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5"/>
  </p:notesMasterIdLst>
  <p:sldIdLst>
    <p:sldId id="389" r:id="rId2"/>
    <p:sldId id="402" r:id="rId3"/>
    <p:sldId id="361" r:id="rId4"/>
    <p:sldId id="362" r:id="rId5"/>
    <p:sldId id="363" r:id="rId6"/>
    <p:sldId id="364" r:id="rId7"/>
    <p:sldId id="365" r:id="rId8"/>
    <p:sldId id="368" r:id="rId9"/>
    <p:sldId id="369" r:id="rId10"/>
    <p:sldId id="370" r:id="rId11"/>
    <p:sldId id="367" r:id="rId12"/>
    <p:sldId id="371" r:id="rId13"/>
    <p:sldId id="372" r:id="rId14"/>
    <p:sldId id="373" r:id="rId15"/>
    <p:sldId id="374" r:id="rId16"/>
    <p:sldId id="375" r:id="rId17"/>
    <p:sldId id="376" r:id="rId18"/>
    <p:sldId id="377" r:id="rId19"/>
    <p:sldId id="394" r:id="rId20"/>
    <p:sldId id="395" r:id="rId21"/>
    <p:sldId id="399" r:id="rId22"/>
    <p:sldId id="400" r:id="rId23"/>
    <p:sldId id="401" r:id="rId24"/>
    <p:sldId id="380" r:id="rId25"/>
    <p:sldId id="381" r:id="rId26"/>
    <p:sldId id="382" r:id="rId27"/>
    <p:sldId id="383" r:id="rId28"/>
    <p:sldId id="384" r:id="rId29"/>
    <p:sldId id="385" r:id="rId30"/>
    <p:sldId id="386" r:id="rId31"/>
    <p:sldId id="387" r:id="rId32"/>
    <p:sldId id="388" r:id="rId33"/>
    <p:sldId id="390" r:id="rId34"/>
  </p:sldIdLst>
  <p:sldSz cx="9144000" cy="5143500" type="screen16x9"/>
  <p:notesSz cx="6858000" cy="9144000"/>
  <p:embeddedFontLst>
    <p:embeddedFont>
      <p:font typeface="Ruberoid " pitchFamily="2" charset="0"/>
      <p:regular r:id="rId36"/>
    </p:embeddedFont>
    <p:embeddedFont>
      <p:font typeface="Ruberoid Bold" pitchFamily="2" charset="0"/>
      <p:regular r:id="rId37"/>
    </p:embeddedFont>
    <p:embeddedFont>
      <p:font typeface="TT Lakes DemiBold" panose="02000503030000020004" pitchFamily="2" charset="0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Ruberoid Extra Bold" pitchFamily="2" charset="0"/>
      <p:regular r:id="rId45"/>
      <p:bold r:id="rId46"/>
    </p:embeddedFont>
    <p:embeddedFont>
      <p:font typeface="Arial Unicode MS" panose="020B0604020202020204" charset="-128"/>
      <p:regular r:id="rId4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9DE6"/>
    <a:srgbClr val="008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660"/>
  </p:normalViewPr>
  <p:slideViewPr>
    <p:cSldViewPr snapToGrid="0">
      <p:cViewPr>
        <p:scale>
          <a:sx n="106" d="100"/>
          <a:sy n="106" d="100"/>
        </p:scale>
        <p:origin x="130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6C74E-2DF1-43C9-9347-28756547F93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C015-7C08-48D3-A1B9-82AE4DF2C3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308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C015-7C08-48D3-A1B9-82AE4DF2C31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672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499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902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4A27-1579-47A0-9FDF-EBF65F0A665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53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4A27-1579-47A0-9FDF-EBF65F0A665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114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4A27-1579-47A0-9FDF-EBF65F0A665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428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4A27-1579-47A0-9FDF-EBF65F0A665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585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4A27-1579-47A0-9FDF-EBF65F0A665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00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4A27-1579-47A0-9FDF-EBF65F0A665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75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4A27-1579-47A0-9FDF-EBF65F0A665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213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4A27-1579-47A0-9FDF-EBF65F0A665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533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4A27-1579-47A0-9FDF-EBF65F0A665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093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4A27-1579-47A0-9FDF-EBF65F0A665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907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4A27-1579-47A0-9FDF-EBF65F0A665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022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84A27-1579-47A0-9FDF-EBF65F0A665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84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3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3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31110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004"/>
            <a:r>
              <a:rPr lang="ru-RU" sz="24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КЛЮЧЕВЫЕ НАПРАВЛЕНИЯ НАУЧНОЙ ДЕЯТЕЛЬНОСТИ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t="19918" b="50774"/>
          <a:stretch/>
        </p:blipFill>
        <p:spPr>
          <a:xfrm>
            <a:off x="143933" y="1227669"/>
            <a:ext cx="8991601" cy="14647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t="58374" b="13165"/>
          <a:stretch/>
        </p:blipFill>
        <p:spPr>
          <a:xfrm>
            <a:off x="143936" y="2971799"/>
            <a:ext cx="8991601" cy="1422401"/>
          </a:xfrm>
          <a:prstGeom prst="rect">
            <a:avLst/>
          </a:prstGeom>
        </p:spPr>
      </p:pic>
      <p:sp>
        <p:nvSpPr>
          <p:cNvPr id="16" name="Прямоугольник 21"/>
          <p:cNvSpPr>
            <a:spLocks noChangeArrowheads="1"/>
          </p:cNvSpPr>
          <p:nvPr/>
        </p:nvSpPr>
        <p:spPr bwMode="auto">
          <a:xfrm>
            <a:off x="414865" y="2692402"/>
            <a:ext cx="827193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12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050" dirty="0">
                <a:latin typeface="Ruberoid Extra Bold" charset="0"/>
                <a:ea typeface="Ruberoid Extra Bold" pitchFamily="2" charset="0"/>
                <a:cs typeface="Ruberoid Extra Bold" pitchFamily="2" charset="0"/>
              </a:rPr>
              <a:t>Возобновляемая энергетика                         Промышленность                                               Строительство</a:t>
            </a:r>
          </a:p>
        </p:txBody>
      </p:sp>
      <p:sp>
        <p:nvSpPr>
          <p:cNvPr id="17" name="Прямоугольник 21"/>
          <p:cNvSpPr>
            <a:spLocks noChangeArrowheads="1"/>
          </p:cNvSpPr>
          <p:nvPr/>
        </p:nvSpPr>
        <p:spPr bwMode="auto">
          <a:xfrm>
            <a:off x="423332" y="4419600"/>
            <a:ext cx="827193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12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050" dirty="0">
                <a:latin typeface="Ruberoid Extra Bold" charset="0"/>
                <a:ea typeface="Ruberoid Extra Bold" pitchFamily="2" charset="0"/>
                <a:cs typeface="Ruberoid Extra Bold" pitchFamily="2" charset="0"/>
              </a:rPr>
              <a:t>Цифровой  АПК                                                  Биоинженерия                                                     Новые медицинские технологии   </a:t>
            </a:r>
          </a:p>
        </p:txBody>
      </p:sp>
    </p:spTree>
    <p:extLst>
      <p:ext uri="{BB962C8B-B14F-4D97-AF65-F5344CB8AC3E}">
        <p14:creationId xmlns:p14="http://schemas.microsoft.com/office/powerpoint/2010/main" val="428066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70D1A-1187-4BF8-B0F9-15E550A21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B35F34-2A8A-44B8-97E2-858A38536C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3DBD36-292E-4BA8-B54F-7DDD2A1FEC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5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70D1A-1187-4BF8-B0F9-15E550A21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B35F34-2A8A-44B8-97E2-858A38536C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92F835-CB15-4F7D-BA47-F7618CC6A4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0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8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8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9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E0ED34-4D0C-4B07-9C55-7F611A85F9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0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4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70D1A-1187-4BF8-B0F9-15E550A21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B35F34-2A8A-44B8-97E2-858A38536C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2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остов-на-Дону | В День города в Ростове-на-Дону одновременно зазвонят  колокола во всех церквях и храмах - БезФормат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7" r="2059"/>
          <a:stretch/>
        </p:blipFill>
        <p:spPr bwMode="auto">
          <a:xfrm>
            <a:off x="6717717" y="3401009"/>
            <a:ext cx="1616398" cy="103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0"/>
          <a:stretch/>
        </p:blipFill>
        <p:spPr>
          <a:xfrm>
            <a:off x="5069840" y="3392912"/>
            <a:ext cx="1647876" cy="104783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2378" y="423443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4838"/>
            <a:r>
              <a:rPr lang="ru-RU" sz="24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РОСТОВ-НА-ДОНУ </a:t>
            </a:r>
          </a:p>
          <a:p>
            <a:pPr marL="604838"/>
            <a:r>
              <a:rPr lang="ru-RU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ЮЖНАЯ ПРОМЫШЛЕННАЯ И ДЕЛОВАЯ СТОЛИЦА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96569" y="1624596"/>
            <a:ext cx="20208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1 352 000</a:t>
            </a:r>
          </a:p>
          <a:p>
            <a:r>
              <a:rPr lang="ru-RU" sz="90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>население города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05906" y="2461690"/>
            <a:ext cx="2028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348 км</a:t>
            </a:r>
            <a:r>
              <a:rPr lang="ru-RU" sz="2100" baseline="300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2</a:t>
            </a:r>
            <a:r>
              <a:rPr lang="ru-RU" sz="21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 </a:t>
            </a:r>
          </a:p>
          <a:p>
            <a:r>
              <a:rPr lang="ru-RU" sz="90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>площадь города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87943" y="3175212"/>
            <a:ext cx="20380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90 000+ </a:t>
            </a:r>
          </a:p>
          <a:p>
            <a:r>
              <a:rPr lang="ru-RU" sz="90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>предприятий и компаний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87942" y="3888735"/>
            <a:ext cx="2021674" cy="657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Входит в ТОП-10 </a:t>
            </a:r>
          </a:p>
          <a:p>
            <a:r>
              <a:rPr lang="ru-RU" sz="825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>наиболее привлекательных                      для бизнеса городов России </a:t>
            </a:r>
            <a:r>
              <a:rPr lang="ru-RU" sz="825" dirty="0">
                <a:solidFill>
                  <a:schemeClr val="bg2">
                    <a:lumMod val="10000"/>
                  </a:schemeClr>
                </a:solidFill>
                <a:latin typeface="Ruberoid Bold" pitchFamily="2" charset="0"/>
              </a:rPr>
              <a:t>www.rostov-gorod.ru</a:t>
            </a:r>
            <a:r>
              <a:rPr lang="ru-RU" sz="825" b="1" dirty="0">
                <a:solidFill>
                  <a:schemeClr val="bg2">
                    <a:lumMod val="10000"/>
                  </a:schemeClr>
                </a:solidFill>
                <a:latin typeface="Ruberoid Bold" pitchFamily="2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065" y="2560428"/>
            <a:ext cx="1272701" cy="12727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16496" r="-23" b="3716"/>
          <a:stretch/>
        </p:blipFill>
        <p:spPr>
          <a:xfrm>
            <a:off x="5069841" y="1677243"/>
            <a:ext cx="3264274" cy="17363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49011" t="21976" r="18171" b="56968"/>
          <a:stretch/>
        </p:blipFill>
        <p:spPr>
          <a:xfrm>
            <a:off x="622195" y="1613743"/>
            <a:ext cx="1531217" cy="552620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2492930" y="1677243"/>
            <a:ext cx="0" cy="2846282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725065" y="3916830"/>
            <a:ext cx="1272701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050" dirty="0">
                <a:latin typeface="Ruberoid Bold" pitchFamily="2" charset="0"/>
              </a:rPr>
              <a:t>Туристический портал города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7951" y="4315775"/>
            <a:ext cx="155202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Ruberoid Bold" pitchFamily="2" charset="0"/>
              </a:rPr>
              <a:t>tourism.rostov-gorod.ru</a:t>
            </a:r>
          </a:p>
        </p:txBody>
      </p:sp>
    </p:spTree>
    <p:extLst>
      <p:ext uri="{BB962C8B-B14F-4D97-AF65-F5344CB8AC3E}">
        <p14:creationId xmlns:p14="http://schemas.microsoft.com/office/powerpoint/2010/main" val="321480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5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9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5860" b="82711"/>
          <a:stretch/>
        </p:blipFill>
        <p:spPr>
          <a:xfrm>
            <a:off x="7850981" y="0"/>
            <a:ext cx="1293018" cy="87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1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2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C9FB27-EA8A-46B3-B901-756AE9E26B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290" r="48891" b="47164"/>
          <a:stretch/>
        </p:blipFill>
        <p:spPr>
          <a:xfrm>
            <a:off x="-57150" y="1108356"/>
            <a:ext cx="4673600" cy="187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937" y="1175313"/>
            <a:ext cx="4760919" cy="36252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C9FB27-EA8A-46B3-B901-756AE9E26B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79011" r="70484" b="4445"/>
          <a:stretch/>
        </p:blipFill>
        <p:spPr>
          <a:xfrm>
            <a:off x="4254065" y="3860800"/>
            <a:ext cx="2319331" cy="9305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C9FB27-EA8A-46B3-B901-756AE9E26B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51"/>
          <a:stretch/>
        </p:blipFill>
        <p:spPr>
          <a:xfrm>
            <a:off x="0" y="405"/>
            <a:ext cx="9144356" cy="7996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C9FB27-EA8A-46B3-B901-756AE9E26B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8" t="14561" r="8055" b="48893"/>
          <a:stretch/>
        </p:blipFill>
        <p:spPr>
          <a:xfrm>
            <a:off x="528917" y="2799977"/>
            <a:ext cx="3340100" cy="187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45934" t="26796" r="52343" b="4027"/>
          <a:stretch/>
        </p:blipFill>
        <p:spPr>
          <a:xfrm>
            <a:off x="4114175" y="1121368"/>
            <a:ext cx="166790" cy="376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0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0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70D1A-1187-4BF8-B0F9-15E550A21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B35F34-2A8A-44B8-97E2-858A38536C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1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7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9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5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81C2E7-E766-4A29-B0A8-ADECBE0E15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0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70D1A-1187-4BF8-B0F9-15E550A21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B35F34-2A8A-44B8-97E2-858A38536C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2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1207" y="0"/>
            <a:ext cx="9145528" cy="5143500"/>
            <a:chOff x="11207" y="0"/>
            <a:chExt cx="9145528" cy="51435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7" y="0"/>
              <a:ext cx="9145528" cy="51435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/>
            <a:srcRect l="39062" t="44709" r="36172" b="46266"/>
            <a:stretch/>
          </p:blipFill>
          <p:spPr>
            <a:xfrm>
              <a:off x="3521868" y="2168129"/>
              <a:ext cx="2264570" cy="4643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975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6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6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70D1A-1187-4BF8-B0F9-15E550A21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B35F34-2A8A-44B8-97E2-858A38536C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76DCA7-0FB2-4CD0-A709-5BC830EF1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7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062" y="1595231"/>
            <a:ext cx="5118282" cy="10179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608" y="3302274"/>
            <a:ext cx="5118282" cy="1049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55458"/>
            <a:ext cx="87422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0297"/>
            <a:r>
              <a:rPr lang="ru-RU" sz="21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ТРАНСФОРМАЦИЯ ОБРАЗОВАТЕЛЬНОЙ ДЕЯТЕЛЬНОСТИ</a:t>
            </a:r>
            <a:endParaRPr lang="ru-RU" sz="1500" dirty="0"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236955"/>
            <a:ext cx="2982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0297"/>
            <a:r>
              <a:rPr lang="ru-RU" sz="1200" dirty="0">
                <a:latin typeface="Ruberoid Bold" pitchFamily="2" charset="0"/>
                <a:ea typeface="Ruberoid Extra Bold" pitchFamily="50" charset="0"/>
                <a:cs typeface="Arial Unicode MS" panose="020B0604020202020204" pitchFamily="34" charset="-128"/>
              </a:rPr>
              <a:t>Т-УНИВЕРСИТЕТ</a:t>
            </a:r>
            <a:endParaRPr lang="ru-RU" sz="900" dirty="0">
              <a:latin typeface="Ruberoid Bold" pitchFamily="2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0812" y="1625892"/>
            <a:ext cx="2121613" cy="2993999"/>
          </a:xfrm>
          <a:prstGeom prst="roundRect">
            <a:avLst>
              <a:gd name="adj" fmla="val 4143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Прямоугольник 7"/>
          <p:cNvSpPr/>
          <p:nvPr/>
        </p:nvSpPr>
        <p:spPr>
          <a:xfrm>
            <a:off x="2900519" y="1236954"/>
            <a:ext cx="6161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Ruberoid Bold" pitchFamily="2" charset="0"/>
              </a:rPr>
              <a:t>Основные принципы образовательного пространства </a:t>
            </a:r>
            <a:r>
              <a:rPr lang="ru-RU" sz="1200" dirty="0" err="1">
                <a:solidFill>
                  <a:srgbClr val="000000"/>
                </a:solidFill>
                <a:latin typeface="Ruberoid Bold" pitchFamily="2" charset="0"/>
              </a:rPr>
              <a:t>бакалавриата</a:t>
            </a:r>
            <a:r>
              <a:rPr lang="ru-RU" sz="1200" dirty="0">
                <a:solidFill>
                  <a:srgbClr val="000000"/>
                </a:solidFill>
                <a:latin typeface="Ruberoid Bold" pitchFamily="2" charset="0"/>
              </a:rPr>
              <a:t/>
            </a:r>
            <a:br>
              <a:rPr lang="ru-RU" sz="1200" dirty="0">
                <a:solidFill>
                  <a:srgbClr val="000000"/>
                </a:solidFill>
                <a:latin typeface="Ruberoid Bold" pitchFamily="2" charset="0"/>
              </a:rPr>
            </a:br>
            <a:endParaRPr lang="ru-RU" sz="1200" dirty="0">
              <a:latin typeface="Ruberoid Bold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00519" y="3008440"/>
            <a:ext cx="61614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Ruberoid Bold" pitchFamily="2" charset="0"/>
              </a:rPr>
              <a:t>Основные принципы модернизации магистратуры</a:t>
            </a:r>
            <a:endParaRPr lang="ru-RU" sz="1200" dirty="0">
              <a:latin typeface="Ruberoid Bold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37791" y="2613215"/>
            <a:ext cx="1512455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88" dirty="0">
                <a:solidFill>
                  <a:srgbClr val="000000"/>
                </a:solidFill>
                <a:latin typeface="Ruberoid " pitchFamily="2" charset="0"/>
              </a:rPr>
              <a:t>Индивидуализация</a:t>
            </a:r>
          </a:p>
          <a:p>
            <a:r>
              <a:rPr lang="ru-RU" sz="788" dirty="0">
                <a:solidFill>
                  <a:srgbClr val="000000"/>
                </a:solidFill>
                <a:latin typeface="Ruberoid " pitchFamily="2" charset="0"/>
              </a:rPr>
              <a:t>и гибкость</a:t>
            </a:r>
            <a:endParaRPr lang="ru-RU" sz="788" dirty="0">
              <a:latin typeface="Ruberoid 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05838" y="4351306"/>
            <a:ext cx="2671142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88" dirty="0">
                <a:solidFill>
                  <a:srgbClr val="000000"/>
                </a:solidFill>
                <a:latin typeface="Ruberoid Bold" pitchFamily="2" charset="0"/>
              </a:rPr>
              <a:t>Технологическая магистратура-</a:t>
            </a:r>
          </a:p>
          <a:p>
            <a:r>
              <a:rPr lang="ru-RU" sz="788" dirty="0">
                <a:solidFill>
                  <a:srgbClr val="000000"/>
                </a:solidFill>
                <a:latin typeface="Ruberoid " pitchFamily="2" charset="0"/>
              </a:rPr>
              <a:t>прикладные разработки</a:t>
            </a:r>
            <a:endParaRPr lang="ru-RU" sz="788" dirty="0">
              <a:latin typeface="Ruberoid 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37790" y="4351306"/>
            <a:ext cx="2671142" cy="456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88" dirty="0">
                <a:solidFill>
                  <a:srgbClr val="000000"/>
                </a:solidFill>
                <a:latin typeface="Ruberoid Bold" pitchFamily="2" charset="0"/>
              </a:rPr>
              <a:t>Академическая магистратура</a:t>
            </a:r>
            <a:br>
              <a:rPr lang="ru-RU" sz="788" dirty="0">
                <a:solidFill>
                  <a:srgbClr val="000000"/>
                </a:solidFill>
                <a:latin typeface="Ruberoid Bold" pitchFamily="2" charset="0"/>
              </a:rPr>
            </a:br>
            <a:r>
              <a:rPr lang="ru-RU" sz="788" dirty="0">
                <a:solidFill>
                  <a:srgbClr val="000000"/>
                </a:solidFill>
                <a:latin typeface="Ruberoid " pitchFamily="2" charset="0"/>
              </a:rPr>
              <a:t>прорывные фундаментальные исследования</a:t>
            </a:r>
            <a:r>
              <a:rPr lang="ru-RU" sz="788" dirty="0">
                <a:solidFill>
                  <a:srgbClr val="000000"/>
                </a:solidFill>
                <a:latin typeface="Ruberoid Bold" pitchFamily="2" charset="0"/>
              </a:rPr>
              <a:t/>
            </a:r>
            <a:br>
              <a:rPr lang="ru-RU" sz="788" dirty="0">
                <a:solidFill>
                  <a:srgbClr val="000000"/>
                </a:solidFill>
                <a:latin typeface="Ruberoid Bold" pitchFamily="2" charset="0"/>
              </a:rPr>
            </a:br>
            <a:endParaRPr lang="ru-RU" sz="788" dirty="0">
              <a:latin typeface="Ruberoid Bold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40704" y="2613215"/>
            <a:ext cx="1512455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88" dirty="0">
                <a:solidFill>
                  <a:srgbClr val="000000"/>
                </a:solidFill>
                <a:latin typeface="Ruberoid " pitchFamily="2" charset="0"/>
              </a:rPr>
              <a:t>Деятельностный</a:t>
            </a:r>
          </a:p>
          <a:p>
            <a:r>
              <a:rPr lang="ru-RU" sz="788" dirty="0">
                <a:solidFill>
                  <a:srgbClr val="000000"/>
                </a:solidFill>
                <a:latin typeface="Ruberoid " pitchFamily="2" charset="0"/>
              </a:rPr>
              <a:t>[прикладной] подход</a:t>
            </a:r>
            <a:endParaRPr lang="ru-RU" sz="788" dirty="0">
              <a:latin typeface="Ruberoid " pitchFamily="2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58525" y="2613215"/>
            <a:ext cx="1969249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88" dirty="0">
                <a:solidFill>
                  <a:srgbClr val="000000"/>
                </a:solidFill>
                <a:latin typeface="Ruberoid " pitchFamily="2" charset="0"/>
              </a:rPr>
              <a:t>Развитие способности эффективно работать в команде</a:t>
            </a:r>
            <a:endParaRPr lang="ru-RU" sz="788" dirty="0">
              <a:latin typeface="Ruberoid 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1440" y="1755282"/>
            <a:ext cx="2050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FFFF"/>
                </a:solidFill>
                <a:latin typeface="Ruberoid Bold" pitchFamily="2" charset="0"/>
              </a:rPr>
              <a:t>ПРОЕКТ ТРАНСФОРМАЦИИ ОБРАЗОВАТЕЛЬНОГО ПРОЦЕССА</a:t>
            </a:r>
            <a:endParaRPr lang="ru-RU" sz="1200" dirty="0">
              <a:latin typeface="Ruberoid Bold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9469" y="2611648"/>
            <a:ext cx="20056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FFFFFF"/>
                </a:solidFill>
                <a:latin typeface="TT Lakes DemiBold" panose="02000503030000020004" pitchFamily="2" charset="0"/>
              </a:rPr>
              <a:t>Разработка</a:t>
            </a:r>
            <a:br>
              <a:rPr lang="ru-RU" sz="1050" dirty="0">
                <a:solidFill>
                  <a:srgbClr val="FFFFFF"/>
                </a:solidFill>
                <a:latin typeface="TT Lakes DemiBold" panose="02000503030000020004" pitchFamily="2" charset="0"/>
              </a:rPr>
            </a:br>
            <a:r>
              <a:rPr lang="ru-RU" sz="1050" dirty="0">
                <a:solidFill>
                  <a:srgbClr val="FFFFFF"/>
                </a:solidFill>
                <a:latin typeface="TT Lakes DemiBold" panose="02000503030000020004" pitchFamily="2" charset="0"/>
              </a:rPr>
              <a:t>образовательной</a:t>
            </a:r>
            <a:br>
              <a:rPr lang="ru-RU" sz="1050" dirty="0">
                <a:solidFill>
                  <a:srgbClr val="FFFFFF"/>
                </a:solidFill>
                <a:latin typeface="TT Lakes DemiBold" panose="02000503030000020004" pitchFamily="2" charset="0"/>
              </a:rPr>
            </a:br>
            <a:r>
              <a:rPr lang="ru-RU" sz="1050" dirty="0">
                <a:solidFill>
                  <a:srgbClr val="FFFFFF"/>
                </a:solidFill>
                <a:latin typeface="TT Lakes DemiBold" panose="02000503030000020004" pitchFamily="2" charset="0"/>
              </a:rPr>
              <a:t>программы и</a:t>
            </a:r>
            <a:br>
              <a:rPr lang="ru-RU" sz="1050" dirty="0">
                <a:solidFill>
                  <a:srgbClr val="FFFFFF"/>
                </a:solidFill>
                <a:latin typeface="TT Lakes DemiBold" panose="02000503030000020004" pitchFamily="2" charset="0"/>
              </a:rPr>
            </a:br>
            <a:r>
              <a:rPr lang="ru-RU" sz="1050" dirty="0">
                <a:solidFill>
                  <a:srgbClr val="FFFFFF"/>
                </a:solidFill>
                <a:latin typeface="TT Lakes DemiBold" panose="02000503030000020004" pitchFamily="2" charset="0"/>
              </a:rPr>
              <a:t>организационной модели</a:t>
            </a:r>
            <a:br>
              <a:rPr lang="ru-RU" sz="1050" dirty="0">
                <a:solidFill>
                  <a:srgbClr val="FFFFFF"/>
                </a:solidFill>
                <a:latin typeface="TT Lakes DemiBold" panose="02000503030000020004" pitchFamily="2" charset="0"/>
              </a:rPr>
            </a:br>
            <a:r>
              <a:rPr lang="ru-RU" sz="1050" dirty="0">
                <a:solidFill>
                  <a:srgbClr val="FFFFFF"/>
                </a:solidFill>
                <a:latin typeface="TT Lakes DemiBold" panose="02000503030000020004" pitchFamily="2" charset="0"/>
              </a:rPr>
              <a:t>вуза, при которой профиль</a:t>
            </a:r>
            <a:br>
              <a:rPr lang="ru-RU" sz="1050" dirty="0">
                <a:solidFill>
                  <a:srgbClr val="FFFFFF"/>
                </a:solidFill>
                <a:latin typeface="TT Lakes DemiBold" panose="02000503030000020004" pitchFamily="2" charset="0"/>
              </a:rPr>
            </a:br>
            <a:r>
              <a:rPr lang="ru-RU" sz="1050" dirty="0">
                <a:solidFill>
                  <a:srgbClr val="FFFFFF"/>
                </a:solidFill>
                <a:latin typeface="TT Lakes DemiBold" panose="02000503030000020004" pitchFamily="2" charset="0"/>
              </a:rPr>
              <a:t>компетенций выпускника</a:t>
            </a:r>
            <a:br>
              <a:rPr lang="ru-RU" sz="1050" dirty="0">
                <a:solidFill>
                  <a:srgbClr val="FFFFFF"/>
                </a:solidFill>
                <a:latin typeface="TT Lakes DemiBold" panose="02000503030000020004" pitchFamily="2" charset="0"/>
              </a:rPr>
            </a:br>
            <a:r>
              <a:rPr lang="ru-RU" sz="1050" dirty="0">
                <a:solidFill>
                  <a:srgbClr val="FFFFFF"/>
                </a:solidFill>
                <a:latin typeface="TT Lakes DemiBold" panose="02000503030000020004" pitchFamily="2" charset="0"/>
              </a:rPr>
              <a:t>всегда актуализирован</a:t>
            </a:r>
            <a:br>
              <a:rPr lang="ru-RU" sz="1050" dirty="0">
                <a:solidFill>
                  <a:srgbClr val="FFFFFF"/>
                </a:solidFill>
                <a:latin typeface="TT Lakes DemiBold" panose="02000503030000020004" pitchFamily="2" charset="0"/>
              </a:rPr>
            </a:br>
            <a:r>
              <a:rPr lang="ru-RU" sz="1050" dirty="0">
                <a:solidFill>
                  <a:srgbClr val="FFFFFF"/>
                </a:solidFill>
                <a:latin typeface="TT Lakes DemiBold" panose="02000503030000020004" pitchFamily="2" charset="0"/>
              </a:rPr>
              <a:t>под потребности</a:t>
            </a:r>
            <a:br>
              <a:rPr lang="ru-RU" sz="1050" dirty="0">
                <a:solidFill>
                  <a:srgbClr val="FFFFFF"/>
                </a:solidFill>
                <a:latin typeface="TT Lakes DemiBold" panose="02000503030000020004" pitchFamily="2" charset="0"/>
              </a:rPr>
            </a:br>
            <a:r>
              <a:rPr lang="ru-RU" sz="1050" dirty="0">
                <a:solidFill>
                  <a:srgbClr val="FFFFFF"/>
                </a:solidFill>
                <a:latin typeface="TT Lakes DemiBold" panose="02000503030000020004" pitchFamily="2" charset="0"/>
              </a:rPr>
              <a:t>меняющихся рынков</a:t>
            </a:r>
            <a:br>
              <a:rPr lang="ru-RU" sz="1050" dirty="0">
                <a:solidFill>
                  <a:srgbClr val="FFFFFF"/>
                </a:solidFill>
                <a:latin typeface="TT Lakes DemiBold" panose="02000503030000020004" pitchFamily="2" charset="0"/>
              </a:rPr>
            </a:br>
            <a:r>
              <a:rPr lang="ru-RU" sz="1050" dirty="0">
                <a:solidFill>
                  <a:srgbClr val="FFFFFF"/>
                </a:solidFill>
                <a:latin typeface="TT Lakes DemiBold" panose="02000503030000020004" pitchFamily="2" charset="0"/>
              </a:rPr>
              <a:t>и отвечает на глобальные</a:t>
            </a:r>
            <a:br>
              <a:rPr lang="ru-RU" sz="1050" dirty="0">
                <a:solidFill>
                  <a:srgbClr val="FFFFFF"/>
                </a:solidFill>
                <a:latin typeface="TT Lakes DemiBold" panose="02000503030000020004" pitchFamily="2" charset="0"/>
              </a:rPr>
            </a:br>
            <a:r>
              <a:rPr lang="ru-RU" sz="1050" dirty="0">
                <a:solidFill>
                  <a:srgbClr val="FFFFFF"/>
                </a:solidFill>
                <a:latin typeface="TT Lakes DemiBold" panose="02000503030000020004" pitchFamily="2" charset="0"/>
              </a:rPr>
              <a:t>вызовы</a:t>
            </a:r>
            <a:br>
              <a:rPr lang="ru-RU" sz="1050" dirty="0">
                <a:solidFill>
                  <a:srgbClr val="FFFFFF"/>
                </a:solidFill>
                <a:latin typeface="TT Lakes DemiBold" panose="02000503030000020004" pitchFamily="2" charset="0"/>
              </a:rPr>
            </a:br>
            <a:endParaRPr lang="ru-RU" sz="1050" dirty="0">
              <a:latin typeface="TT Lakes DemiBold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50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70D1A-1187-4BF8-B0F9-15E550A21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B35F34-2A8A-44B8-97E2-858A38536C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3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3956</TotalTime>
  <Words>90</Words>
  <Application>Microsoft Office PowerPoint</Application>
  <PresentationFormat>Экран (16:9)</PresentationFormat>
  <Paragraphs>32</Paragraphs>
  <Slides>33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Ruberoid </vt:lpstr>
      <vt:lpstr>Ruberoid Bold</vt:lpstr>
      <vt:lpstr>TT Lakes DemiBold</vt:lpstr>
      <vt:lpstr>Calibri</vt:lpstr>
      <vt:lpstr>Calibri Light</vt:lpstr>
      <vt:lpstr>Arial</vt:lpstr>
      <vt:lpstr>Ruberoid Extra Bold</vt:lpstr>
      <vt:lpstr>Arial Unicode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Anastasia</dc:creator>
  <cp:lastModifiedBy>Пользователь Windows</cp:lastModifiedBy>
  <cp:revision>122</cp:revision>
  <dcterms:created xsi:type="dcterms:W3CDTF">2022-10-10T08:15:58Z</dcterms:created>
  <dcterms:modified xsi:type="dcterms:W3CDTF">2024-03-13T11:06:28Z</dcterms:modified>
</cp:coreProperties>
</file>