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3"/>
  </p:notesMasterIdLst>
  <p:sldIdLst>
    <p:sldId id="348" r:id="rId2"/>
    <p:sldId id="375" r:id="rId3"/>
    <p:sldId id="347" r:id="rId4"/>
    <p:sldId id="346" r:id="rId5"/>
    <p:sldId id="296" r:id="rId6"/>
    <p:sldId id="297" r:id="rId7"/>
    <p:sldId id="317" r:id="rId8"/>
    <p:sldId id="320" r:id="rId9"/>
    <p:sldId id="369" r:id="rId10"/>
    <p:sldId id="318" r:id="rId11"/>
    <p:sldId id="345" r:id="rId12"/>
    <p:sldId id="342" r:id="rId13"/>
    <p:sldId id="343" r:id="rId14"/>
    <p:sldId id="344" r:id="rId15"/>
    <p:sldId id="326" r:id="rId16"/>
    <p:sldId id="372" r:id="rId17"/>
    <p:sldId id="371" r:id="rId18"/>
    <p:sldId id="360" r:id="rId19"/>
    <p:sldId id="393" r:id="rId20"/>
    <p:sldId id="341" r:id="rId21"/>
    <p:sldId id="328" r:id="rId22"/>
    <p:sldId id="376" r:id="rId23"/>
    <p:sldId id="330" r:id="rId24"/>
    <p:sldId id="339" r:id="rId25"/>
    <p:sldId id="332" r:id="rId26"/>
    <p:sldId id="333" r:id="rId27"/>
    <p:sldId id="334" r:id="rId28"/>
    <p:sldId id="394" r:id="rId29"/>
    <p:sldId id="395" r:id="rId30"/>
    <p:sldId id="396" r:id="rId31"/>
    <p:sldId id="397" r:id="rId32"/>
    <p:sldId id="398" r:id="rId33"/>
    <p:sldId id="399" r:id="rId34"/>
    <p:sldId id="400" r:id="rId35"/>
    <p:sldId id="401" r:id="rId36"/>
    <p:sldId id="402" r:id="rId37"/>
    <p:sldId id="403" r:id="rId38"/>
    <p:sldId id="404" r:id="rId39"/>
    <p:sldId id="405" r:id="rId40"/>
    <p:sldId id="308" r:id="rId41"/>
    <p:sldId id="349" r:id="rId4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Ruberoid Bold" pitchFamily="2" charset="0"/>
      <p:regular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Ruberoid Extra Bold" pitchFamily="2" charset="0"/>
      <p:regular r:id="rId51"/>
      <p:bold r:id="rId52"/>
    </p:embeddedFont>
    <p:embeddedFont>
      <p:font typeface="TT Lakes DemiBold" panose="02000503030000020004" pitchFamily="2" charset="0"/>
      <p:bold r:id="rId53"/>
    </p:embeddedFont>
    <p:embeddedFont>
      <p:font typeface="Ruberoid " pitchFamily="2" charset="0"/>
      <p:regular r:id="rId54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E6"/>
    <a:srgbClr val="008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660"/>
  </p:normalViewPr>
  <p:slideViewPr>
    <p:cSldViewPr snapToGrid="0" showGuides="1">
      <p:cViewPr varScale="1">
        <p:scale>
          <a:sx n="134" d="100"/>
          <a:sy n="134" d="100"/>
        </p:scale>
        <p:origin x="49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FC2716-6879-4D3B-816A-73BD9A294805}" type="datetimeFigureOut">
              <a:rPr lang="ru-RU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958A99-8B5F-494F-BE4C-5CD3E44E9D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B37615-9076-40F7-984B-9B3E61A8CC14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482836-9D9E-4542-803B-337CE915D486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56373F-D4E3-4EDF-A394-2241DBB46254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049841-14BD-48FB-A7A6-775D5D0FA15B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4A81AF-F8FC-43BB-8CD4-8A7D6F223FF4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6F1126-7F6C-40FF-8BAD-F66B55C698D3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F80840-00A9-4D76-8CB3-341FE6112ACC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4EE478-57A9-4217-A801-EBC648B10B60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1BA466-05AE-448D-AF00-A5AEA4F44B52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3E7DEC-C365-4806-BE04-373E9631D28A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C74A0-8589-456D-93CA-3E1324A2D469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8F7CA5-A7AC-4142-B6FE-2FD736C89AEE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7135D-B351-43A5-928A-63E3D220D2B8}" type="datetimeFigureOut">
              <a:rPr lang="ru-RU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AA6A6-1E5D-40EC-9D87-D851F0D81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72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7A17-9AF4-4D03-AC76-F90229EBBEAE}" type="datetimeFigureOut">
              <a:rPr lang="ru-RU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19D00-A2AE-485E-BFEB-CFD6B8EB17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09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729BC-A98B-4D7A-92AD-F50299F00236}" type="datetimeFigureOut">
              <a:rPr lang="ru-RU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A4391-B66B-42D0-9E70-4789EDBB26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687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DC338-8E2A-4203-BDCB-7108ED49439A}" type="datetimeFigureOut">
              <a:rPr lang="ru-RU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E3B06-8F62-48ED-9FB6-8B9A5CF6C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512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22DDC-BB04-426A-81E9-25A02F7E095E}" type="datetimeFigureOut">
              <a:rPr lang="ru-RU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3BA24-41D3-4597-BB53-54F6D44199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8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E7389-C2E8-4982-BA9D-50CD59F1D2F7}" type="datetimeFigureOut">
              <a:rPr lang="ru-RU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05EB0-0547-4837-920E-1436701D16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05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4F7F1-77C9-4B5E-B4D8-37FA2D242547}" type="datetimeFigureOut">
              <a:rPr lang="ru-RU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7574E-F03B-4D9F-AD78-4862D076AE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58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96C5C-CF3F-4DC3-9A9D-34AB9DF9F5C0}" type="datetimeFigureOut">
              <a:rPr lang="ru-RU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C942D-A87F-4F32-A59D-E58F4BA56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63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22366-6387-4AF2-8381-4FE23F07651C}" type="datetimeFigureOut">
              <a:rPr lang="ru-RU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3789F-701B-4C8F-9367-35D0213235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54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2FD17-7BDC-4638-B297-87D807D02FB5}" type="datetimeFigureOut">
              <a:rPr lang="ru-RU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6076B-BBA2-420D-BDD6-653925D2FD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602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90352-A850-4AAC-901A-F9B49628E98E}" type="datetimeFigureOut">
              <a:rPr lang="ru-RU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88D70-D87A-4386-B4E5-A2ABD4A359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231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E4979E-591F-40CD-8033-42D00A7F1F8C}" type="datetimeFigureOut">
              <a:rPr lang="ru-RU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25E635-78E5-4C14-93DA-3231EC2A1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jpe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14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62.png"/><Relationship Id="rId10" Type="http://schemas.openxmlformats.org/officeDocument/2006/relationships/image" Target="../media/image119.png"/><Relationship Id="rId4" Type="http://schemas.openxmlformats.org/officeDocument/2006/relationships/image" Target="../media/image115.png"/><Relationship Id="rId9" Type="http://schemas.openxmlformats.org/officeDocument/2006/relationships/image" Target="../media/image11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11" Type="http://schemas.openxmlformats.org/officeDocument/2006/relationships/image" Target="../media/image142.jpe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10" Type="http://schemas.openxmlformats.org/officeDocument/2006/relationships/image" Target="../media/image141.jpe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r="14594" b="83423"/>
          <a:stretch>
            <a:fillRect/>
          </a:stretch>
        </p:blipFill>
        <p:spPr bwMode="auto">
          <a:xfrm>
            <a:off x="255588" y="0"/>
            <a:ext cx="7180262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4" t="4861" b="82222"/>
          <a:stretch>
            <a:fillRect/>
          </a:stretch>
        </p:blipFill>
        <p:spPr bwMode="auto">
          <a:xfrm>
            <a:off x="7278688" y="184150"/>
            <a:ext cx="17605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33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434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Группа 4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8435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6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12254" r="36449" b="1418"/>
            <a:stretch>
              <a:fillRect/>
            </a:stretch>
          </p:blipFill>
          <p:spPr bwMode="auto">
            <a:xfrm>
              <a:off x="685801" y="1267692"/>
              <a:ext cx="6629400" cy="534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7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35" t="30840" r="3136" b="3322"/>
            <a:stretch>
              <a:fillRect/>
            </a:stretch>
          </p:blipFill>
          <p:spPr bwMode="auto">
            <a:xfrm>
              <a:off x="7296099" y="2417995"/>
              <a:ext cx="3699164" cy="407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73"/>
          <a:stretch>
            <a:fillRect/>
          </a:stretch>
        </p:blipFill>
        <p:spPr bwMode="auto">
          <a:xfrm>
            <a:off x="0" y="-12700"/>
            <a:ext cx="914400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6"/>
          <a:stretch>
            <a:fillRect/>
          </a:stretch>
        </p:blipFill>
        <p:spPr bwMode="auto">
          <a:xfrm>
            <a:off x="0" y="1179513"/>
            <a:ext cx="91440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4" t="4861" b="82222"/>
          <a:stretch>
            <a:fillRect/>
          </a:stretch>
        </p:blipFill>
        <p:spPr bwMode="auto">
          <a:xfrm>
            <a:off x="7700963" y="222250"/>
            <a:ext cx="14430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4" r="2621" b="3043"/>
          <a:stretch>
            <a:fillRect/>
          </a:stretch>
        </p:blipFill>
        <p:spPr bwMode="auto">
          <a:xfrm>
            <a:off x="0" y="742950"/>
            <a:ext cx="91440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47975" y="1196975"/>
            <a:ext cx="3178175" cy="2935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48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320800"/>
            <a:ext cx="2752725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25874" b="84242"/>
          <a:stretch>
            <a:fillRect/>
          </a:stretch>
        </p:blipFill>
        <p:spPr bwMode="auto">
          <a:xfrm>
            <a:off x="0" y="0"/>
            <a:ext cx="69818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5" t="7086" r="10268" b="85954"/>
          <a:stretch>
            <a:fillRect/>
          </a:stretch>
        </p:blipFill>
        <p:spPr bwMode="auto">
          <a:xfrm>
            <a:off x="495300" y="714375"/>
            <a:ext cx="145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4" t="4861" b="82222"/>
          <a:stretch>
            <a:fillRect/>
          </a:stretch>
        </p:blipFill>
        <p:spPr bwMode="auto">
          <a:xfrm>
            <a:off x="7700963" y="222250"/>
            <a:ext cx="14430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38"/>
          <a:stretch>
            <a:fillRect/>
          </a:stretch>
        </p:blipFill>
        <p:spPr bwMode="auto">
          <a:xfrm>
            <a:off x="0" y="0"/>
            <a:ext cx="7686675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4" t="4861" b="82222"/>
          <a:stretch>
            <a:fillRect/>
          </a:stretch>
        </p:blipFill>
        <p:spPr bwMode="auto">
          <a:xfrm>
            <a:off x="7700963" y="222250"/>
            <a:ext cx="14430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050338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1" r="57109" b="70697"/>
          <a:stretch>
            <a:fillRect/>
          </a:stretch>
        </p:blipFill>
        <p:spPr bwMode="auto">
          <a:xfrm>
            <a:off x="0" y="950913"/>
            <a:ext cx="3922713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2" t="27808" r="10400" b="49352"/>
          <a:stretch>
            <a:fillRect/>
          </a:stretch>
        </p:blipFill>
        <p:spPr bwMode="auto">
          <a:xfrm>
            <a:off x="512763" y="3379788"/>
            <a:ext cx="31591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2925763"/>
            <a:ext cx="6191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10442" r="9167" b="10738"/>
          <a:stretch>
            <a:fillRect/>
          </a:stretch>
        </p:blipFill>
        <p:spPr bwMode="auto">
          <a:xfrm>
            <a:off x="4548188" y="2925763"/>
            <a:ext cx="6381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Прямоугольник 7"/>
          <p:cNvSpPr>
            <a:spLocks noChangeArrowheads="1"/>
          </p:cNvSpPr>
          <p:nvPr/>
        </p:nvSpPr>
        <p:spPr bwMode="auto">
          <a:xfrm>
            <a:off x="3640138" y="2511425"/>
            <a:ext cx="3479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16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zh-CN" sz="1400">
                <a:solidFill>
                  <a:srgbClr val="00B0F0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18.06.2019</a:t>
            </a:r>
            <a:endParaRPr lang="ru-RU" altLang="zh-CN" sz="1200">
              <a:solidFill>
                <a:srgbClr val="00B0F0"/>
              </a:solidFill>
              <a:latin typeface="Ruberoid Extra Bold" pitchFamily="2" charset="0"/>
              <a:ea typeface="Ruberoid Extra Bold" pitchFamily="2" charset="0"/>
              <a:cs typeface="Arial" panose="020B0604020202020204" pitchFamily="34" charset="0"/>
            </a:endParaRPr>
          </a:p>
        </p:txBody>
      </p:sp>
      <p:sp>
        <p:nvSpPr>
          <p:cNvPr id="25607" name="Прямоугольник 8"/>
          <p:cNvSpPr>
            <a:spLocks noChangeArrowheads="1"/>
          </p:cNvSpPr>
          <p:nvPr/>
        </p:nvSpPr>
        <p:spPr bwMode="auto">
          <a:xfrm>
            <a:off x="3640138" y="3751263"/>
            <a:ext cx="294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16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zh-CN" sz="2400">
                <a:solidFill>
                  <a:srgbClr val="00B0F0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100 </a:t>
            </a:r>
            <a:r>
              <a:rPr lang="en-US" altLang="zh-CN" sz="1600">
                <a:solidFill>
                  <a:srgbClr val="00B0F0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students</a:t>
            </a:r>
          </a:p>
        </p:txBody>
      </p:sp>
      <p:sp>
        <p:nvSpPr>
          <p:cNvPr id="25608" name="Прямоугольник 9"/>
          <p:cNvSpPr>
            <a:spLocks noChangeArrowheads="1"/>
          </p:cNvSpPr>
          <p:nvPr/>
        </p:nvSpPr>
        <p:spPr bwMode="auto">
          <a:xfrm>
            <a:off x="3665538" y="4141788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16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200">
                <a:solidFill>
                  <a:srgbClr val="192128"/>
                </a:solidFill>
                <a:latin typeface="Ruberoid " pitchFamily="2" charset="0"/>
              </a:rPr>
              <a:t>per program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92888" y="3008313"/>
            <a:ext cx="1798637" cy="452437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latin typeface="Ruberoid Bold" pitchFamily="2" charset="0"/>
                <a:ea typeface="Ruberoid Extra Bold" pitchFamily="2" charset="0"/>
                <a:cs typeface="Arial" panose="020B0604020202020204" pitchFamily="34" charset="0"/>
              </a:rPr>
              <a:t>Construction of Bridges and Tunnels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92888" y="3502025"/>
            <a:ext cx="1798637" cy="50165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latin typeface="Ruberoid Bold" pitchFamily="2" charset="0"/>
                <a:ea typeface="Ruberoid Extra Bold" pitchFamily="2" charset="0"/>
                <a:cs typeface="Arial" panose="020B0604020202020204" pitchFamily="34" charset="0"/>
              </a:rPr>
              <a:t>Organization of Transportations and Transport Management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92888" y="4044950"/>
            <a:ext cx="1798637" cy="44767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latin typeface="Ruberoid Bold" pitchFamily="2" charset="0"/>
                <a:ea typeface="Ruberoid Extra Bold" pitchFamily="2" charset="0"/>
                <a:cs typeface="Arial" panose="020B0604020202020204" pitchFamily="34" charset="0"/>
              </a:rPr>
              <a:t>Computer Science and Technology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86538" y="2540000"/>
            <a:ext cx="1809750" cy="414338"/>
          </a:xfrm>
          <a:prstGeom prst="roundRect">
            <a:avLst/>
          </a:prstGeom>
          <a:solidFill>
            <a:srgbClr val="CEB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JOINT EDUCATIONAL PROGRAMS</a:t>
            </a:r>
          </a:p>
        </p:txBody>
      </p:sp>
      <p:pic>
        <p:nvPicPr>
          <p:cNvPr id="25613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1427163"/>
            <a:ext cx="18049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1436688"/>
            <a:ext cx="17795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26"/>
          <a:stretch>
            <a:fillRect/>
          </a:stretch>
        </p:blipFill>
        <p:spPr bwMode="auto">
          <a:xfrm>
            <a:off x="0" y="0"/>
            <a:ext cx="9144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4094163" y="1157288"/>
            <a:ext cx="0" cy="333692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617" name="Группа 23"/>
          <p:cNvGrpSpPr>
            <a:grpSpLocks/>
          </p:cNvGrpSpPr>
          <p:nvPr/>
        </p:nvGrpSpPr>
        <p:grpSpPr bwMode="auto">
          <a:xfrm>
            <a:off x="457200" y="3140075"/>
            <a:ext cx="3597275" cy="242888"/>
            <a:chOff x="456821" y="3046430"/>
            <a:chExt cx="3598281" cy="242887"/>
          </a:xfrm>
        </p:grpSpPr>
        <p:pic>
          <p:nvPicPr>
            <p:cNvPr id="25620" name="Рисунок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38" t="22575" r="21956" b="72702"/>
            <a:stretch>
              <a:fillRect/>
            </a:stretch>
          </p:blipFill>
          <p:spPr bwMode="auto">
            <a:xfrm>
              <a:off x="2097715" y="3046430"/>
              <a:ext cx="1957387" cy="242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1" name="Рисунок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52" t="18990" r="26945" b="77431"/>
            <a:stretch>
              <a:fillRect/>
            </a:stretch>
          </p:blipFill>
          <p:spPr bwMode="auto">
            <a:xfrm>
              <a:off x="456821" y="3072384"/>
              <a:ext cx="1646035" cy="184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18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9118" r="57603" b="48055"/>
          <a:stretch>
            <a:fillRect/>
          </a:stretch>
        </p:blipFill>
        <p:spPr bwMode="auto">
          <a:xfrm>
            <a:off x="0" y="1749425"/>
            <a:ext cx="3876675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1054100"/>
            <a:ext cx="27971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701675" y="3905250"/>
            <a:ext cx="3597275" cy="836613"/>
          </a:xfrm>
          <a:prstGeom prst="roundRect">
            <a:avLst>
              <a:gd name="adj" fmla="val 12312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1675" y="1057275"/>
            <a:ext cx="3597275" cy="990600"/>
          </a:xfrm>
          <a:prstGeom prst="roundRect">
            <a:avLst>
              <a:gd name="adj" fmla="val 12312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01675" y="2695575"/>
            <a:ext cx="3597275" cy="1112838"/>
          </a:xfrm>
          <a:prstGeom prst="roundRect">
            <a:avLst>
              <a:gd name="adj" fmla="val 12312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749" name="TextBox 3"/>
          <p:cNvSpPr txBox="1">
            <a:spLocks noChangeArrowheads="1"/>
          </p:cNvSpPr>
          <p:nvPr/>
        </p:nvSpPr>
        <p:spPr bwMode="auto">
          <a:xfrm>
            <a:off x="0" y="319088"/>
            <a:ext cx="9144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54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2200">
                <a:latin typeface="Ruberoid Extra Bold" pitchFamily="2" charset="0"/>
                <a:ea typeface="Ruberoid Extra Bold" pitchFamily="2" charset="0"/>
                <a:cs typeface="Arial Unicode MS" charset="0"/>
              </a:rPr>
              <a:t>AGRIBUSINESS FACULTY</a:t>
            </a:r>
          </a:p>
        </p:txBody>
      </p:sp>
      <p:sp>
        <p:nvSpPr>
          <p:cNvPr id="31750" name="Прямоугольник 1"/>
          <p:cNvSpPr>
            <a:spLocks noChangeArrowheads="1"/>
          </p:cNvSpPr>
          <p:nvPr/>
        </p:nvSpPr>
        <p:spPr bwMode="auto">
          <a:xfrm>
            <a:off x="817563" y="1054100"/>
            <a:ext cx="35226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Bachelor’s programs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1751" name="Прямоугольник 4"/>
          <p:cNvSpPr>
            <a:spLocks noChangeArrowheads="1"/>
          </p:cNvSpPr>
          <p:nvPr/>
        </p:nvSpPr>
        <p:spPr bwMode="auto">
          <a:xfrm>
            <a:off x="817563" y="1263650"/>
            <a:ext cx="34813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Agriculture, Forestry and Fishery</a:t>
            </a:r>
            <a:endParaRPr lang="ru-RU" altLang="ru-RU" sz="900">
              <a:latin typeface="TT Lakes DemiBold" panose="02000503030000020004" pitchFamily="2" charset="0"/>
            </a:endParaRP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Equipment and Technologies of Land Transport</a:t>
            </a:r>
            <a:endParaRPr lang="ru-RU" altLang="ru-RU" sz="900">
              <a:latin typeface="TT Lakes DemiBold" panose="02000503030000020004" pitchFamily="2" charset="0"/>
            </a:endParaRP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Mechanical Engineering. Technological Machines and Equipment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Industrial Ecology and Biotechnologies</a:t>
            </a:r>
            <a:endParaRPr lang="ru-RU" altLang="ru-RU" sz="900">
              <a:latin typeface="TT Lakes DemiBold" panose="02000503030000020004" pitchFamily="2" charset="0"/>
            </a:endParaRPr>
          </a:p>
        </p:txBody>
      </p:sp>
      <p:sp>
        <p:nvSpPr>
          <p:cNvPr id="31752" name="Прямоугольник 7"/>
          <p:cNvSpPr>
            <a:spLocks noChangeArrowheads="1"/>
          </p:cNvSpPr>
          <p:nvPr/>
        </p:nvSpPr>
        <p:spPr bwMode="auto">
          <a:xfrm>
            <a:off x="817563" y="2884488"/>
            <a:ext cx="5038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Agro Engineering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Biotechnology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Food Products from Vegetable Raw Materials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Industrial Fishery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Land Transport and Technological Complexes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Water Resources and Aquaculture</a:t>
            </a:r>
          </a:p>
        </p:txBody>
      </p:sp>
      <p:sp>
        <p:nvSpPr>
          <p:cNvPr id="31753" name="Прямоугольник 8"/>
          <p:cNvSpPr>
            <a:spLocks noChangeArrowheads="1"/>
          </p:cNvSpPr>
          <p:nvPr/>
        </p:nvSpPr>
        <p:spPr bwMode="auto">
          <a:xfrm>
            <a:off x="817563" y="3900488"/>
            <a:ext cx="3522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PhD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1754" name="Прямоугольник 9"/>
          <p:cNvSpPr>
            <a:spLocks noChangeArrowheads="1"/>
          </p:cNvSpPr>
          <p:nvPr/>
        </p:nvSpPr>
        <p:spPr bwMode="auto">
          <a:xfrm>
            <a:off x="817563" y="4094163"/>
            <a:ext cx="35226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Navigation Devices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Fishery, Aquaculture and Industrial Fishery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Technologies, Machines and Equipment for Agriculture</a:t>
            </a:r>
            <a:endParaRPr lang="ru-RU" altLang="ru-RU" sz="900">
              <a:latin typeface="TT Lakes DemiBold" panose="02000503030000020004" pitchFamily="2" charset="0"/>
            </a:endParaRPr>
          </a:p>
        </p:txBody>
      </p:sp>
      <p:sp>
        <p:nvSpPr>
          <p:cNvPr id="31755" name="Прямоугольник 11"/>
          <p:cNvSpPr>
            <a:spLocks noChangeArrowheads="1"/>
          </p:cNvSpPr>
          <p:nvPr/>
        </p:nvSpPr>
        <p:spPr bwMode="auto">
          <a:xfrm>
            <a:off x="817563" y="2697163"/>
            <a:ext cx="3522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Master’s programs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1756" name="Прямоугольник 12"/>
          <p:cNvSpPr>
            <a:spLocks noChangeArrowheads="1"/>
          </p:cNvSpPr>
          <p:nvPr/>
        </p:nvSpPr>
        <p:spPr bwMode="auto">
          <a:xfrm>
            <a:off x="5227638" y="1046163"/>
            <a:ext cx="39163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PARTNERS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pic>
        <p:nvPicPr>
          <p:cNvPr id="31757" name="Picture 2" descr="https://new.donstu.ru/upload/medialibrary/098/0otnpsennpf2ibi0vohqpagtduybzt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2489200"/>
            <a:ext cx="3040062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4" descr="https://new.donstu.ru/upload/constructor/dbe/d8eikedhamfm4k2xfqjkcojdg0tpleo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1344613"/>
            <a:ext cx="45720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8" descr="https://new.donstu.ru/upload/constructor/8be/vvzyw5drigya8tnhe2ztlmyqupok06s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2097088"/>
            <a:ext cx="3746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10" descr="https://new.donstu.ru/upload/constructor/b96/76ybxaohwz9xskugq7qd8lcnblv5ep5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1662113"/>
            <a:ext cx="4635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12" descr="https://new.donstu.ru/upload/constructor/5d1/x131epkzfu5fr5w7uc35gqqsb1v7cpf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70"/>
          <a:stretch>
            <a:fillRect/>
          </a:stretch>
        </p:blipFill>
        <p:spPr bwMode="auto">
          <a:xfrm>
            <a:off x="5324475" y="2139950"/>
            <a:ext cx="473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14" descr="https://new.donstu.ru/upload/constructor/5eb/erklhovg0hbcxb7wdw72lmhmyeyiopc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156527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16" descr="https://new.donstu.ru/upload/constructor/91c/rwf6ne991w06pgak1c35dvswnufruvuh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1574800"/>
            <a:ext cx="485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18" descr="https://new.donstu.ru/upload/constructor/1cf/y3b3dr2dmiduo5a01oh331bmsb9xqlw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631950"/>
            <a:ext cx="457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Picture 20" descr="https://new.donstu.ru/upload/constructor/a4a/16xi223tj1op879kfu4tee4acgfksk4m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2146300"/>
            <a:ext cx="34766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6" name="Picture 22" descr="https://new.donstu.ru/upload/constructor/3ed/t69pnagmnlmk6hj8df02e87i2ghgih9v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049463"/>
            <a:ext cx="4826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7" name="Picture 24" descr="https://new.donstu.ru/upload/constructor/525/ktlberuamcv7l0gyqoppe7fa3f2uqejw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354138"/>
            <a:ext cx="6715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28" descr="https://new.donstu.ru/upload/constructor/a6e/44pntbeb1dt9l60v99gv92c9dz4ty0n6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46" b="-6177"/>
          <a:stretch>
            <a:fillRect/>
          </a:stretch>
        </p:blipFill>
        <p:spPr bwMode="auto">
          <a:xfrm>
            <a:off x="8047038" y="1330325"/>
            <a:ext cx="38417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30" descr="https://new.donstu.ru/upload/constructor/56c/0rwoainw0fqmvvfpv63u8czkny226wt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1712913"/>
            <a:ext cx="10080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2" descr="https://new.donstu.ru/upload/constructor/57e/8rtdjxjvjkybnng3fe87ufz0o43l5pgn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0" y="2052638"/>
            <a:ext cx="4794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Picture 34" descr="https://new.donstu.ru/upload/constructor/795/0057v0eouez0g3k6wb2o1fimplvd0mlt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2024063"/>
            <a:ext cx="4953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2" name="Picture 2" descr="Bizo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1357313"/>
            <a:ext cx="1001713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3" name="Прямоугольник 29"/>
          <p:cNvSpPr>
            <a:spLocks noChangeArrowheads="1"/>
          </p:cNvSpPr>
          <p:nvPr/>
        </p:nvSpPr>
        <p:spPr bwMode="auto">
          <a:xfrm>
            <a:off x="5227638" y="2570163"/>
            <a:ext cx="39163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Contacts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1774" name="Прямоугольник 2"/>
          <p:cNvSpPr>
            <a:spLocks noChangeArrowheads="1"/>
          </p:cNvSpPr>
          <p:nvPr/>
        </p:nvSpPr>
        <p:spPr bwMode="auto">
          <a:xfrm>
            <a:off x="5227638" y="2773363"/>
            <a:ext cx="4592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900">
                <a:latin typeface="TT Lakes DemiBold" panose="02000503030000020004" pitchFamily="2" charset="0"/>
              </a:rPr>
              <a:t>Tel</a:t>
            </a:r>
            <a:r>
              <a:rPr lang="ru-RU" altLang="ru-RU" sz="900">
                <a:latin typeface="TT Lakes DemiBold" panose="02000503030000020004" pitchFamily="2" charset="0"/>
              </a:rPr>
              <a:t>. +7 (863) 273-85-56</a:t>
            </a:r>
          </a:p>
          <a:p>
            <a:r>
              <a:rPr lang="en-US" altLang="ru-RU" sz="900">
                <a:latin typeface="TT Lakes DemiBold" panose="02000503030000020004" pitchFamily="2" charset="0"/>
              </a:rPr>
              <a:t>E-mail:</a:t>
            </a:r>
            <a:r>
              <a:rPr lang="ru-RU" altLang="ru-RU" sz="900">
                <a:latin typeface="TT Lakes DemiBold" panose="02000503030000020004" pitchFamily="2" charset="0"/>
              </a:rPr>
              <a:t> spu-38@donstu.ru   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06438" y="2139950"/>
            <a:ext cx="3597275" cy="446088"/>
          </a:xfrm>
          <a:prstGeom prst="roundRect">
            <a:avLst>
              <a:gd name="adj" fmla="val 17006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776" name="Прямоугольник 31"/>
          <p:cNvSpPr>
            <a:spLocks noChangeArrowheads="1"/>
          </p:cNvSpPr>
          <p:nvPr/>
        </p:nvSpPr>
        <p:spPr bwMode="auto">
          <a:xfrm>
            <a:off x="822325" y="2139950"/>
            <a:ext cx="35210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Long first degree programs (Specialist course)</a:t>
            </a:r>
          </a:p>
        </p:txBody>
      </p:sp>
      <p:sp>
        <p:nvSpPr>
          <p:cNvPr id="31777" name="Прямоугольник 32"/>
          <p:cNvSpPr>
            <a:spLocks noChangeArrowheads="1"/>
          </p:cNvSpPr>
          <p:nvPr/>
        </p:nvSpPr>
        <p:spPr bwMode="auto">
          <a:xfrm>
            <a:off x="822325" y="2354263"/>
            <a:ext cx="3584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Land Transportation and Technological Systems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01675" y="1136650"/>
            <a:ext cx="3638550" cy="1168400"/>
          </a:xfrm>
          <a:prstGeom prst="roundRect">
            <a:avLst>
              <a:gd name="adj" fmla="val 12312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01675" y="2441575"/>
            <a:ext cx="3638550" cy="1254125"/>
          </a:xfrm>
          <a:prstGeom prst="roundRect">
            <a:avLst>
              <a:gd name="adj" fmla="val 12312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0" y="319088"/>
            <a:ext cx="9144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54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2200">
                <a:latin typeface="Ruberoid Extra Bold" pitchFamily="2" charset="0"/>
                <a:ea typeface="Ruberoid Extra Bold" pitchFamily="2" charset="0"/>
                <a:cs typeface="Arial Unicode MS" charset="0"/>
              </a:rPr>
              <a:t>AIRCRAFT ENGINEERING FACULTY</a:t>
            </a:r>
          </a:p>
        </p:txBody>
      </p:sp>
      <p:pic>
        <p:nvPicPr>
          <p:cNvPr id="33797" name="Picture 4" descr="https://new.donstu.ru/upload/medialibrary/a32/qpbbu7yeo2kcnilq6lt6yfa28jhx9x7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2441575"/>
            <a:ext cx="274002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Прямоугольник 1"/>
          <p:cNvSpPr>
            <a:spLocks noChangeArrowheads="1"/>
          </p:cNvSpPr>
          <p:nvPr/>
        </p:nvSpPr>
        <p:spPr bwMode="auto">
          <a:xfrm>
            <a:off x="817563" y="1190625"/>
            <a:ext cx="3522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Bachelor’s programs</a:t>
            </a:r>
            <a:endParaRPr lang="ru-RU" altLang="ru-RU" sz="12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3799" name="Прямоугольник 4"/>
          <p:cNvSpPr>
            <a:spLocks noChangeArrowheads="1"/>
          </p:cNvSpPr>
          <p:nvPr/>
        </p:nvSpPr>
        <p:spPr bwMode="auto">
          <a:xfrm>
            <a:off x="817563" y="1425575"/>
            <a:ext cx="342741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Aircraft Construction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Refrigeration, Cryogenics and Life Support Systems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Ground Transport and Technological Complexes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Technical Maintenance of Aircrafts and Aircraft Engines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Airport Management and Aircraft Flight Maintenance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17563" y="2698750"/>
            <a:ext cx="3522662" cy="1062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n-US" sz="900" dirty="0">
                <a:latin typeface="TT Lakes DemiBold" panose="02000503030000020004" pitchFamily="2" charset="0"/>
              </a:rPr>
              <a:t>Refrigeration, Cryogenic Engineering and Life Support System</a:t>
            </a:r>
          </a:p>
          <a:p>
            <a:pPr marL="171450" indent="-171450"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n-US" sz="900" dirty="0">
                <a:latin typeface="TT Lakes DemiBold" panose="02000503030000020004" pitchFamily="2" charset="0"/>
              </a:rPr>
              <a:t>Technical Maintenance of Aircraft and Aircraft Engines</a:t>
            </a:r>
          </a:p>
          <a:p>
            <a:pPr marL="171450" indent="-171450"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n-US" sz="900" dirty="0">
                <a:latin typeface="TT Lakes DemiBold" panose="02000503030000020004" pitchFamily="2" charset="0"/>
              </a:rPr>
              <a:t>Design and Technological Support for Machine-Building Industries</a:t>
            </a:r>
          </a:p>
          <a:p>
            <a:pPr marL="171450" indent="-171450"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n-US" sz="900" dirty="0">
                <a:latin typeface="TT Lakes DemiBold" panose="02000503030000020004" pitchFamily="2" charset="0"/>
              </a:rPr>
              <a:t>Mechanical Engineering</a:t>
            </a:r>
          </a:p>
          <a:p>
            <a:pPr>
              <a:buClr>
                <a:srgbClr val="00B0F0"/>
              </a:buClr>
              <a:buSzPct val="130000"/>
              <a:defRPr/>
            </a:pPr>
            <a:endParaRPr lang="en-US" sz="900" dirty="0">
              <a:latin typeface="TT Lakes DemiBold" panose="02000503030000020004" pitchFamily="2" charset="0"/>
            </a:endParaRPr>
          </a:p>
        </p:txBody>
      </p:sp>
      <p:sp>
        <p:nvSpPr>
          <p:cNvPr id="33801" name="Прямоугольник 11"/>
          <p:cNvSpPr>
            <a:spLocks noChangeArrowheads="1"/>
          </p:cNvSpPr>
          <p:nvPr/>
        </p:nvSpPr>
        <p:spPr bwMode="auto">
          <a:xfrm>
            <a:off x="817563" y="2487613"/>
            <a:ext cx="3522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Master’s programs</a:t>
            </a:r>
            <a:endParaRPr lang="ru-RU" altLang="ru-RU" sz="12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3802" name="Прямоугольник 12"/>
          <p:cNvSpPr>
            <a:spLocks noChangeArrowheads="1"/>
          </p:cNvSpPr>
          <p:nvPr/>
        </p:nvSpPr>
        <p:spPr bwMode="auto">
          <a:xfrm>
            <a:off x="5227638" y="1128713"/>
            <a:ext cx="39163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PARTNERS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pic>
        <p:nvPicPr>
          <p:cNvPr id="33803" name="Picture 14" descr="Rostvert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1404938"/>
            <a:ext cx="13843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6" descr="Группа «Ростсельмаш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812925"/>
            <a:ext cx="1657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8" descr="File:Logo of United Aircraft Corporation.svg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0" t="-17058" r="35255" b="-21210"/>
          <a:stretch>
            <a:fillRect/>
          </a:stretch>
        </p:blipFill>
        <p:spPr bwMode="auto">
          <a:xfrm>
            <a:off x="6891338" y="1455738"/>
            <a:ext cx="7667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20" descr="Пин на доске OKB,Manufacturing companies of Russia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b="20923"/>
          <a:stretch>
            <a:fillRect/>
          </a:stretch>
        </p:blipFill>
        <p:spPr bwMode="auto">
          <a:xfrm>
            <a:off x="7737475" y="1504950"/>
            <a:ext cx="657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4" descr="Горизонт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1906588"/>
            <a:ext cx="1460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8" name="Прямоугольник 20"/>
          <p:cNvSpPr>
            <a:spLocks noChangeArrowheads="1"/>
          </p:cNvSpPr>
          <p:nvPr/>
        </p:nvSpPr>
        <p:spPr bwMode="auto">
          <a:xfrm>
            <a:off x="5227638" y="2305050"/>
            <a:ext cx="39163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Contacts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3809" name="Прямоугольник 21"/>
          <p:cNvSpPr>
            <a:spLocks noChangeArrowheads="1"/>
          </p:cNvSpPr>
          <p:nvPr/>
        </p:nvSpPr>
        <p:spPr bwMode="auto">
          <a:xfrm>
            <a:off x="5227638" y="2508250"/>
            <a:ext cx="4592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900">
                <a:latin typeface="TT Lakes DemiBold" panose="02000503030000020004" pitchFamily="2" charset="0"/>
              </a:rPr>
              <a:t>Tel</a:t>
            </a:r>
            <a:r>
              <a:rPr lang="ru-RU" altLang="ru-RU" sz="900">
                <a:latin typeface="TT Lakes DemiBold" panose="02000503030000020004" pitchFamily="2" charset="0"/>
              </a:rPr>
              <a:t>. +7 (863) 258-91-23</a:t>
            </a:r>
          </a:p>
          <a:p>
            <a:r>
              <a:rPr lang="en-US" altLang="ru-RU" sz="900">
                <a:latin typeface="TT Lakes DemiBold" panose="02000503030000020004" pitchFamily="2" charset="0"/>
              </a:rPr>
              <a:t>E-mail:</a:t>
            </a:r>
            <a:r>
              <a:rPr lang="ru-RU" altLang="ru-RU" sz="900">
                <a:latin typeface="TT Lakes DemiBold" panose="02000503030000020004" pitchFamily="2" charset="0"/>
              </a:rPr>
              <a:t> </a:t>
            </a:r>
            <a:r>
              <a:rPr lang="en-US" altLang="ru-RU" sz="900">
                <a:latin typeface="TT Lakes DemiBold" panose="02000503030000020004" pitchFamily="2" charset="0"/>
              </a:rPr>
              <a:t>spu-36@donstu.ru</a:t>
            </a:r>
            <a:r>
              <a:rPr lang="ru-RU" altLang="ru-RU" sz="900">
                <a:latin typeface="TT Lakes DemiBold" panose="02000503030000020004" pitchFamily="2" charset="0"/>
              </a:rPr>
              <a:t>   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1675" y="3832225"/>
            <a:ext cx="3638550" cy="646113"/>
          </a:xfrm>
          <a:prstGeom prst="roundRect">
            <a:avLst>
              <a:gd name="adj" fmla="val 10854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811" name="Прямоугольник 19"/>
          <p:cNvSpPr>
            <a:spLocks noChangeArrowheads="1"/>
          </p:cNvSpPr>
          <p:nvPr/>
        </p:nvSpPr>
        <p:spPr bwMode="auto">
          <a:xfrm>
            <a:off x="817563" y="3824288"/>
            <a:ext cx="35226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PhD</a:t>
            </a:r>
            <a:endParaRPr lang="ru-RU" altLang="ru-RU" sz="12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3812" name="Прямоугольник 22"/>
          <p:cNvSpPr>
            <a:spLocks noChangeArrowheads="1"/>
          </p:cNvSpPr>
          <p:nvPr/>
        </p:nvSpPr>
        <p:spPr bwMode="auto">
          <a:xfrm>
            <a:off x="817563" y="4056063"/>
            <a:ext cx="3697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Navigation Devices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Aircraft Design, Construction and Production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385888"/>
            <a:ext cx="2192337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665163" y="3775075"/>
            <a:ext cx="3813175" cy="1001713"/>
          </a:xfrm>
          <a:prstGeom prst="roundRect">
            <a:avLst>
              <a:gd name="adj" fmla="val 10854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7700" y="1050925"/>
            <a:ext cx="3813175" cy="938213"/>
          </a:xfrm>
          <a:prstGeom prst="roundRect">
            <a:avLst>
              <a:gd name="adj" fmla="val 10239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0400" y="2590800"/>
            <a:ext cx="3813175" cy="1106488"/>
          </a:xfrm>
          <a:prstGeom prst="roundRect">
            <a:avLst>
              <a:gd name="adj" fmla="val 10115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21" name="TextBox 3"/>
          <p:cNvSpPr txBox="1">
            <a:spLocks noChangeArrowheads="1"/>
          </p:cNvSpPr>
          <p:nvPr/>
        </p:nvSpPr>
        <p:spPr bwMode="auto">
          <a:xfrm>
            <a:off x="0" y="319088"/>
            <a:ext cx="9144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54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2200">
                <a:latin typeface="Ruberoid Extra Bold" pitchFamily="2" charset="0"/>
                <a:ea typeface="Ruberoid Extra Bold" pitchFamily="2" charset="0"/>
                <a:cs typeface="Arial Unicode MS" charset="0"/>
              </a:rPr>
              <a:t>ARCHITECTURE, DESIGN AND ART FACULTY</a:t>
            </a:r>
          </a:p>
        </p:txBody>
      </p:sp>
      <p:sp>
        <p:nvSpPr>
          <p:cNvPr id="34822" name="Прямоугольник 1"/>
          <p:cNvSpPr>
            <a:spLocks noChangeArrowheads="1"/>
          </p:cNvSpPr>
          <p:nvPr/>
        </p:nvSpPr>
        <p:spPr bwMode="auto">
          <a:xfrm>
            <a:off x="763588" y="1039813"/>
            <a:ext cx="3522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Bachelor’s programs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4823" name="Прямоугольник 4"/>
          <p:cNvSpPr>
            <a:spLocks noChangeArrowheads="1"/>
          </p:cNvSpPr>
          <p:nvPr/>
        </p:nvSpPr>
        <p:spPr bwMode="auto">
          <a:xfrm>
            <a:off x="763588" y="1225550"/>
            <a:ext cx="35845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Architecture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Reconstruction and Restoration of Architectural Heritage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Urban Planning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Construction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Design</a:t>
            </a:r>
          </a:p>
        </p:txBody>
      </p:sp>
      <p:sp>
        <p:nvSpPr>
          <p:cNvPr id="34824" name="Прямоугольник 7"/>
          <p:cNvSpPr>
            <a:spLocks noChangeArrowheads="1"/>
          </p:cNvSpPr>
          <p:nvPr/>
        </p:nvSpPr>
        <p:spPr bwMode="auto">
          <a:xfrm>
            <a:off x="776288" y="2773363"/>
            <a:ext cx="3752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Architecture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Reconstruction and Restoration of Architectural Heritage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Architectural Environment Design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Urban Planning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Construction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Design</a:t>
            </a:r>
          </a:p>
        </p:txBody>
      </p:sp>
      <p:sp>
        <p:nvSpPr>
          <p:cNvPr id="34825" name="Прямоугольник 8"/>
          <p:cNvSpPr>
            <a:spLocks noChangeArrowheads="1"/>
          </p:cNvSpPr>
          <p:nvPr/>
        </p:nvSpPr>
        <p:spPr bwMode="auto">
          <a:xfrm>
            <a:off x="781050" y="3768725"/>
            <a:ext cx="35226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PhD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4826" name="Прямоугольник 9"/>
          <p:cNvSpPr>
            <a:spLocks noChangeArrowheads="1"/>
          </p:cNvSpPr>
          <p:nvPr/>
        </p:nvSpPr>
        <p:spPr bwMode="auto">
          <a:xfrm>
            <a:off x="781050" y="3981450"/>
            <a:ext cx="36972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Theory and History of Architecture, Restoration and Reconstruction of Historical and Architectural Heritage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Architecture of Buildings and Structures. </a:t>
            </a:r>
            <a:br>
              <a:rPr lang="en-US" altLang="ru-RU" sz="900">
                <a:latin typeface="TT Lakes DemiBold" panose="02000503030000020004" pitchFamily="2" charset="0"/>
              </a:rPr>
            </a:br>
            <a:r>
              <a:rPr lang="en-US" altLang="ru-RU" sz="900">
                <a:latin typeface="TT Lakes DemiBold" panose="02000503030000020004" pitchFamily="2" charset="0"/>
              </a:rPr>
              <a:t>Creative Concepts of Architectural Activity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Urban Development and Rural Planning</a:t>
            </a:r>
            <a:endParaRPr lang="ru-RU" altLang="ru-RU" sz="900">
              <a:latin typeface="TT Lakes DemiBold" panose="02000503030000020004" pitchFamily="2" charset="0"/>
            </a:endParaRPr>
          </a:p>
        </p:txBody>
      </p:sp>
      <p:sp>
        <p:nvSpPr>
          <p:cNvPr id="34827" name="Прямоугольник 11"/>
          <p:cNvSpPr>
            <a:spLocks noChangeArrowheads="1"/>
          </p:cNvSpPr>
          <p:nvPr/>
        </p:nvSpPr>
        <p:spPr bwMode="auto">
          <a:xfrm>
            <a:off x="776288" y="2587625"/>
            <a:ext cx="35210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Master’s programs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4828" name="Прямоугольник 12"/>
          <p:cNvSpPr>
            <a:spLocks noChangeArrowheads="1"/>
          </p:cNvSpPr>
          <p:nvPr/>
        </p:nvSpPr>
        <p:spPr bwMode="auto">
          <a:xfrm>
            <a:off x="5227638" y="1003300"/>
            <a:ext cx="39163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PARTNERS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pic>
        <p:nvPicPr>
          <p:cNvPr id="34829" name="Picture 2" descr="https://new.donstu.ru/upload/medialibrary/1e1/q5fshayxwsalkuz8qrm3qlbj9wr4on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2479675"/>
            <a:ext cx="26765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357313"/>
            <a:ext cx="135731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4" descr="Архитектурное бюро &quot;Профиль&quot; где можно - заказать индивидуальный проект  коттеджа и частного дома в Ростове-на-Дон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8" b="30235"/>
          <a:stretch>
            <a:fillRect/>
          </a:stretch>
        </p:blipFill>
        <p:spPr bwMode="auto">
          <a:xfrm>
            <a:off x="5265738" y="1309688"/>
            <a:ext cx="1027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8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1822450"/>
            <a:ext cx="100171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10" descr="Центр компетенций по развитию городской среды Ростовской 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t="30109" r="20972" b="31259"/>
          <a:stretch>
            <a:fillRect/>
          </a:stretch>
        </p:blipFill>
        <p:spPr bwMode="auto">
          <a:xfrm>
            <a:off x="6467475" y="1301750"/>
            <a:ext cx="57467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12" descr="Ростовская областная организация Союза архитекторов Росси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1758950"/>
            <a:ext cx="5095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14" descr="http://www.rostovexp.ru/bitrix/templates/gos_modern_blue_s1/images/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3" y="1754188"/>
            <a:ext cx="5191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Picture 18" descr="Компания: ООО &quot;АГРОПРОЕКТ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1711325"/>
            <a:ext cx="50641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7" name="Прямоугольник 20"/>
          <p:cNvSpPr>
            <a:spLocks noChangeArrowheads="1"/>
          </p:cNvSpPr>
          <p:nvPr/>
        </p:nvSpPr>
        <p:spPr bwMode="auto">
          <a:xfrm>
            <a:off x="5227638" y="2366963"/>
            <a:ext cx="39163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Contacts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4838" name="Прямоугольник 21"/>
          <p:cNvSpPr>
            <a:spLocks noChangeArrowheads="1"/>
          </p:cNvSpPr>
          <p:nvPr/>
        </p:nvSpPr>
        <p:spPr bwMode="auto">
          <a:xfrm>
            <a:off x="5227638" y="2570163"/>
            <a:ext cx="4592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900">
                <a:latin typeface="TT Lakes DemiBold" panose="02000503030000020004" pitchFamily="2" charset="0"/>
              </a:rPr>
              <a:t>Tel</a:t>
            </a:r>
            <a:r>
              <a:rPr lang="ru-RU" altLang="ru-RU" sz="900">
                <a:latin typeface="TT Lakes DemiBold" panose="02000503030000020004" pitchFamily="2" charset="0"/>
              </a:rPr>
              <a:t>. +7 (863) 201-94-72</a:t>
            </a:r>
          </a:p>
          <a:p>
            <a:r>
              <a:rPr lang="en-US" altLang="ru-RU" sz="900">
                <a:latin typeface="TT Lakes DemiBold" panose="02000503030000020004" pitchFamily="2" charset="0"/>
              </a:rPr>
              <a:t>E-mail:</a:t>
            </a:r>
            <a:r>
              <a:rPr lang="ru-RU" altLang="ru-RU" sz="900">
                <a:latin typeface="TT Lakes DemiBold" panose="02000503030000020004" pitchFamily="2" charset="0"/>
              </a:rPr>
              <a:t> </a:t>
            </a:r>
            <a:r>
              <a:rPr lang="en-US" altLang="ru-RU" sz="900">
                <a:latin typeface="TT Lakes DemiBold" panose="02000503030000020004" pitchFamily="2" charset="0"/>
              </a:rPr>
              <a:t>spu-57@donstu.ru </a:t>
            </a:r>
            <a:r>
              <a:rPr lang="ru-RU" altLang="ru-RU" sz="900">
                <a:latin typeface="TT Lakes DemiBold" panose="02000503030000020004" pitchFamily="2" charset="0"/>
              </a:rPr>
              <a:t>  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60400" y="2070100"/>
            <a:ext cx="3813175" cy="447675"/>
          </a:xfrm>
          <a:prstGeom prst="roundRect">
            <a:avLst>
              <a:gd name="adj" fmla="val 17006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40" name="Прямоугольник 23"/>
          <p:cNvSpPr>
            <a:spLocks noChangeArrowheads="1"/>
          </p:cNvSpPr>
          <p:nvPr/>
        </p:nvSpPr>
        <p:spPr bwMode="auto">
          <a:xfrm>
            <a:off x="776288" y="2070100"/>
            <a:ext cx="35210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Long first degree programs (Specialist course)</a:t>
            </a:r>
          </a:p>
        </p:txBody>
      </p:sp>
      <p:sp>
        <p:nvSpPr>
          <p:cNvPr id="34841" name="Прямоугольник 24"/>
          <p:cNvSpPr>
            <a:spLocks noChangeArrowheads="1"/>
          </p:cNvSpPr>
          <p:nvPr/>
        </p:nvSpPr>
        <p:spPr bwMode="auto">
          <a:xfrm>
            <a:off x="776288" y="2286000"/>
            <a:ext cx="35829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Monumental and Decorative Art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0" y="357188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54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2200">
                <a:latin typeface="Ruberoid Extra Bold" pitchFamily="2" charset="0"/>
                <a:ea typeface="Ruberoid Extra Bold" pitchFamily="2" charset="0"/>
                <a:cs typeface="Arial Unicode MS" charset="0"/>
              </a:rPr>
              <a:t>AUTOMATION, MECHATRONICS AND CONTROL FACULTY</a:t>
            </a:r>
          </a:p>
        </p:txBody>
      </p:sp>
      <p:sp>
        <p:nvSpPr>
          <p:cNvPr id="36867" name="Прямоугольник 12"/>
          <p:cNvSpPr>
            <a:spLocks noChangeArrowheads="1"/>
          </p:cNvSpPr>
          <p:nvPr/>
        </p:nvSpPr>
        <p:spPr bwMode="auto">
          <a:xfrm>
            <a:off x="5408613" y="1209675"/>
            <a:ext cx="35512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PARTNERS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77863" y="1230313"/>
            <a:ext cx="4202112" cy="1973262"/>
          </a:xfrm>
          <a:prstGeom prst="roundRect">
            <a:avLst>
              <a:gd name="adj" fmla="val 5725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869" name="Прямоугольник 34"/>
          <p:cNvSpPr>
            <a:spLocks noChangeArrowheads="1"/>
          </p:cNvSpPr>
          <p:nvPr/>
        </p:nvSpPr>
        <p:spPr bwMode="auto">
          <a:xfrm>
            <a:off x="762000" y="1293813"/>
            <a:ext cx="3521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Bachelor’s programs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6870" name="Прямоугольник 35"/>
          <p:cNvSpPr>
            <a:spLocks noChangeArrowheads="1"/>
          </p:cNvSpPr>
          <p:nvPr/>
        </p:nvSpPr>
        <p:spPr bwMode="auto">
          <a:xfrm>
            <a:off x="762000" y="1544638"/>
            <a:ext cx="393858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Applied Mathematics and Physics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Computer Science and Engineering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Electronics and Nanoelectronics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Photonics, Tool Engineering, Optical and Biotechnical Systems and Technologies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Power Engineering and Electrical Engineering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Automation of Technological Processes and Productions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Mechatronics and Robotics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High-tech Plasma and Energy Systems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Technical Systems Management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Innovation</a:t>
            </a:r>
          </a:p>
        </p:txBody>
      </p:sp>
      <p:pic>
        <p:nvPicPr>
          <p:cNvPr id="36871" name="Picture 2" descr="https://new.donstu.ru/upload/medialibrary/54f/g0fa240pou6d3kcnb6o72a2x55zc766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2859088"/>
            <a:ext cx="2284412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4" descr="https://abiturient.donstu.ru/wp-content/uploads/2021/11/logo_new_20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1517650"/>
            <a:ext cx="47148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6" descr="https://abiturient.donstu.ru/wp-content/uploads/2021/11/logo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604963"/>
            <a:ext cx="87471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8" descr="https://abiturient.donstu.ru/wp-content/uploads/2021/11/logo2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1631950"/>
            <a:ext cx="12985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4" descr="Rostverto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1931988"/>
            <a:ext cx="1382712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6" descr="Группа «Ростсельмаш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1944688"/>
            <a:ext cx="165576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677863" y="3375025"/>
            <a:ext cx="4202112" cy="1376363"/>
          </a:xfrm>
          <a:prstGeom prst="roundRect">
            <a:avLst>
              <a:gd name="adj" fmla="val 8313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878" name="Прямоугольник 14"/>
          <p:cNvSpPr>
            <a:spLocks noChangeArrowheads="1"/>
          </p:cNvSpPr>
          <p:nvPr/>
        </p:nvSpPr>
        <p:spPr bwMode="auto">
          <a:xfrm>
            <a:off x="762000" y="3414713"/>
            <a:ext cx="35766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Master’s programs</a:t>
            </a:r>
          </a:p>
        </p:txBody>
      </p:sp>
      <p:sp>
        <p:nvSpPr>
          <p:cNvPr id="36879" name="Прямоугольник 24"/>
          <p:cNvSpPr>
            <a:spLocks noChangeArrowheads="1"/>
          </p:cNvSpPr>
          <p:nvPr/>
        </p:nvSpPr>
        <p:spPr bwMode="auto">
          <a:xfrm>
            <a:off x="5427663" y="2444750"/>
            <a:ext cx="39163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Contacts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6880" name="Прямоугольник 25"/>
          <p:cNvSpPr>
            <a:spLocks noChangeArrowheads="1"/>
          </p:cNvSpPr>
          <p:nvPr/>
        </p:nvSpPr>
        <p:spPr bwMode="auto">
          <a:xfrm>
            <a:off x="5427663" y="2649538"/>
            <a:ext cx="4592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900">
                <a:latin typeface="TT Lakes DemiBold" panose="02000503030000020004" pitchFamily="2" charset="0"/>
              </a:rPr>
              <a:t>Tel</a:t>
            </a:r>
            <a:r>
              <a:rPr lang="ru-RU" altLang="ru-RU" sz="900">
                <a:latin typeface="TT Lakes DemiBold" panose="02000503030000020004" pitchFamily="2" charset="0"/>
              </a:rPr>
              <a:t>. +7 (863) 273-86-38</a:t>
            </a:r>
          </a:p>
          <a:p>
            <a:r>
              <a:rPr lang="en-US" altLang="ru-RU" sz="900">
                <a:latin typeface="TT Lakes DemiBold" panose="02000503030000020004" pitchFamily="2" charset="0"/>
              </a:rPr>
              <a:t>E-mail:</a:t>
            </a:r>
            <a:r>
              <a:rPr lang="ru-RU" altLang="ru-RU" sz="900">
                <a:latin typeface="TT Lakes DemiBold" panose="02000503030000020004" pitchFamily="2" charset="0"/>
              </a:rPr>
              <a:t> </a:t>
            </a:r>
            <a:r>
              <a:rPr lang="en-US" altLang="ru-RU" sz="900">
                <a:latin typeface="TT Lakes DemiBold" panose="02000503030000020004" pitchFamily="2" charset="0"/>
              </a:rPr>
              <a:t>spu-37@donstu.ru </a:t>
            </a:r>
            <a:endParaRPr lang="ru-RU" altLang="ru-RU" sz="900">
              <a:latin typeface="TT Lakes DemiBold" panose="02000503030000020004" pitchFamily="2" charset="0"/>
            </a:endParaRPr>
          </a:p>
        </p:txBody>
      </p:sp>
      <p:sp>
        <p:nvSpPr>
          <p:cNvPr id="36881" name="Прямоугольник 26"/>
          <p:cNvSpPr>
            <a:spLocks noChangeArrowheads="1"/>
          </p:cNvSpPr>
          <p:nvPr/>
        </p:nvSpPr>
        <p:spPr bwMode="auto">
          <a:xfrm>
            <a:off x="762000" y="3648075"/>
            <a:ext cx="4322763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Computer Science and Engineering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Technological Machines and Equipment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Automation of Technological Processes and Productions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Design and Technological Support for Machine-Building Industries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Mechatronics and Robotics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Control in Engineering Systems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Power 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58825" y="1339850"/>
            <a:ext cx="3813175" cy="688975"/>
          </a:xfrm>
          <a:prstGeom prst="roundRect">
            <a:avLst>
              <a:gd name="adj" fmla="val 14243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58825" y="3060700"/>
            <a:ext cx="3813175" cy="601663"/>
          </a:xfrm>
          <a:prstGeom prst="roundRect">
            <a:avLst>
              <a:gd name="adj" fmla="val 16638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0" y="319088"/>
            <a:ext cx="9144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54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2200">
                <a:latin typeface="Ruberoid Extra Bold" pitchFamily="2" charset="0"/>
                <a:ea typeface="Ruberoid Extra Bold" pitchFamily="2" charset="0"/>
                <a:cs typeface="Arial Unicode MS" charset="0"/>
              </a:rPr>
              <a:t>CIVIL AND INDUSTRIAL ENGINEERING FACULTY</a:t>
            </a:r>
          </a:p>
        </p:txBody>
      </p:sp>
      <p:sp>
        <p:nvSpPr>
          <p:cNvPr id="38917" name="Прямоугольник 1"/>
          <p:cNvSpPr>
            <a:spLocks noChangeArrowheads="1"/>
          </p:cNvSpPr>
          <p:nvPr/>
        </p:nvSpPr>
        <p:spPr bwMode="auto">
          <a:xfrm>
            <a:off x="817563" y="1423988"/>
            <a:ext cx="3522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Bachelor’s programs</a:t>
            </a:r>
            <a:endParaRPr lang="ru-RU" altLang="ru-RU" sz="12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8918" name="Прямоугольник 4"/>
          <p:cNvSpPr>
            <a:spLocks noChangeArrowheads="1"/>
          </p:cNvSpPr>
          <p:nvPr/>
        </p:nvSpPr>
        <p:spPr bwMode="auto">
          <a:xfrm>
            <a:off x="817563" y="1638300"/>
            <a:ext cx="358457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100">
                <a:latin typeface="TT Lakes DemiBold" panose="02000503030000020004" pitchFamily="2" charset="0"/>
              </a:rPr>
              <a:t>Construction</a:t>
            </a:r>
            <a:endParaRPr lang="ru-RU" altLang="ru-RU" sz="1100">
              <a:latin typeface="TT Lakes DemiBold" panose="02000503030000020004" pitchFamily="2" charset="0"/>
            </a:endParaRPr>
          </a:p>
        </p:txBody>
      </p:sp>
      <p:sp>
        <p:nvSpPr>
          <p:cNvPr id="38919" name="Прямоугольник 7"/>
          <p:cNvSpPr>
            <a:spLocks noChangeArrowheads="1"/>
          </p:cNvSpPr>
          <p:nvPr/>
        </p:nvSpPr>
        <p:spPr bwMode="auto">
          <a:xfrm>
            <a:off x="817563" y="3371850"/>
            <a:ext cx="37544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100">
                <a:latin typeface="TT Lakes DemiBold" panose="02000503030000020004" pitchFamily="2" charset="0"/>
              </a:rPr>
              <a:t>Construction</a:t>
            </a:r>
          </a:p>
        </p:txBody>
      </p:sp>
      <p:sp>
        <p:nvSpPr>
          <p:cNvPr id="38920" name="Прямоугольник 11"/>
          <p:cNvSpPr>
            <a:spLocks noChangeArrowheads="1"/>
          </p:cNvSpPr>
          <p:nvPr/>
        </p:nvSpPr>
        <p:spPr bwMode="auto">
          <a:xfrm>
            <a:off x="817563" y="3111500"/>
            <a:ext cx="35226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Master’s programs</a:t>
            </a:r>
            <a:endParaRPr lang="ru-RU" altLang="ru-RU" sz="12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8921" name="Прямоугольник 12"/>
          <p:cNvSpPr>
            <a:spLocks noChangeArrowheads="1"/>
          </p:cNvSpPr>
          <p:nvPr/>
        </p:nvSpPr>
        <p:spPr bwMode="auto">
          <a:xfrm>
            <a:off x="5227638" y="1347788"/>
            <a:ext cx="39163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PARTNERS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58825" y="2139950"/>
            <a:ext cx="3813175" cy="804863"/>
          </a:xfrm>
          <a:prstGeom prst="roundRect">
            <a:avLst>
              <a:gd name="adj" fmla="val 17006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923" name="Прямоугольник 23"/>
          <p:cNvSpPr>
            <a:spLocks noChangeArrowheads="1"/>
          </p:cNvSpPr>
          <p:nvPr/>
        </p:nvSpPr>
        <p:spPr bwMode="auto">
          <a:xfrm>
            <a:off x="817563" y="2217738"/>
            <a:ext cx="3732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Long first degree programs (Specialist course)</a:t>
            </a:r>
          </a:p>
        </p:txBody>
      </p:sp>
      <p:sp>
        <p:nvSpPr>
          <p:cNvPr id="38924" name="Прямоугольник 24"/>
          <p:cNvSpPr>
            <a:spLocks noChangeArrowheads="1"/>
          </p:cNvSpPr>
          <p:nvPr/>
        </p:nvSpPr>
        <p:spPr bwMode="auto">
          <a:xfrm>
            <a:off x="817563" y="2473325"/>
            <a:ext cx="3641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100">
                <a:latin typeface="TT Lakes DemiBold" panose="02000503030000020004" pitchFamily="2" charset="0"/>
              </a:rPr>
              <a:t>Construction of High-Rise and Large-Span Buildings and Structures</a:t>
            </a:r>
          </a:p>
        </p:txBody>
      </p:sp>
      <p:pic>
        <p:nvPicPr>
          <p:cNvPr id="3892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2500313"/>
            <a:ext cx="266382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1673225"/>
            <a:ext cx="81438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2" descr="Строительство домов под ключ в Севастополе | ЮгСтройМонтаж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63" y="2032000"/>
            <a:ext cx="4333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2103438"/>
            <a:ext cx="24765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Picture 6" descr="ПИК меняет логотип - новости ПИК от 23 октября 2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1" t="37447" r="26759" b="36766"/>
          <a:stretch>
            <a:fillRect/>
          </a:stretch>
        </p:blipFill>
        <p:spPr bwMode="auto">
          <a:xfrm>
            <a:off x="7378700" y="1697038"/>
            <a:ext cx="47942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0" name="Picture 8" descr="Партнеры Клубного дома Гранд Панорам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9" b="26355"/>
          <a:stretch>
            <a:fillRect/>
          </a:stretch>
        </p:blipFill>
        <p:spPr bwMode="auto">
          <a:xfrm>
            <a:off x="5229225" y="2009775"/>
            <a:ext cx="6667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Picture 12" descr="DATUM Group (ООО «Датум Групп»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1660525"/>
            <a:ext cx="73183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2" name="Picture 14" descr="Шэньянский архитектурный университет | ОБРАЗОВАТЕЛЬНЫЙ КИТАЙ ..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4" t="22897" r="33672" b="24321"/>
          <a:stretch>
            <a:fillRect/>
          </a:stretch>
        </p:blipFill>
        <p:spPr bwMode="auto">
          <a:xfrm>
            <a:off x="8094663" y="1592263"/>
            <a:ext cx="3571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3" name="Picture 18" descr="Стройиндустрия в Ростове-на-Дону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1995488"/>
            <a:ext cx="5746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4" name="Picture 20" descr="https://www.rostoffi.com/subdomains/analitika/pict/lei1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2141538"/>
            <a:ext cx="766763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5" name="Прямоугольник 25"/>
          <p:cNvSpPr>
            <a:spLocks noChangeArrowheads="1"/>
          </p:cNvSpPr>
          <p:nvPr/>
        </p:nvSpPr>
        <p:spPr bwMode="auto">
          <a:xfrm>
            <a:off x="5227638" y="2625725"/>
            <a:ext cx="39163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Contacts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8936" name="Прямоугольник 26"/>
          <p:cNvSpPr>
            <a:spLocks noChangeArrowheads="1"/>
          </p:cNvSpPr>
          <p:nvPr/>
        </p:nvSpPr>
        <p:spPr bwMode="auto">
          <a:xfrm>
            <a:off x="5227638" y="2828925"/>
            <a:ext cx="4592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900">
                <a:latin typeface="TT Lakes DemiBold" panose="02000503030000020004" pitchFamily="2" charset="0"/>
              </a:rPr>
              <a:t>Tel</a:t>
            </a:r>
            <a:r>
              <a:rPr lang="ru-RU" altLang="ru-RU" sz="900">
                <a:latin typeface="TT Lakes DemiBold" panose="02000503030000020004" pitchFamily="2" charset="0"/>
              </a:rPr>
              <a:t>. +7 (863) 201-91-04</a:t>
            </a:r>
          </a:p>
          <a:p>
            <a:r>
              <a:rPr lang="en-US" altLang="ru-RU" sz="900">
                <a:latin typeface="TT Lakes DemiBold" panose="02000503030000020004" pitchFamily="2" charset="0"/>
              </a:rPr>
              <a:t>E-mail:</a:t>
            </a:r>
            <a:r>
              <a:rPr lang="ru-RU" altLang="ru-RU" sz="900">
                <a:latin typeface="TT Lakes DemiBold" panose="02000503030000020004" pitchFamily="2" charset="0"/>
              </a:rPr>
              <a:t> </a:t>
            </a:r>
            <a:r>
              <a:rPr lang="en-US" altLang="ru-RU" sz="900">
                <a:latin typeface="TT Lakes DemiBold" panose="02000503030000020004" pitchFamily="2" charset="0"/>
              </a:rPr>
              <a:t>spu-52@donstu.ru</a:t>
            </a:r>
            <a:endParaRPr lang="ru-RU" altLang="ru-RU" sz="900">
              <a:latin typeface="TT Lakes DemiBold" panose="02000503030000020004" pitchFamily="2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58825" y="3776663"/>
            <a:ext cx="3813175" cy="615950"/>
          </a:xfrm>
          <a:prstGeom prst="roundRect">
            <a:avLst>
              <a:gd name="adj" fmla="val 13016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938" name="Прямоугольник 28"/>
          <p:cNvSpPr>
            <a:spLocks noChangeArrowheads="1"/>
          </p:cNvSpPr>
          <p:nvPr/>
        </p:nvSpPr>
        <p:spPr bwMode="auto">
          <a:xfrm>
            <a:off x="817563" y="3806825"/>
            <a:ext cx="3578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PhD</a:t>
            </a:r>
            <a:endParaRPr lang="ru-RU" altLang="ru-RU" sz="12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8939" name="Прямоугольник 29"/>
          <p:cNvSpPr>
            <a:spLocks noChangeArrowheads="1"/>
          </p:cNvSpPr>
          <p:nvPr/>
        </p:nvSpPr>
        <p:spPr bwMode="auto">
          <a:xfrm>
            <a:off x="817563" y="4076700"/>
            <a:ext cx="3754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100">
                <a:latin typeface="TT Lakes DemiBold" panose="02000503030000020004" pitchFamily="2" charset="0"/>
              </a:rPr>
              <a:t>Building Design, Buildings and Constructions</a:t>
            </a:r>
            <a:endParaRPr lang="ru-RU" altLang="ru-RU" sz="1100">
              <a:latin typeface="TT Lakes DemiBold" panose="02000503030000020004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523875" y="3048000"/>
            <a:ext cx="5222875" cy="1697038"/>
          </a:xfrm>
          <a:prstGeom prst="roundRect">
            <a:avLst>
              <a:gd name="adj" fmla="val 8622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23875" y="893763"/>
            <a:ext cx="3813175" cy="555625"/>
          </a:xfrm>
          <a:prstGeom prst="roundRect">
            <a:avLst>
              <a:gd name="adj" fmla="val 18392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23875" y="2286000"/>
            <a:ext cx="3813175" cy="676275"/>
          </a:xfrm>
          <a:prstGeom prst="roundRect">
            <a:avLst>
              <a:gd name="adj" fmla="val 14819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40965" name="TextBox 3"/>
          <p:cNvSpPr txBox="1">
            <a:spLocks noChangeArrowheads="1"/>
          </p:cNvSpPr>
          <p:nvPr/>
        </p:nvSpPr>
        <p:spPr bwMode="auto">
          <a:xfrm>
            <a:off x="0" y="319088"/>
            <a:ext cx="9144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4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2100">
                <a:latin typeface="Ruberoid Extra Bold" pitchFamily="2" charset="0"/>
                <a:ea typeface="Ruberoid Extra Bold" pitchFamily="2" charset="0"/>
                <a:cs typeface="Arial Unicode MS" charset="0"/>
              </a:rPr>
              <a:t>BIOENGINEERING AND VETERINARY MEDICINE FACULTY </a:t>
            </a:r>
          </a:p>
        </p:txBody>
      </p:sp>
      <p:sp>
        <p:nvSpPr>
          <p:cNvPr id="40966" name="Прямоугольник 1"/>
          <p:cNvSpPr>
            <a:spLocks noChangeArrowheads="1"/>
          </p:cNvSpPr>
          <p:nvPr/>
        </p:nvSpPr>
        <p:spPr bwMode="auto">
          <a:xfrm>
            <a:off x="639763" y="879475"/>
            <a:ext cx="35226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Bachelor’s programs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40967" name="Прямоугольник 4"/>
          <p:cNvSpPr>
            <a:spLocks noChangeArrowheads="1"/>
          </p:cNvSpPr>
          <p:nvPr/>
        </p:nvSpPr>
        <p:spPr bwMode="auto">
          <a:xfrm>
            <a:off x="639763" y="1057275"/>
            <a:ext cx="3584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Nanoengineering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Zootechnics</a:t>
            </a:r>
          </a:p>
        </p:txBody>
      </p:sp>
      <p:sp>
        <p:nvSpPr>
          <p:cNvPr id="40968" name="Прямоугольник 7"/>
          <p:cNvSpPr>
            <a:spLocks noChangeArrowheads="1"/>
          </p:cNvSpPr>
          <p:nvPr/>
        </p:nvSpPr>
        <p:spPr bwMode="auto">
          <a:xfrm>
            <a:off x="639763" y="2454275"/>
            <a:ext cx="37544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Nanomaterials 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Veterinary and Sanitary Expertise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Biology</a:t>
            </a:r>
          </a:p>
        </p:txBody>
      </p:sp>
      <p:sp>
        <p:nvSpPr>
          <p:cNvPr id="40969" name="Прямоугольник 8"/>
          <p:cNvSpPr>
            <a:spLocks noChangeArrowheads="1"/>
          </p:cNvSpPr>
          <p:nvPr/>
        </p:nvSpPr>
        <p:spPr bwMode="auto">
          <a:xfrm>
            <a:off x="639763" y="3054350"/>
            <a:ext cx="35226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PhD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40970" name="Прямоугольник 11"/>
          <p:cNvSpPr>
            <a:spLocks noChangeArrowheads="1"/>
          </p:cNvSpPr>
          <p:nvPr/>
        </p:nvSpPr>
        <p:spPr bwMode="auto">
          <a:xfrm>
            <a:off x="639763" y="2281238"/>
            <a:ext cx="3522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Master’s programs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40971" name="Прямоугольник 12"/>
          <p:cNvSpPr>
            <a:spLocks noChangeArrowheads="1"/>
          </p:cNvSpPr>
          <p:nvPr/>
        </p:nvSpPr>
        <p:spPr bwMode="auto">
          <a:xfrm>
            <a:off x="5154613" y="876300"/>
            <a:ext cx="39163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PARTNERS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pic>
        <p:nvPicPr>
          <p:cNvPr id="40972" name="Picture 2" descr="https://new.donstu.ru/upload/medialibrary/8d2/f7gk6fr5tk8mn9tyk9orak454sxbajg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2801938"/>
            <a:ext cx="235426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523875" y="1528763"/>
            <a:ext cx="3813175" cy="674687"/>
          </a:xfrm>
          <a:prstGeom prst="roundRect">
            <a:avLst>
              <a:gd name="adj" fmla="val 16653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974" name="Прямоугольник 23"/>
          <p:cNvSpPr>
            <a:spLocks noChangeArrowheads="1"/>
          </p:cNvSpPr>
          <p:nvPr/>
        </p:nvSpPr>
        <p:spPr bwMode="auto">
          <a:xfrm>
            <a:off x="639763" y="1508125"/>
            <a:ext cx="35226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Long first degree programs (Specialist course)</a:t>
            </a:r>
          </a:p>
        </p:txBody>
      </p:sp>
      <p:sp>
        <p:nvSpPr>
          <p:cNvPr id="40975" name="Прямоугольник 24"/>
          <p:cNvSpPr>
            <a:spLocks noChangeArrowheads="1"/>
          </p:cNvSpPr>
          <p:nvPr/>
        </p:nvSpPr>
        <p:spPr bwMode="auto">
          <a:xfrm>
            <a:off x="639763" y="1700213"/>
            <a:ext cx="35845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Veterinary Medicine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Pharmacy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Bioengineering and Bioinformatics</a:t>
            </a:r>
          </a:p>
        </p:txBody>
      </p:sp>
      <p:pic>
        <p:nvPicPr>
          <p:cNvPr id="40976" name="Picture 4" descr="https://new.donstu.ru/upload/constructor/9a9/agoz6h1uk03stxp13d8xnseclctdvgt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1212850"/>
            <a:ext cx="9667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7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157288"/>
            <a:ext cx="5270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8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1563688"/>
            <a:ext cx="3048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9" name="Picture 6" descr="https://abiturient.donstu.ru/wp-content/uploads/2022/01/fgbu-rostovskij-referentnyj-czentr-rosselhoznadzor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8689" r="7813" b="14891"/>
          <a:stretch>
            <a:fillRect/>
          </a:stretch>
        </p:blipFill>
        <p:spPr bwMode="auto">
          <a:xfrm>
            <a:off x="6904038" y="1624013"/>
            <a:ext cx="5095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0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1138238"/>
            <a:ext cx="9318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1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397000"/>
            <a:ext cx="50323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2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1592263"/>
            <a:ext cx="465137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3" name="Прямоугольник 25"/>
          <p:cNvSpPr>
            <a:spLocks noChangeArrowheads="1"/>
          </p:cNvSpPr>
          <p:nvPr/>
        </p:nvSpPr>
        <p:spPr bwMode="auto">
          <a:xfrm>
            <a:off x="5154613" y="2262188"/>
            <a:ext cx="39163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Contacts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40984" name="Прямоугольник 26"/>
          <p:cNvSpPr>
            <a:spLocks noChangeArrowheads="1"/>
          </p:cNvSpPr>
          <p:nvPr/>
        </p:nvSpPr>
        <p:spPr bwMode="auto">
          <a:xfrm>
            <a:off x="5154613" y="2471738"/>
            <a:ext cx="4616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900">
                <a:latin typeface="TT Lakes DemiBold" panose="02000503030000020004" pitchFamily="2" charset="0"/>
              </a:rPr>
              <a:t>Tel</a:t>
            </a:r>
            <a:r>
              <a:rPr lang="ru-RU" altLang="ru-RU" sz="900">
                <a:latin typeface="TT Lakes DemiBold" panose="02000503030000020004" pitchFamily="2" charset="0"/>
              </a:rPr>
              <a:t>. +7 (863) 238-13-09</a:t>
            </a:r>
          </a:p>
          <a:p>
            <a:r>
              <a:rPr lang="en-US" altLang="ru-RU" sz="900">
                <a:latin typeface="TT Lakes DemiBold" panose="02000503030000020004" pitchFamily="2" charset="0"/>
              </a:rPr>
              <a:t>E-mail:</a:t>
            </a:r>
            <a:r>
              <a:rPr lang="ru-RU" altLang="ru-RU" sz="900">
                <a:latin typeface="TT Lakes DemiBold" panose="02000503030000020004" pitchFamily="2" charset="0"/>
              </a:rPr>
              <a:t> </a:t>
            </a:r>
            <a:r>
              <a:rPr lang="en-US" altLang="ru-RU" sz="900">
                <a:latin typeface="TT Lakes DemiBold" panose="02000503030000020004" pitchFamily="2" charset="0"/>
              </a:rPr>
              <a:t>spu-45@donstu.ru</a:t>
            </a:r>
            <a:r>
              <a:rPr lang="ru-RU" altLang="ru-RU" sz="900">
                <a:latin typeface="TT Lakes DemiBold" panose="02000503030000020004" pitchFamily="2" charset="0"/>
              </a:rPr>
              <a:t>  </a:t>
            </a:r>
          </a:p>
        </p:txBody>
      </p:sp>
      <p:sp>
        <p:nvSpPr>
          <p:cNvPr id="40985" name="Прямоугольник 27"/>
          <p:cNvSpPr>
            <a:spLocks noChangeArrowheads="1"/>
          </p:cNvSpPr>
          <p:nvPr/>
        </p:nvSpPr>
        <p:spPr bwMode="auto">
          <a:xfrm>
            <a:off x="639763" y="3260725"/>
            <a:ext cx="53149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Bioorganic Chemistry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Molecular Biology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Biomechanics and Bioengineering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Biophysics 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Mathematical Biology and Bioinformatics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Veterinary Pathology, Morphology, Physiology, Pharmacology and Toxicology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Veterinary-Sanitary Expertise, Ecology and Hygiene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Infectious Diseases and Immunology of Animals  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Private Zootechnics Feeding, Feed Preparation and Livestock Production Technologies  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Breeding, Selection, Genetics and Biotechnology of Animals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new.donstu.ru/upload/constructor/b36/xqias8pl6o6431558fhitnrh23047xg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1270000"/>
            <a:ext cx="661987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701675" y="2244725"/>
            <a:ext cx="4113213" cy="608013"/>
          </a:xfrm>
          <a:prstGeom prst="roundRect">
            <a:avLst>
              <a:gd name="adj" fmla="val 16653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01675" y="2901950"/>
            <a:ext cx="4113213" cy="1206500"/>
          </a:xfrm>
          <a:prstGeom prst="roundRect">
            <a:avLst>
              <a:gd name="adj" fmla="val 10058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01675" y="4157663"/>
            <a:ext cx="4113213" cy="693737"/>
          </a:xfrm>
          <a:prstGeom prst="roundRect">
            <a:avLst>
              <a:gd name="adj" fmla="val 16653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014" name="TextBox 3"/>
          <p:cNvSpPr txBox="1">
            <a:spLocks noChangeArrowheads="1"/>
          </p:cNvSpPr>
          <p:nvPr/>
        </p:nvSpPr>
        <p:spPr bwMode="auto">
          <a:xfrm>
            <a:off x="0" y="319088"/>
            <a:ext cx="9144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54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2200">
                <a:latin typeface="Ruberoid Extra Bold" pitchFamily="2" charset="0"/>
                <a:ea typeface="Ruberoid Extra Bold" pitchFamily="2" charset="0"/>
                <a:cs typeface="Arial Unicode MS" charset="0"/>
              </a:rPr>
              <a:t>IT-SYSTEM AND TECHNOLOGIES FACULTY</a:t>
            </a:r>
          </a:p>
        </p:txBody>
      </p:sp>
      <p:sp>
        <p:nvSpPr>
          <p:cNvPr id="43015" name="Прямоугольник 12"/>
          <p:cNvSpPr>
            <a:spLocks noChangeArrowheads="1"/>
          </p:cNvSpPr>
          <p:nvPr/>
        </p:nvSpPr>
        <p:spPr bwMode="auto">
          <a:xfrm>
            <a:off x="5227638" y="1028700"/>
            <a:ext cx="39163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PARTNERS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pic>
        <p:nvPicPr>
          <p:cNvPr id="43016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8"/>
          <a:stretch>
            <a:fillRect/>
          </a:stretch>
        </p:blipFill>
        <p:spPr bwMode="auto">
          <a:xfrm>
            <a:off x="6288088" y="2546350"/>
            <a:ext cx="2855912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01675" y="962025"/>
            <a:ext cx="4113213" cy="1233488"/>
          </a:xfrm>
          <a:prstGeom prst="roundRect">
            <a:avLst>
              <a:gd name="adj" fmla="val 10058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018" name="Прямоугольник 17"/>
          <p:cNvSpPr>
            <a:spLocks noChangeArrowheads="1"/>
          </p:cNvSpPr>
          <p:nvPr/>
        </p:nvSpPr>
        <p:spPr bwMode="auto">
          <a:xfrm>
            <a:off x="817563" y="941388"/>
            <a:ext cx="35226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Bachelor’s programs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43019" name="Прямоугольник 19"/>
          <p:cNvSpPr>
            <a:spLocks noChangeArrowheads="1"/>
          </p:cNvSpPr>
          <p:nvPr/>
        </p:nvSpPr>
        <p:spPr bwMode="auto">
          <a:xfrm>
            <a:off x="817563" y="1133475"/>
            <a:ext cx="399732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Mathematical Support and Administration of Information Systems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Computer Science and Engineering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Information Systems and Technologies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Applied Computer Science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Software Engineering 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Information Security 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Applied Mathematics</a:t>
            </a:r>
          </a:p>
        </p:txBody>
      </p:sp>
      <p:sp>
        <p:nvSpPr>
          <p:cNvPr id="43020" name="Прямоугольник 20"/>
          <p:cNvSpPr>
            <a:spLocks noChangeArrowheads="1"/>
          </p:cNvSpPr>
          <p:nvPr/>
        </p:nvSpPr>
        <p:spPr bwMode="auto">
          <a:xfrm>
            <a:off x="817563" y="3070225"/>
            <a:ext cx="394017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Mathematical Support and Administration of Information Systems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Information Security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Computer Science and Engineering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Information Systems and Technologies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Applied Computer Science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Software Engineering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Applied Mathematics</a:t>
            </a:r>
          </a:p>
        </p:txBody>
      </p:sp>
      <p:sp>
        <p:nvSpPr>
          <p:cNvPr id="43021" name="Прямоугольник 21"/>
          <p:cNvSpPr>
            <a:spLocks noChangeArrowheads="1"/>
          </p:cNvSpPr>
          <p:nvPr/>
        </p:nvSpPr>
        <p:spPr bwMode="auto">
          <a:xfrm>
            <a:off x="817563" y="4144963"/>
            <a:ext cx="3522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PhD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43022" name="Прямоугольник 25"/>
          <p:cNvSpPr>
            <a:spLocks noChangeArrowheads="1"/>
          </p:cNvSpPr>
          <p:nvPr/>
        </p:nvSpPr>
        <p:spPr bwMode="auto">
          <a:xfrm>
            <a:off x="817563" y="4348163"/>
            <a:ext cx="40544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Mathematical Modeling, Numerical Methods and Software Systems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System Analysis, Management and Information Processing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Information Technology and Computer Science</a:t>
            </a:r>
          </a:p>
        </p:txBody>
      </p:sp>
      <p:sp>
        <p:nvSpPr>
          <p:cNvPr id="43023" name="Прямоугольник 26"/>
          <p:cNvSpPr>
            <a:spLocks noChangeArrowheads="1"/>
          </p:cNvSpPr>
          <p:nvPr/>
        </p:nvSpPr>
        <p:spPr bwMode="auto">
          <a:xfrm>
            <a:off x="817563" y="2882900"/>
            <a:ext cx="35226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Master’s programs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43024" name="Прямоугольник 28"/>
          <p:cNvSpPr>
            <a:spLocks noChangeArrowheads="1"/>
          </p:cNvSpPr>
          <p:nvPr/>
        </p:nvSpPr>
        <p:spPr bwMode="auto">
          <a:xfrm>
            <a:off x="817563" y="2259013"/>
            <a:ext cx="3522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Long first degree programs (Specialist course)</a:t>
            </a:r>
          </a:p>
        </p:txBody>
      </p:sp>
      <p:sp>
        <p:nvSpPr>
          <p:cNvPr id="43025" name="Прямоугольник 29"/>
          <p:cNvSpPr>
            <a:spLocks noChangeArrowheads="1"/>
          </p:cNvSpPr>
          <p:nvPr/>
        </p:nvSpPr>
        <p:spPr bwMode="auto">
          <a:xfrm>
            <a:off x="817563" y="2482850"/>
            <a:ext cx="3997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Information Security of Telecommunications Systems</a:t>
            </a:r>
            <a:endParaRPr lang="ru-RU" altLang="ru-RU" sz="900">
              <a:latin typeface="TT Lakes DemiBold" panose="02000503030000020004" pitchFamily="2" charset="0"/>
            </a:endParaRP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Computer Security</a:t>
            </a:r>
          </a:p>
        </p:txBody>
      </p:sp>
      <p:pic>
        <p:nvPicPr>
          <p:cNvPr id="43026" name="Picture 4" descr="https://new.donstu.ru/upload/constructor/d97/xpp7wujoxh0bsuwxbug58pwasyj9h5p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336675"/>
            <a:ext cx="855662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6" descr="https://new.donstu.ru/upload/constructor/edd/d1jz3o7f2w3cu4dyeuojyr5aumdhsfo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1360488"/>
            <a:ext cx="51435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8" descr="https://new.donstu.ru/upload/constructor/9b7/iy9pjhca0pnufctpkruz5qnoxk87rko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1308100"/>
            <a:ext cx="3857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10" descr="https://new.donstu.ru/upload/constructor/b93/a2lpjyow3avyk7xbrntu2gesygmn4fl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1895475"/>
            <a:ext cx="6619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Picture 12" descr="https://new.donstu.ru/upload/constructor/4fb/imbk6l2hgl6zqzqns5vbnzbtv16c8cbv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903413"/>
            <a:ext cx="8778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14" descr="https://new.donstu.ru/upload/constructor/ad1/q5sitaz005tbuaup22kn1dqrl0tluw3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1897063"/>
            <a:ext cx="76993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2" name="Picture 16" descr="https://new.donstu.ru/upload/constructor/8b7/wf2zu7y4eir2zz74wfz49w711xp1c28e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6" r="25444"/>
          <a:stretch>
            <a:fillRect/>
          </a:stretch>
        </p:blipFill>
        <p:spPr bwMode="auto">
          <a:xfrm>
            <a:off x="7896225" y="1863725"/>
            <a:ext cx="3968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3" name="Прямоугольник 24"/>
          <p:cNvSpPr>
            <a:spLocks noChangeArrowheads="1"/>
          </p:cNvSpPr>
          <p:nvPr/>
        </p:nvSpPr>
        <p:spPr bwMode="auto">
          <a:xfrm>
            <a:off x="5227638" y="2379663"/>
            <a:ext cx="39163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Contacts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43034" name="Прямоугольник 32"/>
          <p:cNvSpPr>
            <a:spLocks noChangeArrowheads="1"/>
          </p:cNvSpPr>
          <p:nvPr/>
        </p:nvSpPr>
        <p:spPr bwMode="auto">
          <a:xfrm>
            <a:off x="5227638" y="2582863"/>
            <a:ext cx="4592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900">
                <a:latin typeface="TT Lakes DemiBold" panose="02000503030000020004" pitchFamily="2" charset="0"/>
              </a:rPr>
              <a:t>Tel</a:t>
            </a:r>
            <a:r>
              <a:rPr lang="ru-RU" altLang="ru-RU" sz="900">
                <a:latin typeface="TT Lakes DemiBold" panose="02000503030000020004" pitchFamily="2" charset="0"/>
              </a:rPr>
              <a:t>. +7 (863) 273-86-28</a:t>
            </a:r>
          </a:p>
          <a:p>
            <a:r>
              <a:rPr lang="en-US" altLang="ru-RU" sz="900">
                <a:latin typeface="TT Lakes DemiBold" panose="02000503030000020004" pitchFamily="2" charset="0"/>
              </a:rPr>
              <a:t>E-mail:</a:t>
            </a:r>
            <a:r>
              <a:rPr lang="ru-RU" altLang="ru-RU" sz="900">
                <a:latin typeface="TT Lakes DemiBold" panose="02000503030000020004" pitchFamily="2" charset="0"/>
              </a:rPr>
              <a:t></a:t>
            </a:r>
            <a:r>
              <a:rPr lang="en-US" altLang="ru-RU" sz="900">
                <a:latin typeface="TT Lakes DemiBold" panose="02000503030000020004" pitchFamily="2" charset="0"/>
              </a:rPr>
              <a:t> spu-46@donstu.ru</a:t>
            </a:r>
            <a:r>
              <a:rPr lang="ru-RU" altLang="ru-RU" sz="900">
                <a:latin typeface="TT Lakes DemiBold" panose="02000503030000020004" pitchFamily="2" charset="0"/>
              </a:rPr>
              <a:t>  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Файл:Soyuzmultfilm Logo.png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941513"/>
            <a:ext cx="6810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0" y="319088"/>
            <a:ext cx="9144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54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2200">
                <a:latin typeface="Ruberoid Extra Bold" pitchFamily="2" charset="0"/>
                <a:ea typeface="Ruberoid Extra Bold" pitchFamily="2" charset="0"/>
                <a:cs typeface="Arial Unicode MS" charset="0"/>
              </a:rPr>
              <a:t>MEDIA COMMUNICATIONS AND MULTIMEDIA TECHNOLOGIES FACULTY</a:t>
            </a:r>
          </a:p>
        </p:txBody>
      </p:sp>
      <p:sp>
        <p:nvSpPr>
          <p:cNvPr id="45060" name="Прямоугольник 12"/>
          <p:cNvSpPr>
            <a:spLocks noChangeArrowheads="1"/>
          </p:cNvSpPr>
          <p:nvPr/>
        </p:nvSpPr>
        <p:spPr bwMode="auto">
          <a:xfrm>
            <a:off x="5195888" y="1335088"/>
            <a:ext cx="3817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PARTNERS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pic>
        <p:nvPicPr>
          <p:cNvPr id="45061" name="Picture 2" descr="https://new.donstu.ru/upload/medialibrary/e4f/ejls750xbpitsh2vtcvrechwetky8jx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722563"/>
            <a:ext cx="26035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701675" y="1346200"/>
            <a:ext cx="3813175" cy="1508125"/>
          </a:xfrm>
          <a:prstGeom prst="roundRect">
            <a:avLst>
              <a:gd name="adj" fmla="val 9040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01675" y="2978150"/>
            <a:ext cx="3813175" cy="1501775"/>
          </a:xfrm>
          <a:prstGeom prst="roundRect">
            <a:avLst>
              <a:gd name="adj" fmla="val 11090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064" name="Прямоугольник 34"/>
          <p:cNvSpPr>
            <a:spLocks noChangeArrowheads="1"/>
          </p:cNvSpPr>
          <p:nvPr/>
        </p:nvSpPr>
        <p:spPr bwMode="auto">
          <a:xfrm>
            <a:off x="817563" y="1404938"/>
            <a:ext cx="3522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Bachelor’s programs</a:t>
            </a:r>
            <a:endParaRPr lang="ru-RU" altLang="ru-RU" sz="12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45065" name="Прямоугольник 35"/>
          <p:cNvSpPr>
            <a:spLocks noChangeArrowheads="1"/>
          </p:cNvSpPr>
          <p:nvPr/>
        </p:nvSpPr>
        <p:spPr bwMode="auto">
          <a:xfrm>
            <a:off x="817563" y="1633538"/>
            <a:ext cx="358457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Advertising and Public Relations</a:t>
            </a:r>
          </a:p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Media Communications</a:t>
            </a:r>
          </a:p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Applied Computer Science</a:t>
            </a:r>
          </a:p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Social and Cultural Activity</a:t>
            </a:r>
          </a:p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Folk Art Culture</a:t>
            </a:r>
          </a:p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Popular Music Art</a:t>
            </a:r>
          </a:p>
        </p:txBody>
      </p:sp>
      <p:sp>
        <p:nvSpPr>
          <p:cNvPr id="45066" name="Прямоугольник 36"/>
          <p:cNvSpPr>
            <a:spLocks noChangeArrowheads="1"/>
          </p:cNvSpPr>
          <p:nvPr/>
        </p:nvSpPr>
        <p:spPr bwMode="auto">
          <a:xfrm>
            <a:off x="817563" y="3265488"/>
            <a:ext cx="3754437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Applied Computer Science</a:t>
            </a:r>
          </a:p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Media Communication</a:t>
            </a:r>
            <a:endParaRPr lang="ru-RU" altLang="ru-RU" sz="1000">
              <a:latin typeface="TT Lakes DemiBold" panose="02000503030000020004" pitchFamily="2" charset="0"/>
            </a:endParaRPr>
          </a:p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Advertising and Public Relations</a:t>
            </a:r>
          </a:p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Social and Cultural Activity</a:t>
            </a:r>
          </a:p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Vocal Arts</a:t>
            </a:r>
            <a:endParaRPr lang="ru-RU" altLang="ru-RU" sz="1000">
              <a:latin typeface="TT Lakes DemiBold" panose="02000503030000020004" pitchFamily="2" charset="0"/>
            </a:endParaRPr>
          </a:p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Design</a:t>
            </a:r>
            <a:endParaRPr lang="ru-RU" altLang="ru-RU" sz="1000">
              <a:latin typeface="TT Lakes DemiBold" panose="02000503030000020004" pitchFamily="2" charset="0"/>
            </a:endParaRPr>
          </a:p>
        </p:txBody>
      </p:sp>
      <p:sp>
        <p:nvSpPr>
          <p:cNvPr id="45067" name="Прямоугольник 37"/>
          <p:cNvSpPr>
            <a:spLocks noChangeArrowheads="1"/>
          </p:cNvSpPr>
          <p:nvPr/>
        </p:nvSpPr>
        <p:spPr bwMode="auto">
          <a:xfrm>
            <a:off x="817563" y="3043238"/>
            <a:ext cx="35226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Master’s programs</a:t>
            </a:r>
            <a:endParaRPr lang="ru-RU" altLang="ru-RU" sz="1200">
              <a:solidFill>
                <a:srgbClr val="00B0F0"/>
              </a:solidFill>
              <a:latin typeface="Ruberoid Bold" pitchFamily="2" charset="0"/>
            </a:endParaRPr>
          </a:p>
        </p:txBody>
      </p:sp>
      <p:pic>
        <p:nvPicPr>
          <p:cNvPr id="45068" name="Picture 4" descr="China Daily coverage for Imp client - Imp Communica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t="23557" r="4449" b="23090"/>
          <a:stretch>
            <a:fillRect/>
          </a:stretch>
        </p:blipFill>
        <p:spPr bwMode="auto">
          <a:xfrm>
            <a:off x="6707188" y="1649413"/>
            <a:ext cx="7969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8" descr="https://abiturient.donstu.ru/wp-content/uploads/2021/10/st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1612900"/>
            <a:ext cx="81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0" name="Picture 10" descr="https://abiturient.donstu.ru/wp-content/uploads/2021/10/gazpor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3" r="81862" b="34100"/>
          <a:stretch>
            <a:fillRect/>
          </a:stretch>
        </p:blipFill>
        <p:spPr bwMode="auto">
          <a:xfrm>
            <a:off x="6022975" y="1992313"/>
            <a:ext cx="4714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Picture 12" descr="https://abiturient.donstu.ru/wp-content/uploads/2021/10/mintsifryi-rossii-logogra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1597025"/>
            <a:ext cx="1382712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14" descr="https://abiturient.donstu.ru/wp-content/uploads/2021/10/mail.ru-group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" t="25475" r="8517" b="26228"/>
          <a:stretch>
            <a:fillRect/>
          </a:stretch>
        </p:blipFill>
        <p:spPr bwMode="auto">
          <a:xfrm>
            <a:off x="6683375" y="2119313"/>
            <a:ext cx="9159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Picture 2" descr="Южный регион - ДГТУ | Телепедия | Fand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0"/>
          <a:stretch>
            <a:fillRect/>
          </a:stretch>
        </p:blipFill>
        <p:spPr bwMode="auto">
          <a:xfrm>
            <a:off x="7989888" y="2132013"/>
            <a:ext cx="5349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4" name="Прямоугольник 17"/>
          <p:cNvSpPr>
            <a:spLocks noChangeArrowheads="1"/>
          </p:cNvSpPr>
          <p:nvPr/>
        </p:nvSpPr>
        <p:spPr bwMode="auto">
          <a:xfrm>
            <a:off x="5195888" y="2614613"/>
            <a:ext cx="38830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Contacts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45075" name="Прямоугольник 18"/>
          <p:cNvSpPr>
            <a:spLocks noChangeArrowheads="1"/>
          </p:cNvSpPr>
          <p:nvPr/>
        </p:nvSpPr>
        <p:spPr bwMode="auto">
          <a:xfrm>
            <a:off x="5195888" y="2817813"/>
            <a:ext cx="4560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900">
                <a:latin typeface="TT Lakes DemiBold" panose="02000503030000020004" pitchFamily="2" charset="0"/>
              </a:rPr>
              <a:t>Tel</a:t>
            </a:r>
            <a:r>
              <a:rPr lang="ru-RU" altLang="ru-RU" sz="900">
                <a:latin typeface="TT Lakes DemiBold" panose="02000503030000020004" pitchFamily="2" charset="0"/>
              </a:rPr>
              <a:t>. +7 (863) 238-13-49</a:t>
            </a:r>
          </a:p>
          <a:p>
            <a:r>
              <a:rPr lang="en-US" altLang="ru-RU" sz="900">
                <a:latin typeface="TT Lakes DemiBold" panose="02000503030000020004" pitchFamily="2" charset="0"/>
              </a:rPr>
              <a:t>E-mail:</a:t>
            </a:r>
            <a:r>
              <a:rPr lang="ru-RU" altLang="ru-RU" sz="900">
                <a:latin typeface="TT Lakes DemiBold" panose="02000503030000020004" pitchFamily="2" charset="0"/>
              </a:rPr>
              <a:t></a:t>
            </a:r>
            <a:r>
              <a:rPr lang="en-US" altLang="ru-RU" sz="900">
                <a:latin typeface="TT Lakes DemiBold" panose="02000503030000020004" pitchFamily="2" charset="0"/>
              </a:rPr>
              <a:t> spu-49@donstu.ru </a:t>
            </a:r>
            <a:r>
              <a:rPr lang="ru-RU" altLang="ru-RU" sz="900">
                <a:latin typeface="TT Lakes DemiBold" panose="02000503030000020004" pitchFamily="2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6" descr="Группа «Ростсельмаш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1544638"/>
            <a:ext cx="1525587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 descr="https://new.donstu.ru/upload/medialibrary/f2e/fmo07wjojqtwfjeyvaoww2nabrhuc1l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2346325"/>
            <a:ext cx="2795587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14" descr="Rostvert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1535113"/>
            <a:ext cx="13208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4" descr="ООО «Производственная компания «Новочеркасский электровозостроительный завод»  (ООО «ПК «НЭВЗ») - Клиент консалтинговой группы «ФИНЭКС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t="26476" r="20348" b="24969"/>
          <a:stretch>
            <a:fillRect/>
          </a:stretch>
        </p:blipFill>
        <p:spPr bwMode="auto">
          <a:xfrm>
            <a:off x="5183188" y="1535113"/>
            <a:ext cx="50006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Box 3"/>
          <p:cNvSpPr txBox="1">
            <a:spLocks noChangeArrowheads="1"/>
          </p:cNvSpPr>
          <p:nvPr/>
        </p:nvSpPr>
        <p:spPr bwMode="auto">
          <a:xfrm>
            <a:off x="0" y="319088"/>
            <a:ext cx="9144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54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2200">
                <a:latin typeface="Ruberoid Extra Bold" pitchFamily="2" charset="0"/>
                <a:ea typeface="Ruberoid Extra Bold" pitchFamily="2" charset="0"/>
                <a:cs typeface="Arial Unicode MS" charset="0"/>
              </a:rPr>
              <a:t>POWER ENGINEERING, OIL AND GAS INDUSTRY FACULTY</a:t>
            </a:r>
          </a:p>
        </p:txBody>
      </p:sp>
      <p:sp>
        <p:nvSpPr>
          <p:cNvPr id="47111" name="Прямоугольник 12"/>
          <p:cNvSpPr>
            <a:spLocks noChangeArrowheads="1"/>
          </p:cNvSpPr>
          <p:nvPr/>
        </p:nvSpPr>
        <p:spPr bwMode="auto">
          <a:xfrm>
            <a:off x="5099050" y="1227138"/>
            <a:ext cx="38195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PARTNERS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01675" y="1254125"/>
            <a:ext cx="3813175" cy="1374775"/>
          </a:xfrm>
          <a:prstGeom prst="roundRect">
            <a:avLst>
              <a:gd name="adj" fmla="val 10574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113" name="Прямоугольник 34"/>
          <p:cNvSpPr>
            <a:spLocks noChangeArrowheads="1"/>
          </p:cNvSpPr>
          <p:nvPr/>
        </p:nvSpPr>
        <p:spPr bwMode="auto">
          <a:xfrm>
            <a:off x="817563" y="1304925"/>
            <a:ext cx="3522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Bachelor’s programs</a:t>
            </a:r>
            <a:endParaRPr lang="ru-RU" altLang="ru-RU" sz="12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47114" name="Прямоугольник 35"/>
          <p:cNvSpPr>
            <a:spLocks noChangeArrowheads="1"/>
          </p:cNvSpPr>
          <p:nvPr/>
        </p:nvSpPr>
        <p:spPr bwMode="auto">
          <a:xfrm>
            <a:off x="817563" y="1535113"/>
            <a:ext cx="35845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Applied Mathematics and Physics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Power Engineering and Electrical Engineering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Technological Machines and Equipment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Automation of Technological Processes and Productions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Chemical Technology</a:t>
            </a:r>
            <a:endParaRPr lang="ru-RU" altLang="ru-RU" sz="1000">
              <a:latin typeface="TT Lakes DemiBold" panose="02000503030000020004" pitchFamily="2" charset="0"/>
            </a:endParaRPr>
          </a:p>
        </p:txBody>
      </p:sp>
      <p:pic>
        <p:nvPicPr>
          <p:cNvPr id="47115" name="Picture 6" descr="АО «Донэнерго» 2024 | ВКонтакт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2106613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6" descr="https://abiturient.donstu.ru/wp-content/uploads/2021/11/logo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2079625"/>
            <a:ext cx="87471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8" descr="Новошахтинский завод нефтепродуктов — Википеди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63" y="2027238"/>
            <a:ext cx="3587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10" descr="Газпром трансгаз Краснодар получил 2 новых патента на изобретения для  утилизации факельных газов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5666" r="3185" b="6390"/>
          <a:stretch>
            <a:fillRect/>
          </a:stretch>
        </p:blipFill>
        <p:spPr bwMode="auto">
          <a:xfrm>
            <a:off x="5199063" y="1957388"/>
            <a:ext cx="72866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701675" y="2751138"/>
            <a:ext cx="3813175" cy="1150937"/>
          </a:xfrm>
          <a:prstGeom prst="roundRect">
            <a:avLst>
              <a:gd name="adj" fmla="val 12312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120" name="Прямоугольник 36"/>
          <p:cNvSpPr>
            <a:spLocks noChangeArrowheads="1"/>
          </p:cNvSpPr>
          <p:nvPr/>
        </p:nvSpPr>
        <p:spPr bwMode="auto">
          <a:xfrm>
            <a:off x="817563" y="3000375"/>
            <a:ext cx="375443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Power Engineering and Electrical Engineering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Technological Machines and Equipment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Automation of Technological Processes and Productions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Chemical Technology</a:t>
            </a:r>
            <a:endParaRPr lang="ru-RU" altLang="ru-RU" sz="1000">
              <a:latin typeface="TT Lakes DemiBold" panose="02000503030000020004" pitchFamily="2" charset="0"/>
            </a:endParaRPr>
          </a:p>
        </p:txBody>
      </p:sp>
      <p:sp>
        <p:nvSpPr>
          <p:cNvPr id="47121" name="Прямоугольник 38"/>
          <p:cNvSpPr>
            <a:spLocks noChangeArrowheads="1"/>
          </p:cNvSpPr>
          <p:nvPr/>
        </p:nvSpPr>
        <p:spPr bwMode="auto">
          <a:xfrm>
            <a:off x="817563" y="2787650"/>
            <a:ext cx="3522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Master’s programs</a:t>
            </a:r>
            <a:endParaRPr lang="ru-RU" altLang="ru-RU" sz="12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01675" y="4024313"/>
            <a:ext cx="3813175" cy="549275"/>
          </a:xfrm>
          <a:prstGeom prst="roundRect">
            <a:avLst>
              <a:gd name="adj" fmla="val 12312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123" name="Прямоугольник 40"/>
          <p:cNvSpPr>
            <a:spLocks noChangeArrowheads="1"/>
          </p:cNvSpPr>
          <p:nvPr/>
        </p:nvSpPr>
        <p:spPr bwMode="auto">
          <a:xfrm>
            <a:off x="817563" y="4286250"/>
            <a:ext cx="3754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Electrical and Thermal Engineering</a:t>
            </a:r>
            <a:endParaRPr lang="ru-RU" altLang="ru-RU" sz="1000">
              <a:latin typeface="TT Lakes DemiBold" panose="02000503030000020004" pitchFamily="2" charset="0"/>
            </a:endParaRPr>
          </a:p>
        </p:txBody>
      </p:sp>
      <p:sp>
        <p:nvSpPr>
          <p:cNvPr id="47124" name="Прямоугольник 41"/>
          <p:cNvSpPr>
            <a:spLocks noChangeArrowheads="1"/>
          </p:cNvSpPr>
          <p:nvPr/>
        </p:nvSpPr>
        <p:spPr bwMode="auto">
          <a:xfrm>
            <a:off x="817563" y="4059238"/>
            <a:ext cx="35226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PhD</a:t>
            </a:r>
            <a:endParaRPr lang="ru-RU" altLang="ru-RU" sz="12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47125" name="Прямоугольник 42"/>
          <p:cNvSpPr>
            <a:spLocks noChangeArrowheads="1"/>
          </p:cNvSpPr>
          <p:nvPr/>
        </p:nvSpPr>
        <p:spPr bwMode="auto">
          <a:xfrm>
            <a:off x="5099050" y="2533650"/>
            <a:ext cx="39846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Contacts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47126" name="Прямоугольник 43"/>
          <p:cNvSpPr>
            <a:spLocks noChangeArrowheads="1"/>
          </p:cNvSpPr>
          <p:nvPr/>
        </p:nvSpPr>
        <p:spPr bwMode="auto">
          <a:xfrm>
            <a:off x="5099050" y="2736850"/>
            <a:ext cx="466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900">
                <a:latin typeface="TT Lakes DemiBold" panose="02000503030000020004" pitchFamily="2" charset="0"/>
              </a:rPr>
              <a:t>Tel</a:t>
            </a:r>
            <a:r>
              <a:rPr lang="ru-RU" altLang="ru-RU" sz="900">
                <a:latin typeface="TT Lakes DemiBold" panose="02000503030000020004" pitchFamily="2" charset="0"/>
              </a:rPr>
              <a:t>. +7 (863) 258-91-09</a:t>
            </a:r>
          </a:p>
          <a:p>
            <a:r>
              <a:rPr lang="en-US" altLang="ru-RU" sz="900">
                <a:latin typeface="TT Lakes DemiBold" panose="02000503030000020004" pitchFamily="2" charset="0"/>
              </a:rPr>
              <a:t>E-mail:</a:t>
            </a:r>
            <a:r>
              <a:rPr lang="ru-RU" altLang="ru-RU" sz="900">
                <a:latin typeface="TT Lakes DemiBold" panose="02000503030000020004" pitchFamily="2" charset="0"/>
              </a:rPr>
              <a:t></a:t>
            </a:r>
            <a:r>
              <a:rPr lang="en-US" altLang="ru-RU" sz="900">
                <a:latin typeface="TT Lakes DemiBold" panose="02000503030000020004" pitchFamily="2" charset="0"/>
              </a:rPr>
              <a:t> spu-58@donstu.ru</a:t>
            </a:r>
            <a:endParaRPr lang="ru-RU" altLang="ru-RU" sz="900">
              <a:latin typeface="TT Lakes DemiBold" panose="0200050303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3"/>
          <p:cNvSpPr txBox="1">
            <a:spLocks noChangeArrowheads="1"/>
          </p:cNvSpPr>
          <p:nvPr/>
        </p:nvSpPr>
        <p:spPr bwMode="auto">
          <a:xfrm>
            <a:off x="0" y="319088"/>
            <a:ext cx="9144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54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2200">
                <a:latin typeface="Ruberoid Extra Bold" pitchFamily="2" charset="0"/>
                <a:ea typeface="Ruberoid Extra Bold" pitchFamily="2" charset="0"/>
                <a:cs typeface="Arial Unicode MS" charset="0"/>
              </a:rPr>
              <a:t> ROAD TRANSPORT ENGINEERING FACULTY</a:t>
            </a:r>
          </a:p>
        </p:txBody>
      </p:sp>
      <p:sp>
        <p:nvSpPr>
          <p:cNvPr id="49155" name="Прямоугольник 12"/>
          <p:cNvSpPr>
            <a:spLocks noChangeArrowheads="1"/>
          </p:cNvSpPr>
          <p:nvPr/>
        </p:nvSpPr>
        <p:spPr bwMode="auto">
          <a:xfrm>
            <a:off x="5326063" y="919163"/>
            <a:ext cx="3817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PARTNERS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pic>
        <p:nvPicPr>
          <p:cNvPr id="49156" name="Picture 2" descr="https://new.donstu.ru/upload/medialibrary/d74/jqh5hecmv8bmjweq93daage5mo1dpy0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455863"/>
            <a:ext cx="2678113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755650" y="903288"/>
            <a:ext cx="4084638" cy="844550"/>
          </a:xfrm>
          <a:prstGeom prst="roundRect">
            <a:avLst>
              <a:gd name="adj" fmla="val 9402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49300" y="2676525"/>
            <a:ext cx="4084638" cy="922338"/>
          </a:xfrm>
          <a:prstGeom prst="roundRect">
            <a:avLst>
              <a:gd name="adj" fmla="val 12312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159" name="Прямоугольник 19"/>
          <p:cNvSpPr>
            <a:spLocks noChangeArrowheads="1"/>
          </p:cNvSpPr>
          <p:nvPr/>
        </p:nvSpPr>
        <p:spPr bwMode="auto">
          <a:xfrm>
            <a:off x="874713" y="890588"/>
            <a:ext cx="3460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Bachelor’s programs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49160" name="Прямоугольник 20"/>
          <p:cNvSpPr>
            <a:spLocks noChangeArrowheads="1"/>
          </p:cNvSpPr>
          <p:nvPr/>
        </p:nvSpPr>
        <p:spPr bwMode="auto">
          <a:xfrm>
            <a:off x="874713" y="1101725"/>
            <a:ext cx="3549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Construction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Land Surveying and Cadastre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Geodesy and Remote Sensing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Transport Process Engineering</a:t>
            </a:r>
          </a:p>
        </p:txBody>
      </p:sp>
      <p:sp>
        <p:nvSpPr>
          <p:cNvPr id="49161" name="Прямоугольник 21"/>
          <p:cNvSpPr>
            <a:spLocks noChangeArrowheads="1"/>
          </p:cNvSpPr>
          <p:nvPr/>
        </p:nvSpPr>
        <p:spPr bwMode="auto">
          <a:xfrm>
            <a:off x="865188" y="2898775"/>
            <a:ext cx="3968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Construction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Geodesy and Remote Sensing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Transport Process Technology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Land Management and Cadastre</a:t>
            </a:r>
          </a:p>
        </p:txBody>
      </p:sp>
      <p:sp>
        <p:nvSpPr>
          <p:cNvPr id="49162" name="Прямоугольник 22"/>
          <p:cNvSpPr>
            <a:spLocks noChangeArrowheads="1"/>
          </p:cNvSpPr>
          <p:nvPr/>
        </p:nvSpPr>
        <p:spPr bwMode="auto">
          <a:xfrm>
            <a:off x="865188" y="2692400"/>
            <a:ext cx="34655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Master’s programs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49300" y="1857375"/>
            <a:ext cx="4084638" cy="704850"/>
          </a:xfrm>
          <a:prstGeom prst="roundRect">
            <a:avLst>
              <a:gd name="adj" fmla="val 17006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164" name="Прямоугольник 24"/>
          <p:cNvSpPr>
            <a:spLocks noChangeArrowheads="1"/>
          </p:cNvSpPr>
          <p:nvPr/>
        </p:nvSpPr>
        <p:spPr bwMode="auto">
          <a:xfrm>
            <a:off x="865188" y="1852613"/>
            <a:ext cx="35226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Long first degree programs (Specialist course)</a:t>
            </a:r>
          </a:p>
        </p:txBody>
      </p:sp>
      <p:sp>
        <p:nvSpPr>
          <p:cNvPr id="49165" name="Прямоугольник 25"/>
          <p:cNvSpPr>
            <a:spLocks noChangeArrowheads="1"/>
          </p:cNvSpPr>
          <p:nvPr/>
        </p:nvSpPr>
        <p:spPr bwMode="auto">
          <a:xfrm>
            <a:off x="865188" y="2054225"/>
            <a:ext cx="3898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Construction, Maintenance, Reconstruction and Technical Cover of Roads, Bridges and Tunnels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Applied geodesy</a:t>
            </a:r>
          </a:p>
        </p:txBody>
      </p:sp>
      <p:pic>
        <p:nvPicPr>
          <p:cNvPr id="49166" name="Picture 4" descr="ОАО «Дорожный проектно-изыскательский и исследовательский институт « ГИПРОДОРНИ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4" b="26640"/>
          <a:stretch>
            <a:fillRect/>
          </a:stretch>
        </p:blipFill>
        <p:spPr bwMode="auto">
          <a:xfrm>
            <a:off x="7608888" y="1804988"/>
            <a:ext cx="6921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t="12218" r="4289" b="6580"/>
          <a:stretch>
            <a:fillRect/>
          </a:stretch>
        </p:blipFill>
        <p:spPr bwMode="auto">
          <a:xfrm>
            <a:off x="5429250" y="1874838"/>
            <a:ext cx="8493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Picture 10" descr="В Росреестре объяснили опасность отсутствия СНИЛС в реестре недвижимости |  21.04.2023 | Кущёвская - БезФормат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5" t="8000" r="29274" b="13391"/>
          <a:stretch>
            <a:fillRect/>
          </a:stretch>
        </p:blipFill>
        <p:spPr bwMode="auto">
          <a:xfrm>
            <a:off x="5429250" y="1254125"/>
            <a:ext cx="42545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9" name="Picture 12" descr="https://xn--80aaafwm0bbalhiafeahek.xn--p1ai/wp-content/uploads/2016/03/cropped-logo-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239838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0" name="Picture 14" descr="https://sun9-50.userapi.com/impg/leTktl0_w48Gvu_H3h0wXGoXwLcMjNtd4AzhLA/zmhAKo6BBT8.jpg?size=1713x1713&amp;quality=95&amp;sign=f0a26114bbab5cf5a18cace38f20b9a3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 t="12975" r="15109" b="15515"/>
          <a:stretch>
            <a:fillRect/>
          </a:stretch>
        </p:blipFill>
        <p:spPr bwMode="auto">
          <a:xfrm>
            <a:off x="6975475" y="1281113"/>
            <a:ext cx="4175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1" name="Picture 16" descr="https://sun9-24.userapi.com/impg/nAam95MJcLEmDudUTpBYhHKySfIuN3EI7aHdrw/frFr6eCTBi0.jpg?size=500x500&amp;quality=95&amp;sign=8d3b8e9255806bda9af5e5a2c1e67ff2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1" t="25891" r="26901" b="34546"/>
          <a:stretch>
            <a:fillRect/>
          </a:stretch>
        </p:blipFill>
        <p:spPr bwMode="auto">
          <a:xfrm>
            <a:off x="7646988" y="1255713"/>
            <a:ext cx="6159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2" name="Picture 18" descr="Вакансии компании Дорспецстрой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1854200"/>
            <a:ext cx="909637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3" name="Прямоугольник 36"/>
          <p:cNvSpPr>
            <a:spLocks noChangeArrowheads="1"/>
          </p:cNvSpPr>
          <p:nvPr/>
        </p:nvSpPr>
        <p:spPr bwMode="auto">
          <a:xfrm>
            <a:off x="5326063" y="2389188"/>
            <a:ext cx="39830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Contacts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49174" name="Прямоугольник 38"/>
          <p:cNvSpPr>
            <a:spLocks noChangeArrowheads="1"/>
          </p:cNvSpPr>
          <p:nvPr/>
        </p:nvSpPr>
        <p:spPr bwMode="auto">
          <a:xfrm>
            <a:off x="5326063" y="2592388"/>
            <a:ext cx="4659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900">
                <a:latin typeface="TT Lakes DemiBold" panose="02000503030000020004" pitchFamily="2" charset="0"/>
              </a:rPr>
              <a:t>Tel</a:t>
            </a:r>
            <a:r>
              <a:rPr lang="ru-RU" altLang="ru-RU" sz="900">
                <a:latin typeface="TT Lakes DemiBold" panose="02000503030000020004" pitchFamily="2" charset="0"/>
              </a:rPr>
              <a:t>. +7 (863) 201-90-12 </a:t>
            </a:r>
            <a:endParaRPr lang="en-US" altLang="ru-RU" sz="900">
              <a:latin typeface="TT Lakes DemiBold" panose="02000503030000020004" pitchFamily="2" charset="0"/>
            </a:endParaRPr>
          </a:p>
          <a:p>
            <a:r>
              <a:rPr lang="en-US" altLang="ru-RU" sz="900">
                <a:latin typeface="TT Lakes DemiBold" panose="02000503030000020004" pitchFamily="2" charset="0"/>
              </a:rPr>
              <a:t>E-mail:</a:t>
            </a:r>
            <a:r>
              <a:rPr lang="ru-RU" altLang="ru-RU" sz="900">
                <a:latin typeface="TT Lakes DemiBold" panose="02000503030000020004" pitchFamily="2" charset="0"/>
              </a:rPr>
              <a:t></a:t>
            </a:r>
            <a:r>
              <a:rPr lang="en-US" altLang="ru-RU" sz="900">
                <a:latin typeface="TT Lakes DemiBold" panose="02000503030000020004" pitchFamily="2" charset="0"/>
              </a:rPr>
              <a:t> spu-41@donstu.ru</a:t>
            </a:r>
            <a:endParaRPr lang="ru-RU" altLang="ru-RU" sz="900">
              <a:latin typeface="TT Lakes DemiBold" panose="02000503030000020004" pitchFamily="2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49300" y="3697288"/>
            <a:ext cx="4084638" cy="1147762"/>
          </a:xfrm>
          <a:prstGeom prst="roundRect">
            <a:avLst>
              <a:gd name="adj" fmla="val 12312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176" name="Прямоугольник 27"/>
          <p:cNvSpPr>
            <a:spLocks noChangeArrowheads="1"/>
          </p:cNvSpPr>
          <p:nvPr/>
        </p:nvSpPr>
        <p:spPr bwMode="auto">
          <a:xfrm>
            <a:off x="865188" y="3921125"/>
            <a:ext cx="3754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Design and Construction of Roads, Subways, Airfields, Bridges and Transport Tunnels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Intelligent Transport Systems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Operation of Road Transport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Logistics Transport Systems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900">
                <a:latin typeface="TT Lakes DemiBold" panose="02000503030000020004" pitchFamily="2" charset="0"/>
              </a:rPr>
              <a:t>Land transport equipment and technologies</a:t>
            </a:r>
          </a:p>
        </p:txBody>
      </p:sp>
      <p:sp>
        <p:nvSpPr>
          <p:cNvPr id="49177" name="Прямоугольник 28"/>
          <p:cNvSpPr>
            <a:spLocks noChangeArrowheads="1"/>
          </p:cNvSpPr>
          <p:nvPr/>
        </p:nvSpPr>
        <p:spPr bwMode="auto">
          <a:xfrm>
            <a:off x="865188" y="3713163"/>
            <a:ext cx="3522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PhD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0" y="319088"/>
            <a:ext cx="9144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54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2200">
                <a:latin typeface="Ruberoid Extra Bold" pitchFamily="2" charset="0"/>
                <a:ea typeface="Ruberoid Extra Bold" pitchFamily="2" charset="0"/>
                <a:cs typeface="Arial Unicode MS" charset="0"/>
              </a:rPr>
              <a:t>SHIPBUILDING AND MARINE ENGINEERING FACULTY</a:t>
            </a:r>
          </a:p>
        </p:txBody>
      </p:sp>
      <p:sp>
        <p:nvSpPr>
          <p:cNvPr id="51203" name="Прямоугольник 12"/>
          <p:cNvSpPr>
            <a:spLocks noChangeArrowheads="1"/>
          </p:cNvSpPr>
          <p:nvPr/>
        </p:nvSpPr>
        <p:spPr bwMode="auto">
          <a:xfrm>
            <a:off x="5326063" y="1220788"/>
            <a:ext cx="3817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PARTNERS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01675" y="1254125"/>
            <a:ext cx="3813175" cy="1552575"/>
          </a:xfrm>
          <a:prstGeom prst="roundRect">
            <a:avLst>
              <a:gd name="adj" fmla="val 12312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01675" y="2976563"/>
            <a:ext cx="3813175" cy="1258887"/>
          </a:xfrm>
          <a:prstGeom prst="roundRect">
            <a:avLst>
              <a:gd name="adj" fmla="val 12312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206" name="Прямоугольник 34"/>
          <p:cNvSpPr>
            <a:spLocks noChangeArrowheads="1"/>
          </p:cNvSpPr>
          <p:nvPr/>
        </p:nvSpPr>
        <p:spPr bwMode="auto">
          <a:xfrm>
            <a:off x="817563" y="1311275"/>
            <a:ext cx="35226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Bachelor’s programs</a:t>
            </a:r>
            <a:endParaRPr lang="ru-RU" altLang="ru-RU" sz="12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51207" name="Прямоугольник 35"/>
          <p:cNvSpPr>
            <a:spLocks noChangeArrowheads="1"/>
          </p:cNvSpPr>
          <p:nvPr/>
        </p:nvSpPr>
        <p:spPr bwMode="auto">
          <a:xfrm>
            <a:off x="817563" y="1604963"/>
            <a:ext cx="35845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Shipbuilding, Ocean Engineering and Marine Infrastructure Systems Engineering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endParaRPr lang="en-US" altLang="ru-RU" sz="200">
              <a:latin typeface="TT Lakes DemiBold" panose="02000503030000020004" pitchFamily="2" charset="0"/>
            </a:endParaRP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Standardization and Metrology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endParaRPr lang="en-US" altLang="ru-RU" sz="200">
              <a:latin typeface="TT Lakes DemiBold" panose="02000503030000020004" pitchFamily="2" charset="0"/>
            </a:endParaRP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Quality Management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endParaRPr lang="en-US" altLang="ru-RU" sz="200">
              <a:latin typeface="TT Lakes DemiBold" panose="02000503030000020004" pitchFamily="2" charset="0"/>
            </a:endParaRP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Management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endParaRPr lang="en-US" altLang="ru-RU" sz="200">
              <a:latin typeface="TT Lakes DemiBold" panose="02000503030000020004" pitchFamily="2" charset="0"/>
            </a:endParaRP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Transport Process Engineering</a:t>
            </a:r>
          </a:p>
        </p:txBody>
      </p:sp>
      <p:sp>
        <p:nvSpPr>
          <p:cNvPr id="51208" name="Прямоугольник 37"/>
          <p:cNvSpPr>
            <a:spLocks noChangeArrowheads="1"/>
          </p:cNvSpPr>
          <p:nvPr/>
        </p:nvSpPr>
        <p:spPr bwMode="auto">
          <a:xfrm>
            <a:off x="817563" y="3073400"/>
            <a:ext cx="3522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Master’s programs</a:t>
            </a:r>
            <a:endParaRPr lang="ru-RU" altLang="ru-RU" sz="1200">
              <a:solidFill>
                <a:srgbClr val="00B0F0"/>
              </a:solidFill>
              <a:latin typeface="Ruberoid Bold" pitchFamily="2" charset="0"/>
            </a:endParaRPr>
          </a:p>
        </p:txBody>
      </p:sp>
      <p:pic>
        <p:nvPicPr>
          <p:cNvPr id="51209" name="Picture 2" descr="https://new.donstu.ru/upload/medialibrary/a36/oahgob9r8ma0abi8108chbonec0d01c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3" y="2398713"/>
            <a:ext cx="2744787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14" descr="Изображение логотип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77963"/>
            <a:ext cx="647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Picture 16" descr="Моряк Ростов-на-Дон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26988"/>
          <a:stretch>
            <a:fillRect/>
          </a:stretch>
        </p:blipFill>
        <p:spPr bwMode="auto">
          <a:xfrm>
            <a:off x="6234113" y="1538288"/>
            <a:ext cx="75882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527175"/>
            <a:ext cx="1287462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18" descr="&quot;Донречфлот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2052638"/>
            <a:ext cx="6731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4" name="Picture 20" descr="Производство катеров, лодок, парусных яхт - Донская Лодочная Компания «СКИФ»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1958975"/>
            <a:ext cx="3698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5" name="Прямоугольник 17"/>
          <p:cNvSpPr>
            <a:spLocks noChangeArrowheads="1"/>
          </p:cNvSpPr>
          <p:nvPr/>
        </p:nvSpPr>
        <p:spPr bwMode="auto">
          <a:xfrm>
            <a:off x="842963" y="3349625"/>
            <a:ext cx="35845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Shipbuilding, Ocean Engineering and Marine Infrastructure Systems Engineering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endParaRPr lang="ru-RU" altLang="ru-RU" sz="300">
              <a:latin typeface="TT Lakes DemiBold" panose="02000503030000020004" pitchFamily="2" charset="0"/>
            </a:endParaRP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Standardization and Metrology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endParaRPr lang="ru-RU" altLang="ru-RU" sz="300">
              <a:latin typeface="TT Lakes DemiBold" panose="02000503030000020004" pitchFamily="2" charset="0"/>
            </a:endParaRP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Quality Management</a:t>
            </a:r>
            <a:endParaRPr lang="ru-RU" altLang="ru-RU" sz="1000">
              <a:latin typeface="TT Lakes DemiBold" panose="02000503030000020004" pitchFamily="2" charset="0"/>
            </a:endParaRPr>
          </a:p>
        </p:txBody>
      </p:sp>
      <p:sp>
        <p:nvSpPr>
          <p:cNvPr id="51216" name="Прямоугольник 18"/>
          <p:cNvSpPr>
            <a:spLocks noChangeArrowheads="1"/>
          </p:cNvSpPr>
          <p:nvPr/>
        </p:nvSpPr>
        <p:spPr bwMode="auto">
          <a:xfrm>
            <a:off x="5326063" y="2603500"/>
            <a:ext cx="39830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Contacts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51217" name="Прямоугольник 19"/>
          <p:cNvSpPr>
            <a:spLocks noChangeArrowheads="1"/>
          </p:cNvSpPr>
          <p:nvPr/>
        </p:nvSpPr>
        <p:spPr bwMode="auto">
          <a:xfrm>
            <a:off x="5326063" y="2806700"/>
            <a:ext cx="4659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900">
                <a:latin typeface="TT Lakes DemiBold" panose="02000503030000020004" pitchFamily="2" charset="0"/>
              </a:rPr>
              <a:t>Tel</a:t>
            </a:r>
            <a:r>
              <a:rPr lang="ru-RU" altLang="ru-RU" sz="900">
                <a:latin typeface="TT Lakes DemiBold" panose="02000503030000020004" pitchFamily="2" charset="0"/>
              </a:rPr>
              <a:t>. +7 (863) 201-90-63</a:t>
            </a:r>
            <a:endParaRPr lang="en-US" altLang="ru-RU" sz="900">
              <a:latin typeface="TT Lakes DemiBold" panose="02000503030000020004" pitchFamily="2" charset="0"/>
            </a:endParaRPr>
          </a:p>
          <a:p>
            <a:r>
              <a:rPr lang="en-US" altLang="ru-RU" sz="900">
                <a:latin typeface="TT Lakes DemiBold" panose="02000503030000020004" pitchFamily="2" charset="0"/>
              </a:rPr>
              <a:t>E-mail:</a:t>
            </a:r>
            <a:r>
              <a:rPr lang="ru-RU" altLang="ru-RU" sz="900">
                <a:latin typeface="TT Lakes DemiBold" panose="02000503030000020004" pitchFamily="2" charset="0"/>
              </a:rPr>
              <a:t></a:t>
            </a:r>
            <a:r>
              <a:rPr lang="en-US" altLang="ru-RU" sz="900">
                <a:latin typeface="TT Lakes DemiBold" panose="02000503030000020004" pitchFamily="2" charset="0"/>
              </a:rPr>
              <a:t> spu-50@donstu.ru</a:t>
            </a:r>
            <a:endParaRPr lang="ru-RU" altLang="ru-RU" sz="900">
              <a:latin typeface="TT Lakes DemiBold" panose="02000503030000020004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8" descr="Бутик-отель 39 | Rost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8" y="1495425"/>
            <a:ext cx="541337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3"/>
          <p:cNvSpPr txBox="1">
            <a:spLocks noChangeArrowheads="1"/>
          </p:cNvSpPr>
          <p:nvPr/>
        </p:nvSpPr>
        <p:spPr bwMode="auto">
          <a:xfrm>
            <a:off x="0" y="319088"/>
            <a:ext cx="9144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54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2200">
                <a:latin typeface="Ruberoid Extra Bold" pitchFamily="2" charset="0"/>
                <a:ea typeface="Ruberoid Extra Bold" pitchFamily="2" charset="0"/>
                <a:cs typeface="Arial Unicode MS" charset="0"/>
              </a:rPr>
              <a:t>SERVICE AND TOURISM FACULTY</a:t>
            </a:r>
          </a:p>
        </p:txBody>
      </p:sp>
      <p:sp>
        <p:nvSpPr>
          <p:cNvPr id="53252" name="Прямоугольник 12"/>
          <p:cNvSpPr>
            <a:spLocks noChangeArrowheads="1"/>
          </p:cNvSpPr>
          <p:nvPr/>
        </p:nvSpPr>
        <p:spPr bwMode="auto">
          <a:xfrm>
            <a:off x="5233988" y="1220788"/>
            <a:ext cx="3817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PARTNERS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01675" y="1254125"/>
            <a:ext cx="3813175" cy="1204913"/>
          </a:xfrm>
          <a:prstGeom prst="roundRect">
            <a:avLst>
              <a:gd name="adj" fmla="val 10574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69925" y="2587625"/>
            <a:ext cx="3813175" cy="939800"/>
          </a:xfrm>
          <a:prstGeom prst="roundRect">
            <a:avLst>
              <a:gd name="adj" fmla="val 12312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255" name="Прямоугольник 34"/>
          <p:cNvSpPr>
            <a:spLocks noChangeArrowheads="1"/>
          </p:cNvSpPr>
          <p:nvPr/>
        </p:nvSpPr>
        <p:spPr bwMode="auto">
          <a:xfrm>
            <a:off x="817563" y="1268413"/>
            <a:ext cx="3522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Bachelor’s programs</a:t>
            </a:r>
            <a:endParaRPr lang="ru-RU" altLang="ru-RU" sz="12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53256" name="Прямоугольник 35"/>
          <p:cNvSpPr>
            <a:spLocks noChangeArrowheads="1"/>
          </p:cNvSpPr>
          <p:nvPr/>
        </p:nvSpPr>
        <p:spPr bwMode="auto">
          <a:xfrm>
            <a:off x="808038" y="1489075"/>
            <a:ext cx="35845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Economics</a:t>
            </a:r>
          </a:p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Hospitality</a:t>
            </a:r>
          </a:p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Social Work</a:t>
            </a:r>
          </a:p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Hotel Management</a:t>
            </a:r>
          </a:p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Tourism </a:t>
            </a:r>
          </a:p>
        </p:txBody>
      </p:sp>
      <p:sp>
        <p:nvSpPr>
          <p:cNvPr id="53257" name="Прямоугольник 37"/>
          <p:cNvSpPr>
            <a:spLocks noChangeArrowheads="1"/>
          </p:cNvSpPr>
          <p:nvPr/>
        </p:nvSpPr>
        <p:spPr bwMode="auto">
          <a:xfrm>
            <a:off x="817563" y="2640013"/>
            <a:ext cx="35226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Master’s programs</a:t>
            </a:r>
            <a:endParaRPr lang="ru-RU" altLang="ru-RU" sz="1200">
              <a:solidFill>
                <a:srgbClr val="00B0F0"/>
              </a:solidFill>
              <a:latin typeface="Ruberoid Bold" pitchFamily="2" charset="0"/>
            </a:endParaRPr>
          </a:p>
        </p:txBody>
      </p:sp>
      <p:pic>
        <p:nvPicPr>
          <p:cNvPr id="53258" name="Picture 2" descr="https://new.donstu.ru/upload/medialibrary/6e5/jku5wwo35hqfrmc4wlcv67i13znh11k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2620963"/>
            <a:ext cx="2522537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4" descr="Контакты — ГКУСО РО Батайский центр помощи детя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2095500"/>
            <a:ext cx="33972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6" descr="Центр социальной помощи семье и детям-Дом семьи 2023 | ВКонтакт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3" y="2105025"/>
            <a:ext cx="3317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5" y="2095500"/>
            <a:ext cx="331788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2" name="Picture 12" descr="https://krasnodar-tr.gazprom.ru/d/settingsgeneral/01/1/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2076450"/>
            <a:ext cx="53022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3" name="Picture 14" descr="Академия Научной Красоты (Ростов-на-Дону). Компании. Эстетический гид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1" b="29092"/>
          <a:stretch>
            <a:fillRect/>
          </a:stretch>
        </p:blipFill>
        <p:spPr bwMode="auto">
          <a:xfrm>
            <a:off x="5940425" y="2116138"/>
            <a:ext cx="722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4" name="Picture 16" descr="Вакансии компании Мер Хотел - работа в Ростове-на-Дону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1676400"/>
            <a:ext cx="392112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5" name="Picture 20" descr="Radisson Hotel Gorizont · BE IN RUSS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1554163"/>
            <a:ext cx="592138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6" name="Picture 22" descr="Альфа-Дон - туристическое агентство в Ростове-на-Дону. Туры из Ростова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2065338"/>
            <a:ext cx="43338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7" name="Picture 24" descr="Туристическая компания «Рейна-Тур НТВ»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517650"/>
            <a:ext cx="59213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8" name="Picture 26" descr="Розовый Слон, сеть турагентств, путевки, отдых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29" r="67072"/>
          <a:stretch>
            <a:fillRect/>
          </a:stretch>
        </p:blipFill>
        <p:spPr bwMode="auto">
          <a:xfrm>
            <a:off x="8053388" y="1589088"/>
            <a:ext cx="57467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9" name="Picture 28" descr="АМАКС Конгресс-отель, гостиница, просп. Михаила Нагибина, 19,  Ростов-на-Дону — Яндекс Карты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1571625"/>
            <a:ext cx="37941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70" name="Прямоугольник 30"/>
          <p:cNvSpPr>
            <a:spLocks noChangeArrowheads="1"/>
          </p:cNvSpPr>
          <p:nvPr/>
        </p:nvSpPr>
        <p:spPr bwMode="auto">
          <a:xfrm>
            <a:off x="822325" y="2854325"/>
            <a:ext cx="35845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Economics</a:t>
            </a:r>
          </a:p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Hotel Management</a:t>
            </a:r>
            <a:endParaRPr lang="ru-RU" altLang="ru-RU" sz="1000">
              <a:latin typeface="TT Lakes DemiBold" panose="02000503030000020004" pitchFamily="2" charset="0"/>
            </a:endParaRPr>
          </a:p>
          <a:p>
            <a:pPr>
              <a:lnSpc>
                <a:spcPct val="114000"/>
              </a:lnSpc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Social Work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92150" y="3651250"/>
            <a:ext cx="3813175" cy="1020763"/>
          </a:xfrm>
          <a:prstGeom prst="roundRect">
            <a:avLst>
              <a:gd name="adj" fmla="val 12312"/>
            </a:avLst>
          </a:prstGeom>
          <a:solidFill>
            <a:srgbClr val="EAEAEA">
              <a:alpha val="2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272" name="Прямоугольник 36"/>
          <p:cNvSpPr>
            <a:spLocks noChangeArrowheads="1"/>
          </p:cNvSpPr>
          <p:nvPr/>
        </p:nvSpPr>
        <p:spPr bwMode="auto">
          <a:xfrm>
            <a:off x="808038" y="3914775"/>
            <a:ext cx="375443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Economics 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Sociology of Culture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Sociology of Management</a:t>
            </a:r>
          </a:p>
          <a:p>
            <a:pPr>
              <a:buClr>
                <a:srgbClr val="00B0F0"/>
              </a:buClr>
              <a:buSzPct val="130000"/>
              <a:buFont typeface="Wingdings" panose="05000000000000000000" pitchFamily="2" charset="2"/>
              <a:buChar char="§"/>
            </a:pPr>
            <a:r>
              <a:rPr lang="en-US" altLang="ru-RU" sz="1000">
                <a:latin typeface="TT Lakes DemiBold" panose="02000503030000020004" pitchFamily="2" charset="0"/>
              </a:rPr>
              <a:t>Social Sciences</a:t>
            </a:r>
          </a:p>
        </p:txBody>
      </p:sp>
      <p:sp>
        <p:nvSpPr>
          <p:cNvPr id="53273" name="Прямоугольник 38"/>
          <p:cNvSpPr>
            <a:spLocks noChangeArrowheads="1"/>
          </p:cNvSpPr>
          <p:nvPr/>
        </p:nvSpPr>
        <p:spPr bwMode="auto">
          <a:xfrm>
            <a:off x="808038" y="3687763"/>
            <a:ext cx="3522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200">
                <a:solidFill>
                  <a:srgbClr val="00B0F0"/>
                </a:solidFill>
                <a:latin typeface="Ruberoid Bold" pitchFamily="2" charset="0"/>
              </a:rPr>
              <a:t>PhD</a:t>
            </a:r>
            <a:endParaRPr lang="ru-RU" altLang="ru-RU" sz="12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53274" name="Прямоугольник 39"/>
          <p:cNvSpPr>
            <a:spLocks noChangeArrowheads="1"/>
          </p:cNvSpPr>
          <p:nvPr/>
        </p:nvSpPr>
        <p:spPr bwMode="auto">
          <a:xfrm>
            <a:off x="5272088" y="2654300"/>
            <a:ext cx="39830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1100">
                <a:solidFill>
                  <a:srgbClr val="00B0F0"/>
                </a:solidFill>
                <a:latin typeface="Ruberoid Bold" pitchFamily="2" charset="0"/>
              </a:rPr>
              <a:t>Contacts</a:t>
            </a:r>
            <a:endParaRPr lang="ru-RU" altLang="ru-RU" sz="1100">
              <a:solidFill>
                <a:srgbClr val="00B0F0"/>
              </a:solidFill>
              <a:latin typeface="Ruberoid Bold" pitchFamily="2" charset="0"/>
            </a:endParaRPr>
          </a:p>
        </p:txBody>
      </p:sp>
      <p:sp>
        <p:nvSpPr>
          <p:cNvPr id="53275" name="Прямоугольник 40"/>
          <p:cNvSpPr>
            <a:spLocks noChangeArrowheads="1"/>
          </p:cNvSpPr>
          <p:nvPr/>
        </p:nvSpPr>
        <p:spPr bwMode="auto">
          <a:xfrm>
            <a:off x="5272088" y="2857500"/>
            <a:ext cx="4659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900">
                <a:latin typeface="TT Lakes DemiBold" panose="02000503030000020004" pitchFamily="2" charset="0"/>
              </a:rPr>
              <a:t>Tel</a:t>
            </a:r>
            <a:r>
              <a:rPr lang="ru-RU" altLang="ru-RU" sz="900">
                <a:latin typeface="TT Lakes DemiBold" panose="02000503030000020004" pitchFamily="2" charset="0"/>
              </a:rPr>
              <a:t>. +7 (863) 201-90-15</a:t>
            </a:r>
          </a:p>
          <a:p>
            <a:r>
              <a:rPr lang="en-US" altLang="ru-RU" sz="900">
                <a:latin typeface="TT Lakes DemiBold" panose="02000503030000020004" pitchFamily="2" charset="0"/>
              </a:rPr>
              <a:t>E-mail:</a:t>
            </a:r>
            <a:r>
              <a:rPr lang="ru-RU" altLang="ru-RU" sz="900">
                <a:latin typeface="TT Lakes DemiBold" panose="02000503030000020004" pitchFamily="2" charset="0"/>
              </a:rPr>
              <a:t></a:t>
            </a:r>
            <a:r>
              <a:rPr lang="en-US" altLang="ru-RU" sz="900">
                <a:latin typeface="TT Lakes DemiBold" panose="02000503030000020004" pitchFamily="2" charset="0"/>
              </a:rPr>
              <a:t> spu-53@donstu.ru</a:t>
            </a:r>
            <a:endParaRPr lang="ru-RU" altLang="ru-RU" sz="900">
              <a:latin typeface="TT Lakes DemiBold" panose="02000503030000020004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63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632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Группа 2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9219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0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823" y="1300162"/>
              <a:ext cx="678658" cy="67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3988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4435</TotalTime>
  <Words>963</Words>
  <Application>Microsoft Office PowerPoint</Application>
  <PresentationFormat>Экран (16:9)</PresentationFormat>
  <Paragraphs>279</Paragraphs>
  <Slides>41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1" baseType="lpstr">
      <vt:lpstr>Calibri</vt:lpstr>
      <vt:lpstr>Ruberoid Bold</vt:lpstr>
      <vt:lpstr>Calibri Light</vt:lpstr>
      <vt:lpstr>Wingdings</vt:lpstr>
      <vt:lpstr>Arial</vt:lpstr>
      <vt:lpstr>Ruberoid Extra Bold</vt:lpstr>
      <vt:lpstr>TT Lakes DemiBold</vt:lpstr>
      <vt:lpstr>Arial Unicode MS</vt:lpstr>
      <vt:lpstr>Ruberoid 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Anastasia</dc:creator>
  <cp:lastModifiedBy>Пользователь Windows</cp:lastModifiedBy>
  <cp:revision>148</cp:revision>
  <dcterms:created xsi:type="dcterms:W3CDTF">2022-10-10T08:15:58Z</dcterms:created>
  <dcterms:modified xsi:type="dcterms:W3CDTF">2024-04-04T11:15:31Z</dcterms:modified>
</cp:coreProperties>
</file>