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551" r:id="rId2"/>
    <p:sldId id="500" r:id="rId3"/>
    <p:sldId id="501" r:id="rId4"/>
    <p:sldId id="510" r:id="rId5"/>
    <p:sldId id="511" r:id="rId6"/>
    <p:sldId id="503" r:id="rId7"/>
    <p:sldId id="550" r:id="rId8"/>
    <p:sldId id="513" r:id="rId9"/>
    <p:sldId id="516" r:id="rId10"/>
    <p:sldId id="547" r:id="rId11"/>
    <p:sldId id="520" r:id="rId12"/>
    <p:sldId id="549" r:id="rId13"/>
    <p:sldId id="522" r:id="rId14"/>
    <p:sldId id="523" r:id="rId15"/>
    <p:sldId id="525" r:id="rId16"/>
    <p:sldId id="544" r:id="rId17"/>
    <p:sldId id="546" r:id="rId18"/>
    <p:sldId id="529" r:id="rId19"/>
    <p:sldId id="545" r:id="rId20"/>
  </p:sldIdLst>
  <p:sldSz cx="12192000" cy="6858000"/>
  <p:notesSz cx="6858000" cy="9947275"/>
  <p:embeddedFontLst>
    <p:embeddedFont>
      <p:font typeface="Arial Unicode MS" panose="020B0604020202020204" charset="-128"/>
      <p:regular r:id="rId22"/>
    </p:embeddedFont>
    <p:embeddedFont>
      <p:font typeface="AbdoMaster-ExtraBold" panose="02000500030000020004" pitchFamily="50" charset="-78"/>
      <p:regular r:id="rId23"/>
    </p:embeddedFont>
    <p:embeddedFont>
      <p:font typeface="TT Lakes DemiBold" panose="02000503030000020004" pitchFamily="2" charset="0"/>
      <p:bold r:id="rId24"/>
    </p:embeddedFont>
    <p:embeddedFont>
      <p:font typeface="Montserrat ExtraBold" panose="00000900000000000000" pitchFamily="2" charset="-52"/>
      <p:bold r:id="rId25"/>
    </p:embeddedFont>
    <p:embeddedFont>
      <p:font typeface="AbdoMaster-Book" panose="02000500030000020004" pitchFamily="50" charset="-78"/>
      <p:regular r:id="rId26"/>
    </p:embeddedFont>
    <p:embeddedFont>
      <p:font typeface="TT Lakes Condensed" panose="02000503020000020004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uberoid " pitchFamily="2" charset="0"/>
      <p:regular r:id="rId32"/>
    </p:embeddedFont>
    <p:embeddedFont>
      <p:font typeface="Ruberoid Bold" pitchFamily="2" charset="0"/>
      <p:regular r:id="rId33"/>
    </p:embeddedFont>
    <p:embeddedFont>
      <p:font typeface="Book Antiqua" panose="02040602050305030304" pitchFamily="18" charset="0"/>
      <p:regular r:id="rId34"/>
      <p:bold r:id="rId35"/>
      <p:italic r:id="rId36"/>
      <p:boldItalic r:id="rId37"/>
    </p:embeddedFont>
    <p:embeddedFont>
      <p:font typeface="TT Lakes Compressed Light" panose="02000806000000020004" pitchFamily="2" charset="0"/>
      <p:regular r:id="rId38"/>
    </p:embeddedFont>
    <p:embeddedFont>
      <p:font typeface="Ruberoid Extra Bold" pitchFamily="2" charset="0"/>
      <p:regular r:id="rId39"/>
      <p:bold r:id="rId40"/>
    </p:embeddedFont>
    <p:embeddedFont>
      <p:font typeface="TT Lakes" panose="02000503020000020004" pitchFamily="2" charset="0"/>
      <p:regular r:id="rId41"/>
      <p:bold r:id="rId42"/>
    </p:embeddedFont>
    <p:embeddedFont>
      <p:font typeface="Wingdings 3" panose="05040102010807070707" pitchFamily="18" charset="2"/>
      <p:regular r:id="rId4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1BCAC26-8344-4F51-B1BB-D499886606BB}">
          <p14:sldIdLst>
            <p14:sldId id="551"/>
            <p14:sldId id="500"/>
            <p14:sldId id="501"/>
            <p14:sldId id="510"/>
            <p14:sldId id="511"/>
            <p14:sldId id="503"/>
            <p14:sldId id="550"/>
            <p14:sldId id="513"/>
            <p14:sldId id="516"/>
            <p14:sldId id="547"/>
            <p14:sldId id="520"/>
            <p14:sldId id="549"/>
            <p14:sldId id="522"/>
            <p14:sldId id="523"/>
            <p14:sldId id="525"/>
            <p14:sldId id="544"/>
            <p14:sldId id="546"/>
            <p14:sldId id="529"/>
            <p14:sldId id="5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E9"/>
    <a:srgbClr val="0089D3"/>
    <a:srgbClr val="FFFFFF"/>
    <a:srgbClr val="EE6E08"/>
    <a:srgbClr val="62C2B8"/>
    <a:srgbClr val="A0D7CA"/>
    <a:srgbClr val="0079B2"/>
    <a:srgbClr val="FEDC4E"/>
    <a:srgbClr val="005D81"/>
    <a:srgbClr val="9FB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044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38" y="252"/>
      </p:cViewPr>
      <p:guideLst>
        <p:guide orient="horz" pos="2183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31A829DA-6EB6-414A-AD6E-C99403F87B78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7126"/>
            <a:ext cx="5486400" cy="3916740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3D974963-5C81-4DC0-A78F-1312DBCDC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2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607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559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0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AFF577-2B35-46C3-96AB-9A74EC755E21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51751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995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003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185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0D7FD2C-1295-4AB8-B188-A3960D700C69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61686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648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518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918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846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989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564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0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1FF4B65-2F9A-4A20-BBAA-CCF90FA31832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10969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990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066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314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740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24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62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2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19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47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24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65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3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54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79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93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F258-437D-45DA-9192-27442DF7D3CD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82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gif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y.e.donstu.ru" TargetMode="External"/><Relationship Id="rId3" Type="http://schemas.openxmlformats.org/officeDocument/2006/relationships/hyperlink" Target="online.donstu.ru" TargetMode="External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10" Type="http://schemas.openxmlformats.org/officeDocument/2006/relationships/image" Target="../media/image36.jpeg"/><Relationship Id="rId4" Type="http://schemas.openxmlformats.org/officeDocument/2006/relationships/hyperlink" Target="skif.international.donstu.ru" TargetMode="External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8462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941" y="3480260"/>
            <a:ext cx="12242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4800" dirty="0" smtClean="0">
                <a:solidFill>
                  <a:schemeClr val="bg1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جامعة الدون التقنية الحكومية</a:t>
            </a:r>
            <a:endParaRPr lang="ru-RU" sz="4800" dirty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pic>
        <p:nvPicPr>
          <p:cNvPr id="7" name="Picture 3" descr="Без-имени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5551389" y="589272"/>
            <a:ext cx="1145683" cy="14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61469" y="1939516"/>
            <a:ext cx="29109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100" dirty="0">
                <a:solidFill>
                  <a:schemeClr val="bg1"/>
                </a:solidFill>
                <a:latin typeface="AbdoMaster-Book" panose="02000500030000020004" pitchFamily="50" charset="-78"/>
                <a:ea typeface="Ruberoid Extra Bold" pitchFamily="2" charset="0"/>
                <a:cs typeface="AbdoMaster-Book" panose="02000500030000020004" pitchFamily="50" charset="-78"/>
              </a:rPr>
              <a:t>جامعة الدون التقنية الحكومية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7672" y="5783499"/>
            <a:ext cx="12229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4875">
              <a:tabLst>
                <a:tab pos="11752263" algn="l"/>
              </a:tabLst>
            </a:pPr>
            <a:r>
              <a:rPr lang="en-US" sz="24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bdoMaster-ExtraBold" panose="02000500030000020004" pitchFamily="50" charset="-78"/>
                <a:ea typeface="Arial Unicode MS" panose="020B0604020202020204" pitchFamily="34" charset="-128"/>
                <a:cs typeface="AbdoMaster-ExtraBold" panose="02000500030000020004" pitchFamily="50" charset="-78"/>
              </a:rPr>
              <a:t>donstu.ru</a:t>
            </a:r>
            <a:endParaRPr lang="ru-RU" sz="2400" dirty="0">
              <a:ln w="22225">
                <a:noFill/>
                <a:prstDash val="solid"/>
              </a:ln>
              <a:solidFill>
                <a:schemeClr val="bg1"/>
              </a:solidFill>
              <a:latin typeface="TT Lakes DemiBold" panose="02000503030000020004" pitchFamily="2" charset="0"/>
              <a:ea typeface="Arial Unicode MS" panose="020B0604020202020204" pitchFamily="34" charset="-128"/>
              <a:cs typeface="AbdoMaster-ExtraBold" panose="02000500030000020004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462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771524" y="435675"/>
            <a:ext cx="11420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SY" sz="3200" b="1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منصات التدريب والإنتاج</a:t>
            </a:r>
          </a:p>
          <a:p>
            <a:r>
              <a:rPr lang="ar-SY" sz="32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/>
            </a:r>
            <a:br>
              <a:rPr lang="ar-SY" sz="32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</a:br>
            <a:endParaRPr lang="ru-RU" sz="3200" dirty="0">
              <a:latin typeface="Ruberoid Extra Bold" pitchFamily="50" charset="0"/>
              <a:ea typeface="Ruberoid Extra Bold" pitchFamily="50" charset="0"/>
              <a:cs typeface="AbdoMaster-ExtraBold" panose="02000500030000020004" pitchFamily="50" charset="-7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16" y="1599915"/>
            <a:ext cx="10693491" cy="44073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71525" y="1728788"/>
            <a:ext cx="3343275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الزراعة الحديثة بالشراكة مع </a:t>
            </a:r>
            <a:endParaRPr lang="ar-SY" dirty="0" smtClean="0">
              <a:solidFill>
                <a:srgbClr val="00A1E9"/>
              </a:solidFill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  <a:p>
            <a:pPr algn="ctr"/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( </a:t>
            </a:r>
            <a:r>
              <a:rPr lang="ar-SY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بيزون التجارية ) </a:t>
            </a:r>
            <a:endParaRPr lang="ru-RU" dirty="0">
              <a:solidFill>
                <a:srgbClr val="00A1E9"/>
              </a:solidFill>
              <a:latin typeface="Times New Roman" panose="02020603050405020304" pitchFamily="18" charset="0"/>
              <a:cs typeface="AbdoMaster-ExtraBold" panose="02000500030000020004" pitchFamily="50" charset="-7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71963" y="1743075"/>
            <a:ext cx="3457575" cy="6286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مركز الابتكار بالتعاون مع شركة امازون</a:t>
            </a:r>
            <a:endParaRPr lang="ru-RU" dirty="0">
              <a:solidFill>
                <a:srgbClr val="00A1E9"/>
              </a:solidFill>
              <a:latin typeface="Times New Roman" panose="02020603050405020304" pitchFamily="18" charset="0"/>
              <a:cs typeface="AbdoMaster-ExtraBold" panose="02000500030000020004" pitchFamily="50" charset="-7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15288" y="1728788"/>
            <a:ext cx="3214687" cy="600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المجمع الانتاجي ( العلم ) </a:t>
            </a:r>
            <a:endParaRPr lang="ru-RU" dirty="0">
              <a:solidFill>
                <a:srgbClr val="00A1E9"/>
              </a:solidFill>
              <a:latin typeface="Times New Roman" panose="02020603050405020304" pitchFamily="18" charset="0"/>
              <a:cs typeface="AbdoMaster-ExtraBold" panose="02000500030000020004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07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771524" y="424541"/>
            <a:ext cx="11420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SY" sz="3200" dirty="0" smtClean="0">
                <a:latin typeface="AbdoMaster-ExtraBold" panose="02000500030000020004" pitchFamily="50" charset="-78"/>
                <a:ea typeface="Ruberoid Extra Bold" pitchFamily="50" charset="0"/>
                <a:cs typeface="AbdoMaster-ExtraBold" panose="02000500030000020004" pitchFamily="50" charset="-78"/>
              </a:rPr>
              <a:t>معهد جامعة الدون في الصين </a:t>
            </a:r>
            <a:r>
              <a:rPr lang="ar-SY" sz="3200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 </a:t>
            </a:r>
            <a:r>
              <a:rPr lang="en-US" sz="3200" dirty="0" smtClean="0">
                <a:latin typeface="Ruberoid Extra Bold" pitchFamily="2" charset="0"/>
                <a:cs typeface="AbdoMaster-ExtraBold" panose="02000500030000020004" pitchFamily="50" charset="-78"/>
              </a:rPr>
              <a:t>SHTU-DSTU</a:t>
            </a:r>
            <a:endParaRPr lang="en-US" sz="3200" dirty="0">
              <a:latin typeface="Ruberoid Extra Bold" pitchFamily="2" charset="0"/>
              <a:cs typeface="AbdoMaster-ExtraBold" panose="02000500030000020004" pitchFamily="50" charset="-78"/>
            </a:endParaRPr>
          </a:p>
          <a:p>
            <a:r>
              <a:rPr lang="en-US" sz="32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/>
            </a:r>
            <a:br>
              <a:rPr lang="en-US" sz="32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</a:br>
            <a:endParaRPr lang="ru-RU" sz="3200" dirty="0">
              <a:latin typeface="Ruberoid Extra Bold" pitchFamily="50" charset="0"/>
              <a:ea typeface="Ruberoid Extra Bold" pitchFamily="50" charset="0"/>
              <a:cs typeface="AbdoMaster-ExtraBold" panose="02000500030000020004" pitchFamily="50" charset="-78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6861000" y="1359000"/>
            <a:ext cx="0" cy="4964233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01" y="1989000"/>
            <a:ext cx="2745000" cy="38828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61" y="3320324"/>
            <a:ext cx="963676" cy="9636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875" y="2966330"/>
            <a:ext cx="1038249" cy="3318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34" y="5012435"/>
            <a:ext cx="936565" cy="93656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/>
          <a:srcRect l="-37" t="6273" r="64832" b="74627"/>
          <a:stretch/>
        </p:blipFill>
        <p:spPr>
          <a:xfrm>
            <a:off x="10296330" y="4622662"/>
            <a:ext cx="1011269" cy="30860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00" y="1989000"/>
            <a:ext cx="1260000" cy="61563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60999" y="1290103"/>
            <a:ext cx="4905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16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تطوير مجمعات تعليمية ومنهجية للطلاب </a:t>
            </a:r>
            <a:r>
              <a:rPr lang="ar-SY" sz="16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لدراسة اللغة الروسية كلغة </a:t>
            </a:r>
            <a:r>
              <a:rPr lang="ar-SY" sz="16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أجنبية "نحن"</a:t>
            </a:r>
          </a:p>
          <a:p>
            <a:r>
              <a:rPr lang="ar-SY" sz="16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/>
            </a:r>
            <a:br>
              <a:rPr lang="ar-SY" sz="1600" dirty="0">
                <a:latin typeface="AbdoMaster-Book" panose="02000500030000020004" pitchFamily="50" charset="-78"/>
                <a:cs typeface="AbdoMaster-Book" panose="02000500030000020004" pitchFamily="50" charset="-78"/>
              </a:rPr>
            </a:br>
            <a:endParaRPr lang="ru-RU" sz="1600" dirty="0">
              <a:latin typeface="Ruberoid Bold" pitchFamily="2" charset="0"/>
              <a:ea typeface="Ruberoid Extra Bold" pitchFamily="2" charset="0"/>
              <a:cs typeface="AbdoMaster-Book" panose="02000500030000020004" pitchFamily="50" charset="-7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31000" y="6091223"/>
            <a:ext cx="23775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* تقنيات الحقيقة 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المدمجة</a:t>
            </a:r>
            <a:endParaRPr lang="ru-RU" sz="1400" dirty="0">
              <a:latin typeface="Ruberoid Extra Bold" pitchFamily="2" charset="0"/>
              <a:cs typeface="AbdoMaster-Book" panose="02000500030000020004" pitchFamily="50" charset="-78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03" y="3072306"/>
            <a:ext cx="765000" cy="81176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10442" r="9168" b="10738"/>
          <a:stretch/>
        </p:blipFill>
        <p:spPr>
          <a:xfrm>
            <a:off x="846258" y="3100578"/>
            <a:ext cx="755222" cy="755222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-16372" y="4052948"/>
            <a:ext cx="3606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1688"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8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18.06.2019</a:t>
            </a:r>
            <a:endParaRPr lang="ru-RU" altLang="zh-CN" sz="2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-16372" y="4528119"/>
            <a:ext cx="33645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1688"/>
            <a:r>
              <a:rPr lang="ar-SY" sz="16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افتتاح المعهد رسميا</a:t>
            </a:r>
            <a:endParaRPr lang="ru-RU" sz="1600" dirty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188" y="5341844"/>
            <a:ext cx="26025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1688" lvl="0" fontAlgn="base">
              <a:spcBef>
                <a:spcPct val="0"/>
              </a:spcBef>
              <a:spcAft>
                <a:spcPct val="0"/>
              </a:spcAft>
            </a:pPr>
            <a:r>
              <a:rPr lang="ar-SY" altLang="zh-CN" sz="1600" dirty="0" smtClean="0">
                <a:solidFill>
                  <a:srgbClr val="00A1E9"/>
                </a:solidFill>
                <a:latin typeface="AbdoMaster-Book" panose="02000500030000020004" pitchFamily="50" charset="-78"/>
                <a:ea typeface="Ruberoid Extra Bold" pitchFamily="2" charset="0"/>
                <a:cs typeface="AbdoMaster-Book" panose="02000500030000020004" pitchFamily="50" charset="-78"/>
              </a:rPr>
              <a:t>شخص</a:t>
            </a:r>
            <a:endParaRPr lang="ru-RU" altLang="zh-CN" sz="1600" dirty="0">
              <a:solidFill>
                <a:srgbClr val="00A1E9"/>
              </a:solidFill>
              <a:latin typeface="Times New Roman" panose="02020603050405020304" pitchFamily="18" charset="0"/>
              <a:ea typeface="Ruberoid Extra Bold" pitchFamily="2" charset="0"/>
              <a:cs typeface="AbdoMaster-Book" panose="02000500030000020004" pitchFamily="50" charset="-78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6845" y="5814225"/>
            <a:ext cx="3238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1688"/>
            <a:r>
              <a:rPr lang="ar-SY" sz="1600" dirty="0" smtClean="0">
                <a:solidFill>
                  <a:srgbClr val="192128"/>
                </a:solidFill>
                <a:latin typeface="AbdoMaster-Book" panose="02000500030000020004" pitchFamily="50" charset="-78"/>
                <a:cs typeface="AbdoMaster-Book" panose="02000500030000020004" pitchFamily="50" charset="-78"/>
              </a:rPr>
              <a:t>مسجلين بالبرامج التعليمية</a:t>
            </a:r>
            <a:endParaRPr lang="ru-RU" sz="1600" dirty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7897" y="5003290"/>
            <a:ext cx="24477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1688"/>
            <a:r>
              <a:rPr lang="ar-SY" sz="1600" dirty="0" smtClean="0">
                <a:solidFill>
                  <a:srgbClr val="00A1E9"/>
                </a:solidFill>
                <a:latin typeface="AbdoMaster-Book" panose="02000500030000020004" pitchFamily="50" charset="-78"/>
                <a:ea typeface="Ruberoid Extra Bold" pitchFamily="2" charset="0"/>
                <a:cs typeface="AbdoMaster-Book" panose="02000500030000020004" pitchFamily="50" charset="-78"/>
              </a:rPr>
              <a:t>سنويا:</a:t>
            </a:r>
            <a:endParaRPr lang="ru-RU" sz="16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AbdoMaster-Book" panose="02000500030000020004" pitchFamily="50" charset="-78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506427" y="4010651"/>
            <a:ext cx="2617730" cy="661099"/>
          </a:xfrm>
          <a:prstGeom prst="roundRect">
            <a:avLst/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Y" sz="1400" dirty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بناء الجسور </a:t>
            </a:r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والأنفاق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508083" y="4776562"/>
            <a:ext cx="2617730" cy="751722"/>
          </a:xfrm>
          <a:prstGeom prst="roundRect">
            <a:avLst/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Y" sz="1400" dirty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تنظيم النقل وإدارة </a:t>
            </a:r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النقل</a:t>
            </a:r>
            <a:endParaRPr lang="ar-SY" sz="1400" dirty="0">
              <a:solidFill>
                <a:schemeClr val="tx1"/>
              </a:solidFill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508083" y="5633096"/>
            <a:ext cx="2617730" cy="656055"/>
          </a:xfrm>
          <a:prstGeom prst="roundRect">
            <a:avLst/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Y" sz="1400" dirty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البناء الصناعي </a:t>
            </a:r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والمدني</a:t>
            </a:r>
            <a:endParaRPr lang="ru-RU" sz="1100" dirty="0">
              <a:latin typeface="Ruberoid Extra Bold" pitchFamily="2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514081" y="3129078"/>
            <a:ext cx="2610076" cy="790403"/>
          </a:xfrm>
          <a:prstGeom prst="roundRect">
            <a:avLst/>
          </a:prstGeom>
          <a:solidFill>
            <a:srgbClr val="CEB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Y" sz="1400" dirty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البرامج التعليمية </a:t>
            </a:r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المشتركة</a:t>
            </a:r>
            <a:endParaRPr lang="ru-RU" sz="1200" dirty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27" y="1360315"/>
            <a:ext cx="2589573" cy="14426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17" y="1358764"/>
            <a:ext cx="2554467" cy="144424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32429" y="5263286"/>
            <a:ext cx="16444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1688"/>
            <a:r>
              <a:rPr lang="en-US" altLang="zh-CN" sz="24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bdoMaster-Book" panose="02000500030000020004" pitchFamily="50" charset="-78"/>
              </a:rPr>
              <a:t>100</a:t>
            </a:r>
            <a:endParaRPr lang="ru-RU" sz="2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7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0"/>
          <p:cNvSpPr txBox="1">
            <a:spLocks noChangeArrowheads="1"/>
          </p:cNvSpPr>
          <p:nvPr/>
        </p:nvSpPr>
        <p:spPr bwMode="auto">
          <a:xfrm>
            <a:off x="857250" y="20865"/>
            <a:ext cx="11353800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06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1"/>
            <a:endParaRPr lang="ar-SY" sz="3200" dirty="0" smtClean="0"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  <a:p>
            <a:pPr rtl="1">
              <a:buNone/>
            </a:pPr>
            <a:r>
              <a:rPr lang="ar-SY" sz="3200" b="1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برامج </a:t>
            </a:r>
            <a:r>
              <a:rPr lang="ar-SY" sz="3200" b="1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تعليمية بلغة </a:t>
            </a:r>
            <a:r>
              <a:rPr lang="ar-SY" sz="3200" b="1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أجنبية</a:t>
            </a:r>
            <a:r>
              <a:rPr lang="ar-SY" sz="3200" b="1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/>
            </a:r>
            <a:br>
              <a:rPr lang="ar-SY" sz="3200" b="1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</a:br>
            <a:endParaRPr lang="ru-RU" altLang="ru-RU" sz="3200" b="1" dirty="0"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14339" name="Прямоугольник 17"/>
          <p:cNvSpPr>
            <a:spLocks noChangeArrowheads="1"/>
          </p:cNvSpPr>
          <p:nvPr/>
        </p:nvSpPr>
        <p:spPr bwMode="auto">
          <a:xfrm>
            <a:off x="1485901" y="2667226"/>
            <a:ext cx="401002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1"/>
            <a:r>
              <a:rPr lang="ar-SY" sz="1600" b="1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البرامج التعليمية باللغة الإنجليزية</a:t>
            </a:r>
            <a:r>
              <a:rPr lang="ar-SY" sz="1600" b="1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:</a:t>
            </a:r>
            <a:r>
              <a:rPr lang="ar-SY" sz="16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/>
            </a:r>
            <a:br>
              <a:rPr lang="ar-SY" sz="16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</a:br>
            <a:endParaRPr lang="ru-RU" altLang="ru-RU" sz="1600" dirty="0">
              <a:latin typeface="TT Lakes" panose="02000503020000020004" pitchFamily="2" charset="0"/>
              <a:ea typeface="Calibri" panose="020F0502020204030204" pitchFamily="34" charset="0"/>
              <a:cs typeface="AbdoMaster-ExtraBold" panose="02000500030000020004" pitchFamily="50" charset="-78"/>
            </a:endParaRPr>
          </a:p>
        </p:txBody>
      </p:sp>
      <p:sp>
        <p:nvSpPr>
          <p:cNvPr id="14340" name="Прямоугольник 47"/>
          <p:cNvSpPr>
            <a:spLocks noChangeArrowheads="1"/>
          </p:cNvSpPr>
          <p:nvPr/>
        </p:nvSpPr>
        <p:spPr bwMode="auto">
          <a:xfrm>
            <a:off x="-1588" y="2414588"/>
            <a:ext cx="1717676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12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11 </a:t>
            </a:r>
            <a:endParaRPr lang="ru-RU" altLang="ru-RU" sz="4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14342" name="Прямоугольник 20"/>
          <p:cNvSpPr>
            <a:spLocks noChangeArrowheads="1"/>
          </p:cNvSpPr>
          <p:nvPr/>
        </p:nvSpPr>
        <p:spPr bwMode="auto">
          <a:xfrm>
            <a:off x="-1588" y="4522788"/>
            <a:ext cx="24892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8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8032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032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032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032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032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Y" altLang="ru-RU" sz="1600" dirty="0" smtClean="0"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ماجستير</a:t>
            </a:r>
            <a:endParaRPr lang="ru-RU" altLang="ru-RU" sz="1600" dirty="0"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14343" name="Прямоугольник 21"/>
          <p:cNvSpPr>
            <a:spLocks noChangeArrowheads="1"/>
          </p:cNvSpPr>
          <p:nvPr/>
        </p:nvSpPr>
        <p:spPr bwMode="auto">
          <a:xfrm>
            <a:off x="0" y="4181475"/>
            <a:ext cx="24876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32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Y" altLang="ru-RU" sz="1600" dirty="0" smtClean="0"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تخصص</a:t>
            </a:r>
            <a:endParaRPr lang="ru-RU" altLang="ru-RU" sz="1600" dirty="0"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14344" name="Прямоугольник 2"/>
          <p:cNvSpPr>
            <a:spLocks noChangeArrowheads="1"/>
          </p:cNvSpPr>
          <p:nvPr/>
        </p:nvSpPr>
        <p:spPr bwMode="auto">
          <a:xfrm>
            <a:off x="2487613" y="4511675"/>
            <a:ext cx="35702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أنظمة ذكية تعتمد على </a:t>
            </a:r>
            <a:endParaRPr lang="ar-SY" sz="1400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dirty="0" err="1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blockchain</a:t>
            </a:r>
            <a:r>
              <a:rPr lang="en-US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انتاج 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مشاريع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الوسائط 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المتعددة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البناء الصناعي والمدني النقل والخدمات اللوجستية </a:t>
            </a:r>
            <a:endParaRPr lang="ar-SY" sz="1400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التخطيط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العمراني</a:t>
            </a:r>
            <a:endParaRPr lang="ru-RU" altLang="ru-RU" sz="1400" dirty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</p:txBody>
      </p:sp>
      <p:sp>
        <p:nvSpPr>
          <p:cNvPr id="14345" name="Прямоугольник 24"/>
          <p:cNvSpPr>
            <a:spLocks noChangeArrowheads="1"/>
          </p:cNvSpPr>
          <p:nvPr/>
        </p:nvSpPr>
        <p:spPr bwMode="auto">
          <a:xfrm>
            <a:off x="2487613" y="4179888"/>
            <a:ext cx="3568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altLang="ru-RU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طب بيطري</a:t>
            </a:r>
            <a:endParaRPr lang="ru-RU" altLang="ru-RU" sz="1400" dirty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096000" y="2591594"/>
            <a:ext cx="0" cy="3305076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Прямоугольник 27"/>
          <p:cNvSpPr>
            <a:spLocks noChangeArrowheads="1"/>
          </p:cNvSpPr>
          <p:nvPr/>
        </p:nvSpPr>
        <p:spPr bwMode="auto">
          <a:xfrm>
            <a:off x="7461250" y="2643960"/>
            <a:ext cx="372586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1">
              <a:buNone/>
            </a:pPr>
            <a:r>
              <a:rPr lang="ar-SY" sz="1600" b="1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وحدات / </a:t>
            </a:r>
            <a:r>
              <a:rPr lang="ar-SY" sz="1600" b="1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مساقات باللغة الإنجليزية</a:t>
            </a:r>
            <a:r>
              <a:rPr lang="ar-SY" sz="16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/>
            </a:r>
            <a:br>
              <a:rPr lang="ar-SY" sz="16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</a:br>
            <a:endParaRPr lang="ru-RU" altLang="ru-RU" sz="1600" dirty="0">
              <a:latin typeface="TT Lakes" panose="02000503020000020004" pitchFamily="2" charset="0"/>
              <a:ea typeface="Calibri" panose="020F0502020204030204" pitchFamily="34" charset="0"/>
              <a:cs typeface="AbdoMaster-ExtraBold" panose="02000500030000020004" pitchFamily="50" charset="-78"/>
            </a:endParaRPr>
          </a:p>
        </p:txBody>
      </p:sp>
      <p:sp>
        <p:nvSpPr>
          <p:cNvPr id="14348" name="Прямоугольник 47"/>
          <p:cNvSpPr>
            <a:spLocks noChangeArrowheads="1"/>
          </p:cNvSpPr>
          <p:nvPr/>
        </p:nvSpPr>
        <p:spPr bwMode="auto">
          <a:xfrm>
            <a:off x="6453188" y="2414588"/>
            <a:ext cx="14097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68 </a:t>
            </a:r>
            <a:endParaRPr lang="ru-RU" altLang="ru-RU" sz="4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14349" name="Прямоугольник 37"/>
          <p:cNvSpPr>
            <a:spLocks noChangeArrowheads="1"/>
          </p:cNvSpPr>
          <p:nvPr/>
        </p:nvSpPr>
        <p:spPr bwMode="auto">
          <a:xfrm>
            <a:off x="6453188" y="3830638"/>
            <a:ext cx="23860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بناء </a:t>
            </a:r>
            <a:endParaRPr lang="en-US" sz="1400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طبيب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بيطري 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– بيطري</a:t>
            </a:r>
            <a:endParaRPr lang="en-US" sz="1400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الأجهزة </a:t>
            </a:r>
            <a:endParaRPr lang="en-US" sz="1400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السلامة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في 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تكنوسفير</a:t>
            </a:r>
            <a:endParaRPr lang="en-US" sz="1400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أنظمة الأمن السيبراني </a:t>
            </a:r>
            <a:endParaRPr lang="en-US" sz="1400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هندسة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البرمجيات</a:t>
            </a:r>
            <a:endParaRPr lang="ru-RU" altLang="ru-RU" sz="1400" dirty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</p:txBody>
      </p:sp>
      <p:sp>
        <p:nvSpPr>
          <p:cNvPr id="14350" name="Прямоугольник 5"/>
          <p:cNvSpPr>
            <a:spLocks noChangeArrowheads="1"/>
          </p:cNvSpPr>
          <p:nvPr/>
        </p:nvSpPr>
        <p:spPr bwMode="auto">
          <a:xfrm>
            <a:off x="6481763" y="3402013"/>
            <a:ext cx="2246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Y" altLang="ru-RU" sz="1600" dirty="0" smtClean="0"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بالتخصصات التالية:</a:t>
            </a:r>
            <a:endParaRPr lang="ru-RU" altLang="ru-RU" sz="1600" dirty="0"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14351" name="Прямоугольник 39"/>
          <p:cNvSpPr>
            <a:spLocks noChangeArrowheads="1"/>
          </p:cNvSpPr>
          <p:nvPr/>
        </p:nvSpPr>
        <p:spPr bwMode="auto">
          <a:xfrm>
            <a:off x="8728075" y="3813175"/>
            <a:ext cx="27495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الاقتصاد الدولي</a:t>
            </a:r>
            <a:endParaRPr lang="en-US" sz="1400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المعلوماتية 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التطبيقية</a:t>
            </a:r>
            <a:endParaRPr lang="en-US" sz="1400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الروبوتات 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والميكاترونيكس</a:t>
            </a:r>
            <a:endParaRPr lang="en-US" sz="1400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علم النفس الفسيولوجي وعلم النفس السريري</a:t>
            </a:r>
            <a:endParaRPr lang="ru-RU" altLang="ru-RU" sz="1400" dirty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</p:txBody>
      </p:sp>
      <p:sp>
        <p:nvSpPr>
          <p:cNvPr id="14352" name="Прямоугольник 21"/>
          <p:cNvSpPr>
            <a:spLocks noChangeArrowheads="1"/>
          </p:cNvSpPr>
          <p:nvPr/>
        </p:nvSpPr>
        <p:spPr bwMode="auto">
          <a:xfrm>
            <a:off x="-1588" y="3395663"/>
            <a:ext cx="23876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12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Y" sz="16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بكالوريوس</a:t>
            </a:r>
            <a:endParaRPr lang="ru-RU" altLang="ru-RU" sz="1600" dirty="0"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14353" name="Прямоугольник 1"/>
          <p:cNvSpPr>
            <a:spLocks noChangeArrowheads="1"/>
          </p:cNvSpPr>
          <p:nvPr/>
        </p:nvSpPr>
        <p:spPr bwMode="auto">
          <a:xfrm>
            <a:off x="2487613" y="3408363"/>
            <a:ext cx="3533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إنتاج المحتوى الرقمي </a:t>
            </a:r>
            <a:endParaRPr lang="ar-SY" sz="1400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إعادة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بناء وترميم التراث الثقافي</a:t>
            </a:r>
            <a:endParaRPr lang="ru-RU" altLang="ru-RU" sz="1400" dirty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009592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3276" y="4776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ar-SY" sz="3200" dirty="0" smtClean="0">
                <a:latin typeface="AbdoMaster-ExtraBold" panose="02000500030000020004" pitchFamily="50" charset="-78"/>
                <a:ea typeface="Ruberoid Extra Bold" pitchFamily="50" charset="0"/>
                <a:cs typeface="AbdoMaster-ExtraBold" panose="02000500030000020004" pitchFamily="50" charset="-78"/>
              </a:rPr>
              <a:t>الكلية الدولية</a:t>
            </a:r>
            <a:endParaRPr lang="ru-RU" sz="3200" dirty="0">
              <a:latin typeface="Ruberoid Extra Bold" pitchFamily="50" charset="0"/>
              <a:ea typeface="Ruberoid Extra Bold" pitchFamily="50" charset="0"/>
              <a:cs typeface="AbdoMaster-ExtraBold" panose="02000500030000020004" pitchFamily="50" charset="-78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21000" y="1899553"/>
            <a:ext cx="3105000" cy="1432389"/>
          </a:xfrm>
          <a:prstGeom prst="roundRect">
            <a:avLst>
              <a:gd name="adj" fmla="val 8532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  <a:cs typeface="AbdoMaster-Book" panose="02000500030000020004" pitchFamily="50" charset="-78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88500" y="1883720"/>
            <a:ext cx="3060000" cy="1455280"/>
          </a:xfrm>
          <a:prstGeom prst="roundRect">
            <a:avLst>
              <a:gd name="adj" fmla="val 8532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  <a:cs typeface="AbdoMaster-Book" panose="02000500030000020004" pitchFamily="50" charset="-78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11000" y="1899553"/>
            <a:ext cx="2880922" cy="1432389"/>
          </a:xfrm>
          <a:prstGeom prst="roundRect">
            <a:avLst>
              <a:gd name="adj" fmla="val 8532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  <a:cs typeface="AbdoMaster-Book" panose="02000500030000020004" pitchFamily="50" charset="-78"/>
            </a:endParaRPr>
          </a:p>
        </p:txBody>
      </p:sp>
      <p:sp>
        <p:nvSpPr>
          <p:cNvPr id="26" name="Прямоугольник 22"/>
          <p:cNvSpPr>
            <a:spLocks noChangeArrowheads="1"/>
          </p:cNvSpPr>
          <p:nvPr/>
        </p:nvSpPr>
        <p:spPr bwMode="auto">
          <a:xfrm>
            <a:off x="1236001" y="2206597"/>
            <a:ext cx="2523274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ar-SY" altLang="ru-RU" spc="-80" dirty="0" smtClean="0">
                <a:ln w="0"/>
                <a:solidFill>
                  <a:schemeClr val="bg1"/>
                </a:solidFill>
                <a:latin typeface="AbdoMaster-Book" panose="02000500030000020004" pitchFamily="50" charset="-78"/>
                <a:ea typeface="Ruberoid Extra Bold" pitchFamily="2" charset="0"/>
                <a:cs typeface="AbdoMaster-Book" panose="02000500030000020004" pitchFamily="50" charset="-78"/>
              </a:rPr>
              <a:t>اللغة الروسية كلغة اجنبية بالاضافة لتخصصات اخرى </a:t>
            </a:r>
            <a:endParaRPr lang="ru-RU" altLang="ru-RU" spc="-80" dirty="0">
              <a:ln w="0"/>
              <a:solidFill>
                <a:schemeClr val="bg1"/>
              </a:solidFill>
              <a:latin typeface="Ruberoid Bold" pitchFamily="2" charset="0"/>
              <a:ea typeface="Ruberoid Extra Bold" pitchFamily="2" charset="0"/>
              <a:cs typeface="AbdoMaster-Book" panose="02000500030000020004" pitchFamily="50" charset="-78"/>
            </a:endParaRPr>
          </a:p>
        </p:txBody>
      </p:sp>
      <p:sp>
        <p:nvSpPr>
          <p:cNvPr id="27" name="Прямоугольник 22"/>
          <p:cNvSpPr>
            <a:spLocks noChangeArrowheads="1"/>
          </p:cNvSpPr>
          <p:nvPr/>
        </p:nvSpPr>
        <p:spPr bwMode="auto">
          <a:xfrm>
            <a:off x="4795179" y="2122082"/>
            <a:ext cx="2655002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altLang="ru-RU" sz="1600" spc="-80" dirty="0" smtClean="0">
                <a:ln w="0"/>
                <a:solidFill>
                  <a:schemeClr val="bg1"/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هندسي تقني </a:t>
            </a:r>
            <a:endParaRPr lang="ru-RU" altLang="ru-RU" sz="1600" spc="-80" dirty="0">
              <a:ln w="0"/>
              <a:solidFill>
                <a:schemeClr val="bg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altLang="ru-RU" sz="1600" spc="-80" dirty="0" smtClean="0">
                <a:ln w="0"/>
                <a:solidFill>
                  <a:schemeClr val="bg1"/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العلوم الحقيقية </a:t>
            </a:r>
            <a:endParaRPr lang="ru-RU" altLang="ru-RU" sz="1600" spc="-80" dirty="0">
              <a:ln w="0"/>
              <a:solidFill>
                <a:schemeClr val="bg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altLang="ru-RU" sz="1600" spc="-80" dirty="0" smtClean="0">
                <a:ln w="0"/>
                <a:solidFill>
                  <a:schemeClr val="bg1"/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الاقتصادي</a:t>
            </a:r>
            <a:endParaRPr lang="ru-RU" altLang="ru-RU" sz="1600" spc="-80" dirty="0">
              <a:ln w="0"/>
              <a:solidFill>
                <a:schemeClr val="bg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altLang="ru-RU" sz="1600" spc="-80" dirty="0" smtClean="0">
                <a:ln w="0"/>
                <a:solidFill>
                  <a:schemeClr val="bg1"/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الادبية </a:t>
            </a:r>
            <a:endParaRPr lang="ru-RU" altLang="ru-RU" sz="1600" spc="-80" dirty="0">
              <a:ln w="0"/>
              <a:solidFill>
                <a:schemeClr val="bg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altLang="ru-RU" sz="1600" spc="-80" dirty="0" smtClean="0">
                <a:ln w="0"/>
                <a:solidFill>
                  <a:schemeClr val="bg1"/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طبية و بيولوجية</a:t>
            </a:r>
            <a:endParaRPr lang="ru-RU" altLang="ru-RU" sz="1600" spc="-80" dirty="0">
              <a:ln w="0"/>
              <a:solidFill>
                <a:schemeClr val="bg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276" y="1422488"/>
            <a:ext cx="7106288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4863">
              <a:defRPr/>
            </a:pPr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هيكلية الكلية </a:t>
            </a:r>
            <a:endParaRPr lang="ru-RU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30" name="Прямоугольник 22"/>
          <p:cNvSpPr>
            <a:spLocks noChangeArrowheads="1"/>
          </p:cNvSpPr>
          <p:nvPr/>
        </p:nvSpPr>
        <p:spPr bwMode="auto">
          <a:xfrm>
            <a:off x="8571000" y="2184187"/>
            <a:ext cx="2160000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ar-SY" dirty="0">
                <a:solidFill>
                  <a:schemeClr val="bg1"/>
                </a:solidFill>
                <a:latin typeface="AbdoMaster-Book" panose="02000500030000020004" pitchFamily="50" charset="-78"/>
                <a:cs typeface="AbdoMaster-Book" panose="02000500030000020004" pitchFamily="50" charset="-78"/>
              </a:rPr>
              <a:t>شهادة </a:t>
            </a:r>
            <a:r>
              <a:rPr lang="ar-SY" dirty="0" smtClean="0">
                <a:solidFill>
                  <a:schemeClr val="bg1"/>
                </a:solidFill>
                <a:latin typeface="AbdoMaster-Book" panose="02000500030000020004" pitchFamily="50" charset="-78"/>
                <a:cs typeface="AbdoMaster-Book" panose="02000500030000020004" pitchFamily="50" charset="-78"/>
              </a:rPr>
              <a:t>معيارية</a:t>
            </a:r>
            <a:endParaRPr lang="ru-RU" altLang="ru-RU" spc="-80" dirty="0">
              <a:ln w="0"/>
              <a:solidFill>
                <a:schemeClr val="bg1"/>
              </a:solidFill>
              <a:latin typeface="Ruberoid Bold" pitchFamily="2" charset="0"/>
              <a:ea typeface="Ruberoid Extra Bold" pitchFamily="2" charset="0"/>
              <a:cs typeface="AbdoMaster-Book" panose="02000500030000020004" pitchFamily="50" charset="-78"/>
            </a:endParaRPr>
          </a:p>
        </p:txBody>
      </p:sp>
      <p:cxnSp>
        <p:nvCxnSpPr>
          <p:cNvPr id="3" name="Прямая со стрелкой 2"/>
          <p:cNvCxnSpPr>
            <a:stCxn id="4" idx="3"/>
            <a:endCxn id="7" idx="1"/>
          </p:cNvCxnSpPr>
          <p:nvPr/>
        </p:nvCxnSpPr>
        <p:spPr>
          <a:xfrm flipV="1">
            <a:off x="4026000" y="2611360"/>
            <a:ext cx="562500" cy="4388"/>
          </a:xfrm>
          <a:prstGeom prst="straightConnector1">
            <a:avLst/>
          </a:prstGeom>
          <a:ln w="19050">
            <a:solidFill>
              <a:srgbClr val="00A1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7648500" y="2666846"/>
            <a:ext cx="562500" cy="4388"/>
          </a:xfrm>
          <a:prstGeom prst="straightConnector1">
            <a:avLst/>
          </a:prstGeom>
          <a:ln w="19050">
            <a:solidFill>
              <a:srgbClr val="00A1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921000" y="3608352"/>
            <a:ext cx="4047069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برامج قبل</a:t>
            </a:r>
            <a:endParaRPr lang="ru-RU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33" name="Объект 2"/>
          <p:cNvSpPr txBox="1">
            <a:spLocks/>
          </p:cNvSpPr>
          <p:nvPr/>
        </p:nvSpPr>
        <p:spPr bwMode="auto">
          <a:xfrm>
            <a:off x="921000" y="5624750"/>
            <a:ext cx="10056716" cy="65150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rtl="1"/>
            <a:r>
              <a:rPr lang="ar-SY" sz="18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التحضير للاختبار للحصول على شهادة دولية تؤكد مستوى الكفاءة في اللغة </a:t>
            </a:r>
            <a:r>
              <a:rPr lang="ar-SY" sz="18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الروسية</a:t>
            </a:r>
            <a:endParaRPr lang="ar-SY" sz="1800" dirty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</p:txBody>
      </p:sp>
      <p:sp>
        <p:nvSpPr>
          <p:cNvPr id="34" name="Объект 2"/>
          <p:cNvSpPr txBox="1">
            <a:spLocks/>
          </p:cNvSpPr>
          <p:nvPr/>
        </p:nvSpPr>
        <p:spPr bwMode="auto">
          <a:xfrm>
            <a:off x="921000" y="4052065"/>
            <a:ext cx="10169498" cy="108693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Clr>
                <a:srgbClr val="00A1E9"/>
              </a:buClr>
              <a:buSzPct val="120000"/>
              <a:buNone/>
              <a:defRPr/>
            </a:pPr>
            <a:r>
              <a:rPr lang="ar-SY" sz="16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الروسية كلغة أجنبية (حسب مستويات </a:t>
            </a:r>
            <a:r>
              <a:rPr lang="en-US" sz="16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TORFL) </a:t>
            </a:r>
            <a:br>
              <a:rPr lang="en-US" sz="1600" dirty="0">
                <a:latin typeface="AbdoMaster-Book" panose="02000500030000020004" pitchFamily="50" charset="-78"/>
                <a:cs typeface="AbdoMaster-Book" panose="02000500030000020004" pitchFamily="50" charset="-78"/>
              </a:rPr>
            </a:br>
            <a:r>
              <a:rPr lang="ar-SY" sz="16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اللغة الروسية للأعمال </a:t>
            </a:r>
            <a:endParaRPr lang="ar-SY" sz="1600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 marL="0" indent="0">
              <a:spcBef>
                <a:spcPct val="0"/>
              </a:spcBef>
              <a:buClr>
                <a:srgbClr val="00A1E9"/>
              </a:buClr>
              <a:buSzPct val="120000"/>
              <a:buNone/>
              <a:defRPr/>
            </a:pPr>
            <a:r>
              <a:rPr lang="ar-SY" sz="16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اللغة </a:t>
            </a:r>
            <a:r>
              <a:rPr lang="ar-SY" sz="16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الروسية </a:t>
            </a:r>
            <a:r>
              <a:rPr lang="ar-SY" sz="16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للمهندسين</a:t>
            </a:r>
          </a:p>
          <a:p>
            <a:pPr marL="0" indent="0">
              <a:spcBef>
                <a:spcPct val="0"/>
              </a:spcBef>
              <a:buClr>
                <a:srgbClr val="00A1E9"/>
              </a:buClr>
              <a:buSzPct val="120000"/>
              <a:buNone/>
              <a:defRPr/>
            </a:pPr>
            <a:r>
              <a:rPr lang="ar-SY" sz="16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تدريس اللغة الروسية كلغة أجنبية / من الابتدائية إلى المتقدمة</a:t>
            </a:r>
            <a:endParaRPr lang="en-US" altLang="ru-RU" sz="1600" dirty="0">
              <a:solidFill>
                <a:schemeClr val="bg2">
                  <a:lumMod val="10000"/>
                </a:schemeClr>
              </a:solidFill>
              <a:latin typeface="AbdoMaster-Book" panose="02000500030000020004" pitchFamily="50" charset="-78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21000" y="5187840"/>
            <a:ext cx="9261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ar-SY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المركز الرئيسي للاختبار في اللغة الروسية كلغة </a:t>
            </a:r>
            <a:r>
              <a:rPr lang="ar-SY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أجنبية</a:t>
            </a:r>
            <a:endParaRPr lang="ar-SY" dirty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869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831000" y="413435"/>
            <a:ext cx="1136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SY" sz="32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اللغة الروسية ومركز الاختبارات</a:t>
            </a:r>
          </a:p>
          <a:p>
            <a:r>
              <a:rPr lang="ar-SY" sz="32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/>
            </a:r>
            <a:br>
              <a:rPr lang="ar-SY" sz="32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</a:br>
            <a:endParaRPr lang="ru-RU" sz="3200" dirty="0">
              <a:latin typeface="Ruberoid Extra Bold" pitchFamily="50" charset="0"/>
              <a:ea typeface="Ruberoid Extra Bold" pitchFamily="50" charset="0"/>
              <a:cs typeface="AbdoMaster-ExtraBold" panose="02000500030000020004" pitchFamily="50" charset="-7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1000" y="1290103"/>
            <a:ext cx="591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SY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مركز رئيس لاختبار اللغة الروسية كلغة </a:t>
            </a:r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أجنبية</a:t>
            </a:r>
            <a:r>
              <a:rPr lang="ar-SY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/>
            </a:r>
            <a:br>
              <a:rPr lang="ar-SY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</a:br>
            <a:endParaRPr lang="ru-RU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34" name="Text Box 87"/>
          <p:cNvSpPr txBox="1">
            <a:spLocks noChangeArrowheads="1"/>
          </p:cNvSpPr>
          <p:nvPr/>
        </p:nvSpPr>
        <p:spPr bwMode="auto">
          <a:xfrm>
            <a:off x="831000" y="1659435"/>
            <a:ext cx="5850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endParaRPr lang="ru-RU" altLang="ru-RU" sz="1600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6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اختبار الدولة في اللغة الروسية كلغة </a:t>
            </a:r>
            <a:r>
              <a:rPr lang="ar-SY" sz="16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أجنبية</a:t>
            </a:r>
            <a:endParaRPr lang="ru-RU" sz="1600" dirty="0" smtClean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6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6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امتحان شامل في اللغة الروسية كلغة أجنبية ، وتاريخ روسيا وأساسيات تشريعات الاتحاد الروسي</a:t>
            </a:r>
            <a:endParaRPr lang="ru-RU" altLang="ru-RU" sz="160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1000" y="3105985"/>
            <a:ext cx="5950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SY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مراكز اللغة والثقافة الروسية</a:t>
            </a:r>
          </a:p>
          <a:p>
            <a:r>
              <a:rPr lang="ar-SY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/>
            </a:r>
            <a:br>
              <a:rPr lang="ar-SY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</a:br>
            <a:endParaRPr lang="ru-RU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36" name="Text Box 87"/>
          <p:cNvSpPr txBox="1">
            <a:spLocks noChangeArrowheads="1"/>
          </p:cNvSpPr>
          <p:nvPr/>
        </p:nvSpPr>
        <p:spPr bwMode="auto">
          <a:xfrm>
            <a:off x="863416" y="4838011"/>
            <a:ext cx="542517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endParaRPr lang="ru-RU" sz="1400" dirty="0" smtClean="0">
              <a:cs typeface="AbdoMaster-Book" panose="02000500030000020004" pitchFamily="50" charset="-78"/>
            </a:endParaRPr>
          </a:p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endParaRPr lang="ru-RU" sz="1400" dirty="0" smtClean="0">
              <a:cs typeface="AbdoMaster-Book" panose="02000500030000020004" pitchFamily="50" charset="-78"/>
            </a:endParaRPr>
          </a:p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حسب النظام المعتمد</a:t>
            </a:r>
            <a:r>
              <a:rPr lang="ru-RU" sz="1400" dirty="0" smtClean="0">
                <a:cs typeface="AbdoMaster-Book" panose="02000500030000020004" pitchFamily="50" charset="-78"/>
              </a:rPr>
              <a:t> 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الروسية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كلغة 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أجنبية</a:t>
            </a:r>
            <a:endParaRPr lang="ru-RU" sz="1400" dirty="0" smtClean="0">
              <a:cs typeface="AbdoMaster-Book" panose="02000500030000020004" pitchFamily="50" charset="-78"/>
            </a:endParaRPr>
          </a:p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r>
              <a:rPr lang="ru-RU" sz="1400" dirty="0" smtClean="0">
                <a:cs typeface="AbdoMaster-Book" panose="02000500030000020004" pitchFamily="50" charset="-78"/>
              </a:rPr>
              <a:t> 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اللغة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الروسية للأعمال </a:t>
            </a:r>
            <a:endParaRPr lang="ru-RU" sz="1400" dirty="0" smtClean="0">
              <a:cs typeface="AbdoMaster-Book" panose="02000500030000020004" pitchFamily="50" charset="-78"/>
            </a:endParaRPr>
          </a:p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اللغة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الروسية 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للمهندسين</a:t>
            </a:r>
            <a:endParaRPr lang="ru-RU" sz="1400" dirty="0" smtClean="0">
              <a:cs typeface="AbdoMaster-Book" panose="02000500030000020004" pitchFamily="50" charset="-78"/>
            </a:endParaRPr>
          </a:p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تعليم اللغة الروسية كلغة أجنبية / من الابتدائية إلى المتقدمة</a:t>
            </a:r>
            <a:endParaRPr lang="ru-RU" altLang="ru-RU" sz="1400" dirty="0">
              <a:solidFill>
                <a:srgbClr val="E7E6E6">
                  <a:lumMod val="10000"/>
                </a:srgb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6861000" y="1359000"/>
            <a:ext cx="0" cy="4964233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831000" y="3483001"/>
            <a:ext cx="5085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endParaRPr lang="ru-RU" altLang="ru-RU" sz="800" dirty="0" smtClean="0">
              <a:solidFill>
                <a:srgbClr val="0089D3"/>
              </a:solidFill>
              <a:latin typeface="TT Lakes" panose="02000503020000020004" pitchFamily="2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6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الأحداث الاجتماعية </a:t>
            </a:r>
            <a:r>
              <a:rPr lang="ar-SY" sz="16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والثقافية</a:t>
            </a:r>
            <a:endParaRPr lang="ru-RU" sz="1600" dirty="0" smtClean="0">
              <a:cs typeface="AbdoMaster-Book" panose="02000500030000020004" pitchFamily="50" charset="-7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6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6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الحملات </a:t>
            </a:r>
            <a:r>
              <a:rPr lang="ar-SY" sz="16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الإعلامية</a:t>
            </a:r>
            <a:endParaRPr lang="ru-RU" sz="1600" dirty="0" smtClean="0">
              <a:cs typeface="AbdoMaster-Book" panose="02000500030000020004" pitchFamily="50" charset="-7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6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6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محاضرات بالفيديو</a:t>
            </a:r>
            <a:endParaRPr lang="ru-RU" altLang="ru-RU" sz="1600" dirty="0">
              <a:solidFill>
                <a:srgbClr val="E7E6E6">
                  <a:lumMod val="10000"/>
                </a:srgb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3416" y="4689269"/>
            <a:ext cx="639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SY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برامج التعليم الإضافي</a:t>
            </a:r>
          </a:p>
          <a:p>
            <a:endParaRPr lang="ru-RU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01" y="1989000"/>
            <a:ext cx="2745000" cy="38828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61" y="3320324"/>
            <a:ext cx="963676" cy="9636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875" y="2966330"/>
            <a:ext cx="1038249" cy="3318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34" y="5012435"/>
            <a:ext cx="936565" cy="93656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/>
          <a:srcRect l="-37" t="6273" r="64832" b="74627"/>
          <a:stretch/>
        </p:blipFill>
        <p:spPr>
          <a:xfrm>
            <a:off x="10296330" y="4622662"/>
            <a:ext cx="1011269" cy="30860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00" y="1989000"/>
            <a:ext cx="1260000" cy="61563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60999" y="1290103"/>
            <a:ext cx="490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16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تطوير مجمعات تعليمية ومنهجية للطلاب لدراسة اللغة </a:t>
            </a:r>
            <a:r>
              <a:rPr lang="ar-SY" sz="1600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روسية </a:t>
            </a:r>
            <a:r>
              <a:rPr lang="ar-SY" sz="16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كلغة </a:t>
            </a:r>
            <a:r>
              <a:rPr lang="ar-SY" sz="1600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أجنبية "نحن</a:t>
            </a:r>
            <a:r>
              <a:rPr lang="ar-SY" sz="16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50564" y="5915229"/>
            <a:ext cx="23775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* تقنيات الحقيقة المدمجة</a:t>
            </a:r>
            <a:endParaRPr lang="ru-RU" sz="1400" dirty="0">
              <a:cs typeface="AbdoMaster-Book" panose="02000500030000020004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110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6278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ar-SY" sz="3200" dirty="0" smtClean="0">
                <a:latin typeface="AbdoMaster-ExtraBold" panose="02000500030000020004" pitchFamily="50" charset="-78"/>
                <a:ea typeface="Ruberoid Extra Bold" pitchFamily="50" charset="0"/>
                <a:cs typeface="AbdoMaster-ExtraBold" panose="02000500030000020004" pitchFamily="50" charset="-78"/>
              </a:rPr>
              <a:t>السنة الدراسية التحضيرية – عن بعد ( انلاين) </a:t>
            </a:r>
            <a:endParaRPr lang="ru-RU" sz="3200" dirty="0">
              <a:latin typeface="Ruberoid Extra Bold" pitchFamily="50" charset="0"/>
              <a:ea typeface="Ruberoid Extra Bold" pitchFamily="50" charset="0"/>
              <a:cs typeface="AbdoMaster-ExtraBold" panose="02000500030000020004" pitchFamily="50" charset="-78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84466" y="1663609"/>
            <a:ext cx="24538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dirty="0">
                <a:solidFill>
                  <a:srgbClr val="0089D3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مبدأ معياري لتنظيم العملية التعليمية</a:t>
            </a:r>
          </a:p>
          <a:p>
            <a:pPr algn="r"/>
            <a:r>
              <a:rPr lang="ar-SY" sz="14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/>
            </a:r>
            <a:br>
              <a:rPr lang="ar-SY" sz="14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</a:br>
            <a:r>
              <a:rPr lang="ar-SY" sz="1400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  </a:t>
            </a:r>
            <a:endParaRPr lang="ru-RU" sz="1400" spc="-80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52641" y="1405715"/>
            <a:ext cx="2184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863" algn="r"/>
            <a:r>
              <a:rPr lang="ru-RU" sz="4400" dirty="0" smtClean="0">
                <a:latin typeface="Ruberoid Extra Bold" pitchFamily="2" charset="0"/>
                <a:ea typeface="Ruberoid Extra Bold" pitchFamily="2" charset="0"/>
              </a:rPr>
              <a:t>12</a:t>
            </a:r>
            <a:r>
              <a:rPr lang="ru-RU" sz="3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  <a:r>
              <a:rPr lang="ar-SY" sz="1400" dirty="0" smtClean="0">
                <a:solidFill>
                  <a:schemeClr val="bg2">
                    <a:lumMod val="10000"/>
                  </a:schemeClr>
                </a:solidFill>
                <a:latin typeface="AbdoMaster-Book" panose="02000500030000020004" pitchFamily="50" charset="-78"/>
                <a:cs typeface="AbdoMaster-Book" panose="02000500030000020004" pitchFamily="50" charset="-78"/>
              </a:rPr>
              <a:t>معيار تعليمي </a:t>
            </a:r>
          </a:p>
          <a:p>
            <a:pPr marL="804863"/>
            <a:endParaRPr lang="ru-RU" sz="1400" dirty="0">
              <a:solidFill>
                <a:schemeClr val="bg2">
                  <a:lumMod val="10000"/>
                </a:schemeClr>
              </a:solidFill>
              <a:latin typeface="TT Lakes" panose="02000503020000020004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99368" y="1700001"/>
            <a:ext cx="3129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ar-SY" spc="-80" dirty="0" smtClean="0">
                <a:solidFill>
                  <a:srgbClr val="0089D3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انواع البرامج الدراسية </a:t>
            </a:r>
            <a:endParaRPr lang="ru-RU" spc="-80" dirty="0">
              <a:solidFill>
                <a:srgbClr val="0089D3"/>
              </a:solidFill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56084" y="2242669"/>
            <a:ext cx="49731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1400" dirty="0">
                <a:latin typeface="AbdoMaster-Book" panose="02000500030000020004" pitchFamily="50" charset="-78"/>
                <a:ea typeface="Calibri" panose="020F0502020204030204" pitchFamily="34" charset="0"/>
                <a:cs typeface="AbdoMaster-Book" panose="02000500030000020004" pitchFamily="50" charset="-78"/>
              </a:rPr>
              <a:t> </a:t>
            </a:r>
            <a:r>
              <a:rPr lang="ar-SY" sz="1400" dirty="0" smtClean="0">
                <a:latin typeface="AbdoMaster-Book" panose="02000500030000020004" pitchFamily="50" charset="-78"/>
                <a:ea typeface="Calibri" panose="020F0502020204030204" pitchFamily="34" charset="0"/>
                <a:cs typeface="AbdoMaster-Book" panose="02000500030000020004" pitchFamily="50" charset="-78"/>
              </a:rPr>
              <a:t>مكثف</a:t>
            </a:r>
            <a:r>
              <a:rPr lang="ru-RU" sz="1600" dirty="0" smtClean="0">
                <a:latin typeface="TT Lakes" panose="02000503020000020004" pitchFamily="2" charset="0"/>
                <a:ea typeface="Calibri" panose="020F0502020204030204" pitchFamily="34" charset="0"/>
                <a:cs typeface="AbdoMaster-Book" panose="02000500030000020004" pitchFamily="50" charset="-78"/>
              </a:rPr>
              <a:t>- </a:t>
            </a:r>
            <a:r>
              <a:rPr lang="ru-RU" sz="1600" dirty="0" smtClean="0">
                <a:latin typeface="TT Lakes Compressed Light" panose="02000806000000020004" pitchFamily="2" charset="0"/>
                <a:ea typeface="Calibri" panose="020F0502020204030204" pitchFamily="34" charset="0"/>
                <a:cs typeface="AbdoMaster-Book" panose="02000500030000020004" pitchFamily="50" charset="-78"/>
              </a:rPr>
              <a:t>936 ч. / 26 </a:t>
            </a:r>
            <a:r>
              <a:rPr lang="ru-RU" sz="1600" dirty="0" err="1" smtClean="0">
                <a:latin typeface="TT Lakes Compressed Light" panose="02000806000000020004" pitchFamily="2" charset="0"/>
                <a:ea typeface="Calibri" panose="020F0502020204030204" pitchFamily="34" charset="0"/>
                <a:cs typeface="AbdoMaster-Book" panose="02000500030000020004" pitchFamily="50" charset="-78"/>
              </a:rPr>
              <a:t>зе</a:t>
            </a:r>
            <a:r>
              <a:rPr lang="en-GB" sz="1600" dirty="0" smtClean="0">
                <a:latin typeface="TT Lakes Compressed Light" panose="02000806000000020004" pitchFamily="2" charset="0"/>
                <a:ea typeface="Calibri" panose="020F0502020204030204" pitchFamily="34" charset="0"/>
                <a:cs typeface="AbdoMaster-Book" panose="02000500030000020004" pitchFamily="50" charset="-78"/>
              </a:rPr>
              <a:t> </a:t>
            </a:r>
            <a:r>
              <a:rPr lang="ru-RU" sz="1600" dirty="0" smtClean="0">
                <a:latin typeface="TT Lakes Compressed Light" panose="02000806000000020004" pitchFamily="2" charset="0"/>
                <a:ea typeface="Calibri" panose="020F0502020204030204" pitchFamily="34" charset="0"/>
                <a:cs typeface="AbdoMaster-Book" panose="02000500030000020004" pitchFamily="50" charset="-78"/>
              </a:rPr>
              <a:t> </a:t>
            </a:r>
            <a:endParaRPr lang="ru-RU" sz="1200" dirty="0" smtClean="0">
              <a:latin typeface="TT Lakes Compressed Light" panose="02000806000000020004" pitchFamily="2" charset="0"/>
              <a:ea typeface="Calibri" panose="020F0502020204030204" pitchFamily="34" charset="0"/>
              <a:cs typeface="AbdoMaster-Book" panose="02000500030000020004" pitchFamily="50" charset="-78"/>
            </a:endParaRPr>
          </a:p>
          <a:p>
            <a:pPr algn="r"/>
            <a:r>
              <a:rPr lang="ar-SY" sz="1400" dirty="0" smtClean="0">
                <a:latin typeface="AbdoMaster-Book" panose="02000500030000020004" pitchFamily="50" charset="-78"/>
                <a:ea typeface="Calibri" panose="020F0502020204030204" pitchFamily="34" charset="0"/>
                <a:cs typeface="AbdoMaster-Book" panose="02000500030000020004" pitchFamily="50" charset="-78"/>
              </a:rPr>
              <a:t>المعتاد والطبيعي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AbdoMaster-Book" panose="02000500030000020004" pitchFamily="50" charset="-78"/>
              </a:rPr>
              <a:t>– </a:t>
            </a:r>
            <a:r>
              <a:rPr lang="ru-RU" sz="1600" dirty="0" smtClean="0">
                <a:latin typeface="TT Lakes Compressed Light" panose="02000806000000020004" pitchFamily="2" charset="0"/>
                <a:ea typeface="Calibri" panose="020F0502020204030204" pitchFamily="34" charset="0"/>
                <a:cs typeface="AbdoMaster-Book" panose="02000500030000020004" pitchFamily="50" charset="-78"/>
              </a:rPr>
              <a:t>2160 ч. / 60 </a:t>
            </a:r>
            <a:r>
              <a:rPr lang="ru-RU" sz="1600" dirty="0" err="1" smtClean="0">
                <a:latin typeface="TT Lakes Compressed Light" panose="02000806000000020004" pitchFamily="2" charset="0"/>
                <a:ea typeface="Calibri" panose="020F0502020204030204" pitchFamily="34" charset="0"/>
                <a:cs typeface="AbdoMaster-Book" panose="02000500030000020004" pitchFamily="50" charset="-78"/>
              </a:rPr>
              <a:t>зе</a:t>
            </a:r>
            <a:r>
              <a:rPr lang="ru-RU" sz="1600" dirty="0" smtClean="0">
                <a:latin typeface="TT Lakes Compressed Light" panose="02000806000000020004" pitchFamily="2" charset="0"/>
                <a:ea typeface="Calibri" panose="020F0502020204030204" pitchFamily="34" charset="0"/>
                <a:cs typeface="AbdoMaster-Book" panose="02000500030000020004" pitchFamily="50" charset="-78"/>
              </a:rPr>
              <a:t> </a:t>
            </a:r>
            <a:r>
              <a:rPr lang="en-GB" sz="1600" dirty="0" smtClean="0">
                <a:latin typeface="TT Lakes Compressed Light" panose="02000806000000020004" pitchFamily="2" charset="0"/>
                <a:ea typeface="Calibri" panose="020F0502020204030204" pitchFamily="34" charset="0"/>
                <a:cs typeface="AbdoMaster-Book" panose="02000500030000020004" pitchFamily="50" charset="-78"/>
              </a:rPr>
              <a:t> </a:t>
            </a:r>
            <a:r>
              <a:rPr lang="ru-RU" sz="1600" dirty="0" smtClean="0">
                <a:latin typeface="TT Lakes Compressed Light" panose="02000806000000020004" pitchFamily="2" charset="0"/>
                <a:ea typeface="Calibri" panose="020F0502020204030204" pitchFamily="34" charset="0"/>
                <a:cs typeface="AbdoMaster-Book" panose="02000500030000020004" pitchFamily="50" charset="-78"/>
              </a:rPr>
              <a:t> </a:t>
            </a:r>
            <a:endParaRPr lang="en-US" sz="1400" dirty="0" smtClean="0">
              <a:latin typeface="TT Lakes Compressed Light" panose="02000806000000020004" pitchFamily="2" charset="0"/>
              <a:ea typeface="Calibri" panose="020F0502020204030204" pitchFamily="34" charset="0"/>
              <a:cs typeface="AbdoMaster-Book" panose="02000500030000020004" pitchFamily="50" charset="-78"/>
            </a:endParaRPr>
          </a:p>
          <a:p>
            <a:pPr algn="r"/>
            <a:r>
              <a:rPr lang="ar-SY" sz="1400" dirty="0" smtClean="0">
                <a:latin typeface="AbdoMaster-Book" panose="02000500030000020004" pitchFamily="50" charset="-78"/>
                <a:ea typeface="Calibri" panose="020F0502020204030204" pitchFamily="34" charset="0"/>
                <a:cs typeface="AbdoMaster-Book" panose="02000500030000020004" pitchFamily="50" charset="-78"/>
              </a:rPr>
              <a:t>طويل الأمد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AbdoMaster-Book" panose="02000500030000020004" pitchFamily="50" charset="-78"/>
              </a:rPr>
              <a:t>– </a:t>
            </a:r>
            <a:r>
              <a:rPr lang="ru-RU" sz="1600" dirty="0" smtClean="0">
                <a:latin typeface="TT Lakes Compressed Light" panose="02000806000000020004" pitchFamily="2" charset="0"/>
                <a:ea typeface="Calibri" panose="020F0502020204030204" pitchFamily="34" charset="0"/>
                <a:cs typeface="AbdoMaster-Book" panose="02000500030000020004" pitchFamily="50" charset="-78"/>
              </a:rPr>
              <a:t>3240 ч. / 90 </a:t>
            </a:r>
            <a:r>
              <a:rPr lang="ru-RU" sz="1600" dirty="0" err="1" smtClean="0">
                <a:latin typeface="TT Lakes Compressed Light" panose="02000806000000020004" pitchFamily="2" charset="0"/>
                <a:ea typeface="Calibri" panose="020F0502020204030204" pitchFamily="34" charset="0"/>
                <a:cs typeface="AbdoMaster-Book" panose="02000500030000020004" pitchFamily="50" charset="-78"/>
              </a:rPr>
              <a:t>зе</a:t>
            </a:r>
            <a:endParaRPr lang="ru-RU" sz="1600" dirty="0">
              <a:latin typeface="TT Lakes Compressed Light" panose="02000806000000020004" pitchFamily="2" charset="0"/>
              <a:cs typeface="AbdoMaster-Book" panose="02000500030000020004" pitchFamily="50" charset="-78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11000" y="1667151"/>
            <a:ext cx="30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ar-SY" spc="-80" dirty="0" smtClean="0">
                <a:solidFill>
                  <a:srgbClr val="0089D3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الوثائق التي يحصل عليها بعد انتهاء الدراسة</a:t>
            </a:r>
            <a:endParaRPr lang="ru-RU" spc="-80" dirty="0">
              <a:solidFill>
                <a:srgbClr val="0089D3"/>
              </a:solidFill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173523" y="2463665"/>
            <a:ext cx="3052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ar-SY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شهادة تعليمية على نظام </a:t>
            </a:r>
            <a:r>
              <a:rPr lang="ar-SY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/>
            </a:r>
            <a:br>
              <a:rPr lang="ar-SY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ru-RU" sz="1600" b="1" dirty="0">
                <a:latin typeface="TT Lakes Compressed Light" panose="02000806000000020004" pitchFamily="2" charset="0"/>
                <a:cs typeface="Times New Roman" panose="02020603050405020304" pitchFamily="18" charset="0"/>
              </a:rPr>
              <a:t>ТРКИ</a:t>
            </a:r>
            <a:r>
              <a:rPr lang="ru-RU" sz="1600" dirty="0">
                <a:latin typeface="TT Lakes Compressed Light" panose="02000806000000020004" pitchFamily="2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T Lakes Compressed Light" panose="02000806000000020004" pitchFamily="2" charset="0"/>
                <a:cs typeface="Times New Roman" panose="02020603050405020304" pitchFamily="18" charset="0"/>
              </a:rPr>
              <a:t>I / B1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T Lakes Compressed Light" panose="02000806000000020004" pitchFamily="2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49812" y="2376609"/>
            <a:ext cx="35885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4863" algn="r"/>
            <a:r>
              <a:rPr lang="ar-SY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اللغة الروسية – المساق العام</a:t>
            </a: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804863" algn="r"/>
            <a:r>
              <a:rPr lang="ar-SY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 الخطاب العلمي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bdoMaster-Book" panose="02000500030000020004" pitchFamily="50" charset="-78"/>
              </a:rPr>
              <a:t>, </a:t>
            </a:r>
            <a:r>
              <a:rPr lang="ar-SY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 مساقات مختلفة </a:t>
            </a:r>
            <a:endParaRPr lang="ru-RU" sz="1400" dirty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921000" y="3190200"/>
            <a:ext cx="10215000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831000" y="3263797"/>
            <a:ext cx="5006651" cy="3159769"/>
            <a:chOff x="577298" y="2977039"/>
            <a:chExt cx="5006651" cy="3159769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3976738" y="3535061"/>
              <a:ext cx="159956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Clr>
                  <a:srgbClr val="0089D3"/>
                </a:buClr>
                <a:buSzPct val="120000"/>
                <a:defRPr/>
              </a:pPr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T Lakes" panose="02000503020000020004" pitchFamily="2" charset="0"/>
                  <a:ea typeface="Arial Unicode MS" panose="020B0604020202020204" pitchFamily="34" charset="-128"/>
                  <a:cs typeface="AbdoMaster-Book" panose="02000500030000020004" pitchFamily="50" charset="-78"/>
                  <a:hlinkClick r:id="rId3" action="ppaction://hlinkfile"/>
                </a:rPr>
                <a:t>online.donstu.ru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503759" y="4924749"/>
              <a:ext cx="205216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T Lakes" panose="02000503020000020004" pitchFamily="2" charset="0"/>
                  <a:ea typeface="Arial Unicode MS" panose="020B0604020202020204" pitchFamily="34" charset="-128"/>
                  <a:cs typeface="AbdoMaster-Book" panose="02000500030000020004" pitchFamily="50" charset="-78"/>
                  <a:hlinkClick r:id="rId4" action="ppaction://hlinkfile"/>
                </a:rPr>
                <a:t>skif.international.donstu.ru</a:t>
              </a:r>
              <a:endParaRPr lang="ru-RU" sz="1200" dirty="0">
                <a:latin typeface="TT Lakes" panose="02000503020000020004" pitchFamily="2" charset="0"/>
                <a:cs typeface="AbdoMaster-Book" panose="02000500030000020004" pitchFamily="50" charset="-78"/>
              </a:endParaRPr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577298" y="2977039"/>
              <a:ext cx="5006651" cy="3159769"/>
              <a:chOff x="6134819" y="2828275"/>
              <a:chExt cx="5006651" cy="3159769"/>
            </a:xfrm>
          </p:grpSpPr>
          <p:pic>
            <p:nvPicPr>
              <p:cNvPr id="37" name="Picture 6" descr="http://qrcoder.ru/code/?my.e.donstu.ru&amp;6&amp;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4819" y="5037955"/>
                <a:ext cx="950088" cy="9500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4" descr="http://qrcoder.ru/code/?skif.international.donstu.ru&amp;4&amp;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4819" y="3929884"/>
                <a:ext cx="916760" cy="916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http://qrcoder.ru/code/?online.donstu.ru&amp;4&amp;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4819" y="2828275"/>
                <a:ext cx="907522" cy="9075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Прямоугольник 33"/>
              <p:cNvSpPr/>
              <p:nvPr/>
            </p:nvSpPr>
            <p:spPr>
              <a:xfrm>
                <a:off x="7467209" y="5123101"/>
                <a:ext cx="367426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buClr>
                    <a:srgbClr val="0089D3"/>
                  </a:buClr>
                  <a:buSzPct val="120000"/>
                  <a:defRPr/>
                </a:pPr>
                <a:r>
                  <a:rPr lang="ar-SY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bdoMaster-Book" panose="02000500030000020004" pitchFamily="50" charset="-78"/>
                    <a:ea typeface="Arial Unicode MS" panose="020B0604020202020204" pitchFamily="34" charset="-128"/>
                    <a:cs typeface="AbdoMaster-Book" panose="02000500030000020004" pitchFamily="50" charset="-78"/>
                  </a:rPr>
                  <a:t>مراقبة رضا الطلاب والقدرة على اختيار المعلمين والنظام الدراسي</a:t>
                </a:r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9677477" y="5681724"/>
                <a:ext cx="145634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buClr>
                    <a:srgbClr val="0089D3"/>
                  </a:buClr>
                  <a:buSzPct val="120000"/>
                  <a:defRPr/>
                </a:pPr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T Lakes" panose="02000503020000020004" pitchFamily="2" charset="0"/>
                    <a:ea typeface="Arial Unicode MS" panose="020B0604020202020204" pitchFamily="34" charset="-128"/>
                    <a:cs typeface="AbdoMaster-Book" panose="02000500030000020004" pitchFamily="50" charset="-78"/>
                    <a:hlinkClick r:id="rId8" action="ppaction://hlinkfile"/>
                  </a:rPr>
                  <a:t>my.e.donstu.ru</a:t>
                </a:r>
                <a:endPara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bdoMaster-Book" panose="02000500030000020004" pitchFamily="50" charset="-78"/>
                  <a:ea typeface="Arial Unicode MS" panose="020B0604020202020204" pitchFamily="34" charset="-128"/>
                  <a:cs typeface="AbdoMaster-Book" panose="02000500030000020004" pitchFamily="50" charset="-78"/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7136323" y="2851432"/>
                <a:ext cx="399750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SY" sz="1600" dirty="0">
                    <a:latin typeface="AbdoMaster-Book" panose="02000500030000020004" pitchFamily="50" charset="-78"/>
                    <a:cs typeface="AbdoMaster-Book" panose="02000500030000020004" pitchFamily="50" charset="-78"/>
                  </a:rPr>
                  <a:t>قبول طلبات ووثائق المتقدمين عبر </a:t>
                </a:r>
                <a:r>
                  <a:rPr lang="ar-SY" sz="1600" dirty="0" smtClean="0">
                    <a:latin typeface="AbdoMaster-Book" panose="02000500030000020004" pitchFamily="50" charset="-78"/>
                    <a:cs typeface="AbdoMaster-Book" panose="02000500030000020004" pitchFamily="50" charset="-78"/>
                  </a:rPr>
                  <a:t>الإنترنت</a:t>
                </a:r>
                <a:endParaRPr lang="ar-SY" sz="1600" dirty="0">
                  <a:latin typeface="AbdoMaster-Book" panose="02000500030000020004" pitchFamily="50" charset="-78"/>
                  <a:cs typeface="AbdoMaster-Book" panose="02000500030000020004" pitchFamily="50" charset="-78"/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6909131" y="3773455"/>
                <a:ext cx="4224693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ar-SY" sz="1600" dirty="0">
                    <a:latin typeface="AbdoMaster-Book" panose="02000500030000020004" pitchFamily="50" charset="-78"/>
                    <a:cs typeface="AbdoMaster-Book" panose="02000500030000020004" pitchFamily="50" charset="-78"/>
                  </a:rPr>
                  <a:t>مساقات الكترونية و مواد دراسية اضافية في المجلة الالكترونية التابعة للجامعة, تطوير الية التعليم و تقييم جودة ونتيجة العملية الدراسية</a:t>
                </a:r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9643478" y="5378582"/>
            <a:ext cx="1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16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المختبرات الافتراضية</a:t>
            </a:r>
            <a:endParaRPr lang="ar-SY" sz="1600" dirty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 algn="r"/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/>
            </a:r>
            <a:b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</a:br>
            <a:endParaRPr lang="ru-RU" sz="1400" dirty="0">
              <a:latin typeface="TT Lakes" panose="02000503020000020004" pitchFamily="2" charset="0"/>
              <a:ea typeface="Ruberoid Extra Bold" pitchFamily="2" charset="0"/>
              <a:cs typeface="AbdoMaster-Book" panose="02000500030000020004" pitchFamily="50" charset="-7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643477" y="3805264"/>
            <a:ext cx="1620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Y" sz="16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استوديوهات لإنتاج الدورات عبر الإنترنت</a:t>
            </a:r>
          </a:p>
          <a:p>
            <a:pPr algn="r"/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/>
            </a:r>
            <a:b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</a:br>
            <a:endParaRPr lang="ru-RU" sz="1400" dirty="0">
              <a:latin typeface="TT Lakes" panose="02000503020000020004" pitchFamily="2" charset="0"/>
              <a:ea typeface="Ruberoid Extra Bold" pitchFamily="2" charset="0"/>
              <a:cs typeface="AbdoMaster-Book" panose="02000500030000020004" pitchFamily="50" charset="-78"/>
            </a:endParaRPr>
          </a:p>
        </p:txBody>
      </p:sp>
      <p:pic>
        <p:nvPicPr>
          <p:cNvPr id="44" name="Picture 4" descr="Собака ТОП3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5"/>
          <a:stretch/>
        </p:blipFill>
        <p:spPr bwMode="auto">
          <a:xfrm>
            <a:off x="6875571" y="3439235"/>
            <a:ext cx="2277867" cy="130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Из-за пандемии российский вуз провёл лекцию по программированию в ..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 b="5196"/>
          <a:stretch/>
        </p:blipFill>
        <p:spPr bwMode="auto">
          <a:xfrm>
            <a:off x="6875570" y="4974845"/>
            <a:ext cx="2277867" cy="133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Прямая соединительная линия 45"/>
          <p:cNvCxnSpPr/>
          <p:nvPr/>
        </p:nvCxnSpPr>
        <p:spPr>
          <a:xfrm>
            <a:off x="6096000" y="3439235"/>
            <a:ext cx="0" cy="2886206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3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40"/>
          <p:cNvSpPr txBox="1">
            <a:spLocks noChangeArrowheads="1"/>
          </p:cNvSpPr>
          <p:nvPr/>
        </p:nvSpPr>
        <p:spPr bwMode="auto">
          <a:xfrm>
            <a:off x="0" y="446088"/>
            <a:ext cx="12188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43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Y" altLang="ru-RU" sz="3200" dirty="0" smtClean="0"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الحركة الاكاديمية و التبادل </a:t>
            </a:r>
            <a:endParaRPr lang="ru-RU" altLang="ru-RU" sz="3200" dirty="0"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468938" y="1781174"/>
            <a:ext cx="0" cy="4322764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7" name="TextBox 12"/>
          <p:cNvSpPr txBox="1">
            <a:spLocks noChangeArrowheads="1"/>
          </p:cNvSpPr>
          <p:nvPr/>
        </p:nvSpPr>
        <p:spPr bwMode="auto">
          <a:xfrm>
            <a:off x="496888" y="1755925"/>
            <a:ext cx="4829175" cy="69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Times New Roman" panose="02020603050405020304" pitchFamily="18" charset="0"/>
              </a:rPr>
              <a:t>V-DSTU </a:t>
            </a:r>
            <a:r>
              <a:rPr lang="en-US" altLang="ru-RU" sz="18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Times New Roman" panose="02020603050405020304" pitchFamily="18" charset="0"/>
              </a:rPr>
              <a:t>PROJECT</a:t>
            </a:r>
            <a:endParaRPr lang="en-US" altLang="ru-RU" sz="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  <a:p>
            <a:pPr algn="ctr" rtl="1"/>
            <a:r>
              <a:rPr lang="ar-SY" sz="14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مجموعة من برامج التنقل </a:t>
            </a:r>
            <a:r>
              <a:rPr lang="ar-SY" sz="1400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الافتراضي</a:t>
            </a:r>
            <a:endParaRPr lang="ar-SY" sz="1400" dirty="0"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</p:txBody>
      </p:sp>
      <p:sp>
        <p:nvSpPr>
          <p:cNvPr id="18438" name="Прямоугольник 6"/>
          <p:cNvSpPr>
            <a:spLocks noChangeArrowheads="1"/>
          </p:cNvSpPr>
          <p:nvPr/>
        </p:nvSpPr>
        <p:spPr bwMode="auto">
          <a:xfrm>
            <a:off x="661765" y="2785696"/>
            <a:ext cx="22209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FontTx/>
              <a:buNone/>
            </a:pPr>
            <a:endParaRPr lang="ru-RU" altLang="ru-RU" sz="200" dirty="0">
              <a:latin typeface="Times New Roman" panose="02020603050405020304" pitchFamily="18" charset="0"/>
              <a:ea typeface="Ruberoid Extra Bold" pitchFamily="2" charset="0"/>
              <a:cs typeface="AbdoMaster-Book" panose="02000500030000020004" pitchFamily="50" charset="-78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FontTx/>
              <a:buNone/>
            </a:pPr>
            <a:r>
              <a:rPr lang="ar-SY" altLang="ru-RU" sz="1200" dirty="0" smtClean="0">
                <a:latin typeface="AbdoMaster-Book" panose="02000500030000020004" pitchFamily="50" charset="-78"/>
                <a:ea typeface="Ruberoid Extra Bold" pitchFamily="2" charset="0"/>
                <a:cs typeface="AbdoMaster-Book" panose="02000500030000020004" pitchFamily="50" charset="-78"/>
              </a:rPr>
              <a:t>المخيم الاعلامي لجامعة الدون</a:t>
            </a:r>
            <a:endParaRPr lang="ru-RU" altLang="ru-RU" sz="1200" dirty="0">
              <a:latin typeface="Times New Roman" panose="02020603050405020304" pitchFamily="18" charset="0"/>
              <a:ea typeface="Ruberoid Extra Bold" pitchFamily="2" charset="0"/>
              <a:cs typeface="AbdoMaster-Book" panose="02000500030000020004" pitchFamily="50" charset="-78"/>
            </a:endParaRPr>
          </a:p>
        </p:txBody>
      </p:sp>
      <p:sp>
        <p:nvSpPr>
          <p:cNvPr id="18439" name="Прямоугольник 6"/>
          <p:cNvSpPr>
            <a:spLocks noChangeArrowheads="1"/>
          </p:cNvSpPr>
          <p:nvPr/>
        </p:nvSpPr>
        <p:spPr bwMode="auto">
          <a:xfrm>
            <a:off x="3213438" y="2600832"/>
            <a:ext cx="2130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00" dirty="0">
              <a:latin typeface="Times New Roman" panose="02020603050405020304" pitchFamily="18" charset="0"/>
              <a:ea typeface="Ruberoid Extra Bold" pitchFamily="2" charset="0"/>
              <a:cs typeface="AbdoMaster-Book" panose="02000500030000020004" pitchFamily="50" charset="-78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FontTx/>
              <a:buNone/>
            </a:pPr>
            <a:r>
              <a:rPr lang="ar-SY" altLang="ru-RU" sz="1200" dirty="0" smtClean="0">
                <a:latin typeface="AbdoMaster-Book" panose="02000500030000020004" pitchFamily="50" charset="-78"/>
                <a:ea typeface="Ruberoid Extra Bold" pitchFamily="2" charset="0"/>
                <a:cs typeface="AbdoMaster-Book" panose="02000500030000020004" pitchFamily="50" charset="-78"/>
              </a:rPr>
              <a:t>مشروع مستكشق نهر الدون</a:t>
            </a:r>
            <a:endParaRPr lang="en-US" altLang="ru-RU" sz="1200" dirty="0">
              <a:latin typeface="AbdoMaster-Book" panose="02000500030000020004" pitchFamily="50" charset="-78"/>
              <a:ea typeface="Ruberoid Extra Bold" pitchFamily="2" charset="0"/>
              <a:cs typeface="AbdoMaster-Book" panose="02000500030000020004" pitchFamily="50" charset="-7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dirty="0">
                <a:latin typeface="AbdoMaster-Book" panose="02000500030000020004" pitchFamily="50" charset="-78"/>
                <a:ea typeface="Ruberoid Extra Bold" pitchFamily="2" charset="0"/>
                <a:cs typeface="AbdoMaster-Book" panose="02000500030000020004" pitchFamily="50" charset="-78"/>
              </a:rPr>
              <a:t>  </a:t>
            </a:r>
            <a:endParaRPr lang="ru-RU" altLang="ru-RU" sz="1200" dirty="0">
              <a:latin typeface="Times New Roman" panose="02020603050405020304" pitchFamily="18" charset="0"/>
              <a:ea typeface="Ruberoid Extra Bold" pitchFamily="2" charset="0"/>
              <a:cs typeface="AbdoMaster-Book" panose="02000500030000020004" pitchFamily="50" charset="-78"/>
            </a:endParaRPr>
          </a:p>
        </p:txBody>
      </p:sp>
      <p:sp>
        <p:nvSpPr>
          <p:cNvPr id="18440" name="Прямоугольник 1"/>
          <p:cNvSpPr>
            <a:spLocks noChangeArrowheads="1"/>
          </p:cNvSpPr>
          <p:nvPr/>
        </p:nvSpPr>
        <p:spPr bwMode="auto">
          <a:xfrm>
            <a:off x="810553" y="3309170"/>
            <a:ext cx="2105025" cy="69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/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مدرسة دولية لتنمية كفاءات الوسائط الرقمية</a:t>
            </a:r>
          </a:p>
          <a:p>
            <a:pPr>
              <a:buNone/>
            </a:pPr>
            <a:endParaRPr lang="ru-RU" altLang="ru-RU" sz="1000" dirty="0">
              <a:latin typeface="Ruberoid " pitchFamily="2" charset="0"/>
              <a:cs typeface="AbdoMaster-Book" panose="02000500030000020004" pitchFamily="50" charset="-78"/>
            </a:endParaRPr>
          </a:p>
        </p:txBody>
      </p:sp>
      <p:sp>
        <p:nvSpPr>
          <p:cNvPr id="18441" name="Прямоугольник 28"/>
          <p:cNvSpPr>
            <a:spLocks noChangeArrowheads="1"/>
          </p:cNvSpPr>
          <p:nvPr/>
        </p:nvSpPr>
        <p:spPr bwMode="auto">
          <a:xfrm>
            <a:off x="3045973" y="3280258"/>
            <a:ext cx="2324100" cy="42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/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مشروع ثقافي وتعليمي - دراسة تاريخ وثقافة </a:t>
            </a: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المنطقة</a:t>
            </a:r>
            <a:endParaRPr lang="ar-SY" sz="1200" dirty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017398" y="2793862"/>
            <a:ext cx="0" cy="1511424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68" name="Прямоугольник 2"/>
          <p:cNvSpPr>
            <a:spLocks noChangeArrowheads="1"/>
          </p:cNvSpPr>
          <p:nvPr/>
        </p:nvSpPr>
        <p:spPr bwMode="auto">
          <a:xfrm>
            <a:off x="566032" y="3917022"/>
            <a:ext cx="2432316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/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كلية الاتصالات الإعلامية وتقنيات وسائل الإعلام </a:t>
            </a: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الخفيفة</a:t>
            </a:r>
            <a:endParaRPr lang="ar-SY" sz="1200" dirty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</p:txBody>
      </p:sp>
      <p:sp>
        <p:nvSpPr>
          <p:cNvPr id="18469" name="Прямоугольник 37"/>
          <p:cNvSpPr>
            <a:spLocks noChangeArrowheads="1"/>
          </p:cNvSpPr>
          <p:nvPr/>
        </p:nvSpPr>
        <p:spPr bwMode="auto">
          <a:xfrm>
            <a:off x="2770102" y="3891246"/>
            <a:ext cx="2608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FontTx/>
              <a:buNone/>
            </a:pPr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حارس دون </a:t>
            </a: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القوزاق</a:t>
            </a:r>
            <a:endParaRPr lang="en-US" sz="1200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FontTx/>
              <a:buNone/>
            </a:pP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قسم التاريخ والدراسات الثقافية</a:t>
            </a:r>
            <a:endParaRPr lang="en-US" altLang="ru-RU" sz="1200" dirty="0">
              <a:solidFill>
                <a:srgbClr val="00A1E9"/>
              </a:solidFill>
              <a:latin typeface="AbdoMaster-Book" panose="02000500030000020004" pitchFamily="50" charset="-78"/>
              <a:ea typeface="Ruberoid Extra Bold" pitchFamily="2" charset="0"/>
              <a:cs typeface="AbdoMaster-Book" panose="02000500030000020004" pitchFamily="50" charset="-78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702114" y="4549778"/>
            <a:ext cx="4614863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71" name="TextBox 17"/>
          <p:cNvSpPr txBox="1">
            <a:spLocks noChangeArrowheads="1"/>
          </p:cNvSpPr>
          <p:nvPr/>
        </p:nvSpPr>
        <p:spPr bwMode="auto">
          <a:xfrm>
            <a:off x="771085" y="4763707"/>
            <a:ext cx="45989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Y" altLang="ru-RU" sz="1800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خدمات جامعة الدون التقنية</a:t>
            </a:r>
            <a:endParaRPr lang="ru-RU" altLang="ru-RU" sz="1800" dirty="0">
              <a:solidFill>
                <a:srgbClr val="00A1E9"/>
              </a:solidFill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874092" y="4015295"/>
            <a:ext cx="35766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6450">
              <a:defRPr/>
            </a:pPr>
            <a:r>
              <a:rPr lang="ar-SY" sz="1600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Arial Unicode MS" panose="020B0604020202020204" pitchFamily="34" charset="-128"/>
                <a:cs typeface="AbdoMaster-ExtraBold" panose="02000500030000020004" pitchFamily="50" charset="-78"/>
              </a:rPr>
              <a:t>مدارس لغوية صيفية</a:t>
            </a:r>
            <a:r>
              <a:rPr lang="ru-RU" sz="1600" dirty="0" smtClean="0">
                <a:solidFill>
                  <a:srgbClr val="00A1E9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ru-RU" sz="1600" dirty="0">
                <a:solidFill>
                  <a:srgbClr val="00A1E9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LANGUAGE+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781887" y="1954699"/>
            <a:ext cx="357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Y" sz="1600" b="1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رحلات وسائل الإعلام الدولية</a:t>
            </a:r>
          </a:p>
          <a:p>
            <a:pPr algn="r"/>
            <a:r>
              <a:rPr lang="ar-SY" sz="16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/>
            </a:r>
            <a:br>
              <a:rPr lang="ar-SY" sz="1600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</a:br>
            <a:endParaRPr lang="ru-RU" sz="1600" dirty="0">
              <a:solidFill>
                <a:srgbClr val="00A1E9"/>
              </a:solidFill>
              <a:latin typeface="Ruberoid Bold" pitchFamily="2" charset="0"/>
              <a:ea typeface="Arial Unicode MS" panose="020B0604020202020204" pitchFamily="34" charset="-128"/>
              <a:cs typeface="AbdoMaster-ExtraBold" panose="02000500030000020004" pitchFamily="50" charset="-78"/>
            </a:endParaRPr>
          </a:p>
        </p:txBody>
      </p:sp>
      <p:sp>
        <p:nvSpPr>
          <p:cNvPr id="35" name="object 22"/>
          <p:cNvSpPr txBox="1"/>
          <p:nvPr/>
        </p:nvSpPr>
        <p:spPr>
          <a:xfrm>
            <a:off x="9232738" y="2736847"/>
            <a:ext cx="2511587" cy="249555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96863" indent="-285750" eaLnBrk="1" hangingPunct="1">
              <a:lnSpc>
                <a:spcPct val="150000"/>
              </a:lnSpc>
              <a:spcBef>
                <a:spcPts val="100"/>
              </a:spcBef>
              <a:buClr>
                <a:srgbClr val="00A1E9"/>
              </a:buClr>
              <a:buSzPct val="160000"/>
              <a:buFont typeface="Wingdings" panose="05000000000000000000" pitchFamily="2" charset="2"/>
              <a:buChar char="§"/>
            </a:pPr>
            <a:r>
              <a:rPr lang="ar-SY" altLang="ru-RU" sz="1200" b="1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المدرسة الهندسية</a:t>
            </a:r>
            <a:endParaRPr lang="en-US" altLang="ru-RU" sz="1200" b="1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 marL="296863" indent="-285750">
              <a:lnSpc>
                <a:spcPct val="150000"/>
              </a:lnSpc>
              <a:spcBef>
                <a:spcPts val="100"/>
              </a:spcBef>
              <a:buClr>
                <a:srgbClr val="00A1E9"/>
              </a:buClr>
              <a:buSzPct val="160000"/>
              <a:buFont typeface="Wingdings" panose="05000000000000000000" pitchFamily="2" charset="2"/>
              <a:buChar char="§"/>
            </a:pPr>
            <a:r>
              <a:rPr lang="ar-SY" altLang="ru-RU" sz="1200" b="1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المخيم الاعلامي</a:t>
            </a:r>
            <a:endParaRPr lang="en-US" altLang="ru-RU" sz="1200" b="1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 marL="296863" indent="-285750">
              <a:lnSpc>
                <a:spcPct val="150000"/>
              </a:lnSpc>
              <a:spcBef>
                <a:spcPts val="100"/>
              </a:spcBef>
              <a:buClr>
                <a:srgbClr val="00A1E9"/>
              </a:buClr>
              <a:buSzPct val="160000"/>
              <a:buFont typeface="Wingdings" panose="05000000000000000000" pitchFamily="2" charset="2"/>
              <a:buChar char="§"/>
            </a:pPr>
            <a:r>
              <a:rPr lang="ar-SY" altLang="ru-RU" sz="1200" b="1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التواصل بين الثقافات</a:t>
            </a:r>
            <a:endParaRPr lang="en-US" altLang="ru-RU" sz="1200" b="1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 marL="296863" indent="-285750">
              <a:lnSpc>
                <a:spcPct val="150000"/>
              </a:lnSpc>
              <a:spcBef>
                <a:spcPts val="100"/>
              </a:spcBef>
              <a:buClr>
                <a:srgbClr val="00A1E9"/>
              </a:buClr>
              <a:buSzPct val="160000"/>
              <a:buFont typeface="Wingdings" panose="05000000000000000000" pitchFamily="2" charset="2"/>
              <a:buChar char="§"/>
            </a:pPr>
            <a:r>
              <a:rPr lang="ar-SY" altLang="ru-RU" sz="1200" b="1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تربية الاحياء المائية</a:t>
            </a:r>
            <a:endParaRPr lang="ar-SY" sz="1200" b="1" dirty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 marL="296863" indent="-285750">
              <a:lnSpc>
                <a:spcPct val="150000"/>
              </a:lnSpc>
              <a:spcBef>
                <a:spcPts val="100"/>
              </a:spcBef>
              <a:buClr>
                <a:srgbClr val="00A1E9"/>
              </a:buClr>
              <a:buSzPct val="160000"/>
              <a:buFont typeface="Wingdings" panose="05000000000000000000" pitchFamily="2" charset="2"/>
              <a:buChar char="§"/>
            </a:pPr>
            <a:r>
              <a:rPr lang="ar-SY" sz="1200" b="1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التخطيط </a:t>
            </a:r>
            <a:r>
              <a:rPr lang="ar-SY" sz="1200" b="1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العمراني وإعادة </a:t>
            </a:r>
            <a:r>
              <a:rPr lang="ar-SY" sz="1200" b="1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التطوير</a:t>
            </a:r>
            <a:endParaRPr lang="ar-SY" sz="1200" b="1" dirty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 marL="296863" indent="-285750">
              <a:lnSpc>
                <a:spcPct val="150000"/>
              </a:lnSpc>
              <a:spcBef>
                <a:spcPts val="100"/>
              </a:spcBef>
              <a:buClr>
                <a:srgbClr val="00A1E9"/>
              </a:buClr>
              <a:buSzPct val="160000"/>
              <a:buFont typeface="Wingdings" panose="05000000000000000000" pitchFamily="2" charset="2"/>
              <a:buChar char="§"/>
            </a:pPr>
            <a:r>
              <a:rPr lang="ar-SY" sz="1200" b="1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الحيوانات </a:t>
            </a:r>
            <a:r>
              <a:rPr lang="ar-SY" sz="1200" b="1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الأليفة </a:t>
            </a:r>
            <a:r>
              <a:rPr lang="ar-SY" sz="1200" b="1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البيطري</a:t>
            </a:r>
            <a:endParaRPr lang="ar-SY" sz="1200" b="1" dirty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/>
            </a:r>
            <a:b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</a:br>
            <a:endParaRPr lang="ru-RU" altLang="ru-RU" sz="1400" dirty="0">
              <a:latin typeface="Montserrat ExtraBold" panose="00000900000000000000" pitchFamily="2" charset="-52"/>
              <a:cs typeface="AbdoMaster-Book" panose="02000500030000020004" pitchFamily="50" charset="-78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358851" y="1957312"/>
            <a:ext cx="2876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6450">
              <a:defRPr/>
            </a:pPr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Arial Unicode MS" panose="020B0604020202020204" pitchFamily="34" charset="-128"/>
                <a:cs typeface="AbdoMaster-ExtraBold" panose="02000500030000020004" pitchFamily="50" charset="-78"/>
              </a:rPr>
              <a:t>المدارس الصيفية</a:t>
            </a:r>
            <a:endParaRPr lang="ru-RU" dirty="0">
              <a:solidFill>
                <a:srgbClr val="00A1E9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ExtraBold" panose="02000500030000020004" pitchFamily="50" charset="-78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/>
          <a:srcRect r="51088"/>
          <a:stretch/>
        </p:blipFill>
        <p:spPr>
          <a:xfrm>
            <a:off x="5754689" y="2377966"/>
            <a:ext cx="2961944" cy="14383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/>
          <a:srcRect l="51671"/>
          <a:stretch/>
        </p:blipFill>
        <p:spPr>
          <a:xfrm>
            <a:off x="5754689" y="4651392"/>
            <a:ext cx="2961944" cy="1452546"/>
          </a:xfrm>
          <a:prstGeom prst="rect">
            <a:avLst/>
          </a:prstGeom>
        </p:spPr>
      </p:pic>
      <p:cxnSp>
        <p:nvCxnSpPr>
          <p:cNvPr id="43" name="Прямая соединительная линия 42"/>
          <p:cNvCxnSpPr/>
          <p:nvPr/>
        </p:nvCxnSpPr>
        <p:spPr>
          <a:xfrm>
            <a:off x="9315450" y="5721350"/>
            <a:ext cx="2085975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7138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-95250" y="457523"/>
            <a:ext cx="1228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ar-SY" sz="3200" dirty="0" smtClean="0">
                <a:latin typeface="AbdoMaster-ExtraBold" panose="02000500030000020004" pitchFamily="50" charset="-78"/>
                <a:ea typeface="Ruberoid Extra Bold" pitchFamily="50" charset="0"/>
                <a:cs typeface="AbdoMaster-ExtraBold" panose="02000500030000020004" pitchFamily="50" charset="-78"/>
              </a:rPr>
              <a:t>قسم الماجستير</a:t>
            </a:r>
            <a:endParaRPr lang="ru-RU" sz="3200" dirty="0">
              <a:latin typeface="Times New Roman" panose="02020603050405020304" pitchFamily="18" charset="0"/>
              <a:ea typeface="Ruberoid Extra Bold" pitchFamily="50" charset="0"/>
              <a:cs typeface="AbdoMaster-ExtraBold" panose="02000500030000020004" pitchFamily="50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4124" y="1279061"/>
            <a:ext cx="19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الماجستير التقني</a:t>
            </a:r>
            <a:endParaRPr lang="ru-RU" dirty="0">
              <a:solidFill>
                <a:srgbClr val="00A1E9"/>
              </a:solidFill>
              <a:latin typeface="Times New Roman" panose="02020603050405020304" pitchFamily="18" charset="0"/>
              <a:cs typeface="AbdoMaster-ExtraBold" panose="02000500030000020004" pitchFamily="50" charset="-78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91853"/>
              </p:ext>
            </p:extLst>
          </p:nvPr>
        </p:nvGraphicFramePr>
        <p:xfrm>
          <a:off x="731982" y="1741542"/>
          <a:ext cx="5316393" cy="4720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9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6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38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Y" sz="1200" b="0" dirty="0" smtClean="0">
                          <a:effectLst/>
                          <a:latin typeface="AbdoMaster-ExtraBold" panose="02000500030000020004" pitchFamily="50" charset="-78"/>
                          <a:cs typeface="AbdoMaster-ExtraBold" panose="02000500030000020004" pitchFamily="50" charset="-78"/>
                        </a:rPr>
                        <a:t>اسم التخصص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ExtraBold" panose="02000500030000020004" pitchFamily="50" charset="-78"/>
                      </a:endParaRPr>
                    </a:p>
                  </a:txBody>
                  <a:tcPr marL="67304" marR="67304" marT="0" marB="0">
                    <a:solidFill>
                      <a:srgbClr val="00A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Y" sz="1200" b="0" dirty="0" smtClean="0">
                          <a:effectLst/>
                          <a:latin typeface="AbdoMaster-ExtraBold" panose="02000500030000020004" pitchFamily="50" charset="-78"/>
                          <a:cs typeface="AbdoMaster-ExtraBold" panose="02000500030000020004" pitchFamily="50" charset="-78"/>
                        </a:rPr>
                        <a:t>اسم البرنامج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ExtraBold" panose="02000500030000020004" pitchFamily="50" charset="-78"/>
                      </a:endParaRPr>
                    </a:p>
                  </a:txBody>
                  <a:tcPr marL="67304" marR="67304" marT="0" marB="0">
                    <a:solidFill>
                      <a:srgbClr val="00A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88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Y" sz="1200" b="0" dirty="0" smtClean="0">
                          <a:effectLst/>
                          <a:latin typeface="AbdoMaster-Book" panose="02000500030000020004" pitchFamily="50" charset="-78"/>
                          <a:cs typeface="AbdoMaster-Book" panose="02000500030000020004" pitchFamily="50" charset="-78"/>
                        </a:rPr>
                        <a:t>هندسة البناء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Book" panose="02000500030000020004" pitchFamily="50" charset="-78"/>
                      </a:endParaRPr>
                    </a:p>
                  </a:txBody>
                  <a:tcPr marL="67304" marR="67304" marT="0" marB="0">
                    <a:solidFill>
                      <a:srgbClr val="00A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Y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نمذجة المعلومات في البناء والاقتصاد العمراني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Book" panose="02000500030000020004" pitchFamily="50" charset="-78"/>
                      </a:endParaRPr>
                    </a:p>
                  </a:txBody>
                  <a:tcPr marL="67304" marR="6730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77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T Lakes" panose="02000503020000020004" pitchFamily="2" charset="0"/>
                        <a:ea typeface="Calibri"/>
                        <a:cs typeface="Times New Roman"/>
                      </a:endParaRPr>
                    </a:p>
                  </a:txBody>
                  <a:tcPr marL="67304" marR="67304" marT="0" marB="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Y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تقنيات مبتكرة للخلطات الخرسانية والخرسانة</a:t>
                      </a:r>
                    </a:p>
                    <a:p>
                      <a:pPr algn="ctr"/>
                      <a:r>
                        <a:rPr lang="ar-SY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/>
                      </a:r>
                      <a:br>
                        <a:rPr lang="ar-SY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</a:b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Book" panose="02000500030000020004" pitchFamily="50" charset="-78"/>
                      </a:endParaRPr>
                    </a:p>
                  </a:txBody>
                  <a:tcPr marL="67304" marR="6730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77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T Lakes" panose="02000503020000020004" pitchFamily="2" charset="0"/>
                        <a:ea typeface="Calibri"/>
                        <a:cs typeface="Times New Roman"/>
                      </a:endParaRPr>
                    </a:p>
                  </a:txBody>
                  <a:tcPr marL="67304" marR="67304" marT="0" marB="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Y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النظم الهندسية للمباني والمنشآت</a:t>
                      </a:r>
                    </a:p>
                  </a:txBody>
                  <a:tcPr marL="67304" marR="6730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773">
                <a:tc>
                  <a:txBody>
                    <a:bodyPr/>
                    <a:lstStyle/>
                    <a:p>
                      <a:pPr algn="ctr" rtl="1"/>
                      <a:r>
                        <a:rPr lang="ar-SY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الآلات والمعدات التكنولوجية</a:t>
                      </a:r>
                    </a:p>
                    <a:p>
                      <a:pPr algn="ctr"/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Book" panose="02000500030000020004" pitchFamily="50" charset="-78"/>
                      </a:endParaRPr>
                    </a:p>
                  </a:txBody>
                  <a:tcPr marL="67304" marR="67304" marT="0" marB="0">
                    <a:solidFill>
                      <a:srgbClr val="00A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Y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تكنولوجيا القيادة الموفرة للطاقة والموارد</a:t>
                      </a:r>
                      <a:br>
                        <a:rPr lang="ar-SY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</a:b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Book" panose="02000500030000020004" pitchFamily="50" charset="-78"/>
                      </a:endParaRPr>
                    </a:p>
                  </a:txBody>
                  <a:tcPr marL="67304" marR="6730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9030">
                <a:tc>
                  <a:txBody>
                    <a:bodyPr/>
                    <a:lstStyle/>
                    <a:p>
                      <a:pPr algn="ctr" rtl="1"/>
                      <a:r>
                        <a:rPr lang="ar-SY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التصميم والدعم التكنولوجي لصناعات بناء الآلات</a:t>
                      </a:r>
                      <a:br>
                        <a:rPr lang="ar-SY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</a:b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Book" panose="02000500030000020004" pitchFamily="50" charset="-78"/>
                      </a:endParaRPr>
                    </a:p>
                  </a:txBody>
                  <a:tcPr marL="67304" marR="67304" marT="0" marB="0">
                    <a:solidFill>
                      <a:srgbClr val="00A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Y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التصميم التكنولوجي لإنتاج الطائرات</a:t>
                      </a:r>
                    </a:p>
                    <a:p>
                      <a:pPr algn="ctr"/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Book" panose="02000500030000020004" pitchFamily="50" charset="-78"/>
                      </a:endParaRPr>
                    </a:p>
                  </a:txBody>
                  <a:tcPr marL="67304" marR="6730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1773">
                <a:tc>
                  <a:txBody>
                    <a:bodyPr/>
                    <a:lstStyle/>
                    <a:p>
                      <a:pPr algn="ctr" rtl="1"/>
                      <a:r>
                        <a:rPr lang="ar-SY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النقل البري والمجمعات التكنولوجية</a:t>
                      </a:r>
                    </a:p>
                  </a:txBody>
                  <a:tcPr marL="67304" marR="67304" marT="0" marB="0">
                    <a:solidFill>
                      <a:srgbClr val="00A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Y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التقنيات والمعدات المبتكرة لمجمعات هندسة النقل</a:t>
                      </a:r>
                    </a:p>
                  </a:txBody>
                  <a:tcPr marL="67304" marR="6730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9429">
                <a:tc>
                  <a:txBody>
                    <a:bodyPr/>
                    <a:lstStyle/>
                    <a:p>
                      <a:pPr algn="ctr" rtl="1"/>
                      <a:r>
                        <a:rPr lang="ar-SY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التحكم في الأنظمة التقنية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Book" panose="02000500030000020004" pitchFamily="50" charset="-78"/>
                      </a:endParaRPr>
                    </a:p>
                  </a:txBody>
                  <a:tcPr marL="67304" marR="67304" marT="0" marB="0">
                    <a:solidFill>
                      <a:srgbClr val="00A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Y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أنظمة التحكم والإدارة الآلية</a:t>
                      </a:r>
                    </a:p>
                  </a:txBody>
                  <a:tcPr marL="67304" marR="6730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6441277" y="1272247"/>
            <a:ext cx="5131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الماجستير الاكاديمي</a:t>
            </a:r>
            <a:endParaRPr lang="ru-RU" dirty="0">
              <a:solidFill>
                <a:srgbClr val="00A1E9"/>
              </a:solidFill>
              <a:latin typeface="Times New Roman" panose="02020603050405020304" pitchFamily="18" charset="0"/>
              <a:cs typeface="AbdoMaster-ExtraBold" panose="02000500030000020004" pitchFamily="50" charset="-78"/>
            </a:endParaRPr>
          </a:p>
        </p:txBody>
      </p:sp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30432"/>
              </p:ext>
            </p:extLst>
          </p:nvPr>
        </p:nvGraphicFramePr>
        <p:xfrm>
          <a:off x="6441277" y="1736645"/>
          <a:ext cx="5228831" cy="4712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1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7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1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Y" sz="1400" b="0" dirty="0" smtClean="0">
                          <a:effectLst/>
                          <a:latin typeface="AbdoMaster-ExtraBold" panose="02000500030000020004" pitchFamily="50" charset="-78"/>
                          <a:cs typeface="AbdoMaster-ExtraBold" panose="02000500030000020004" pitchFamily="50" charset="-78"/>
                        </a:rPr>
                        <a:t>اسم التخصص</a:t>
                      </a:r>
                      <a:endParaRPr lang="ru-RU" sz="1400" b="0" dirty="0" smtClean="0">
                        <a:effectLst/>
                        <a:latin typeface="Times New Roman" panose="02020603050405020304" pitchFamily="18" charset="0"/>
                        <a:ea typeface="Calibri"/>
                        <a:cs typeface="AbdoMaster-ExtraBold" panose="02000500030000020004" pitchFamily="50" charset="-78"/>
                      </a:endParaRPr>
                    </a:p>
                  </a:txBody>
                  <a:tcPr marL="60847" marR="60847" marT="0" marB="0">
                    <a:solidFill>
                      <a:srgbClr val="00A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Y" sz="1400" b="0" dirty="0" smtClean="0">
                          <a:effectLst/>
                          <a:latin typeface="AbdoMaster-ExtraBold" panose="02000500030000020004" pitchFamily="50" charset="-78"/>
                          <a:cs typeface="AbdoMaster-ExtraBold" panose="02000500030000020004" pitchFamily="50" charset="-78"/>
                        </a:rPr>
                        <a:t>اسم البرنامج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ExtraBold" panose="02000500030000020004" pitchFamily="50" charset="-78"/>
                      </a:endParaRPr>
                    </a:p>
                  </a:txBody>
                  <a:tcPr marL="60847" marR="60847" marT="0" marB="0">
                    <a:solidFill>
                      <a:srgbClr val="00A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8573">
                <a:tc>
                  <a:txBody>
                    <a:bodyPr/>
                    <a:lstStyle/>
                    <a:p>
                      <a:pPr algn="ctr" rtl="1"/>
                      <a:r>
                        <a:rPr lang="ar-SY" sz="14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نظم وتقنيات المعلومات</a:t>
                      </a:r>
                    </a:p>
                    <a:p>
                      <a:pPr algn="ctr"/>
                      <a:r>
                        <a:rPr lang="ar-SY" sz="14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/>
                      </a:r>
                      <a:br>
                        <a:rPr lang="ar-SY" sz="14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</a:b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Book" panose="02000500030000020004" pitchFamily="50" charset="-78"/>
                      </a:endParaRPr>
                    </a:p>
                  </a:txBody>
                  <a:tcPr marL="60847" marR="60847" marT="0" marB="0">
                    <a:solidFill>
                      <a:srgbClr val="00A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Y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الذكاء الاصطناعي والنمذجة الرياضية وتقنيات الحواسيب العملاقة في تطوير نظم المعلومات</a:t>
                      </a:r>
                    </a:p>
                    <a:p>
                      <a:pPr algn="ctr"/>
                      <a:r>
                        <a:rPr lang="ar-SY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/>
                      </a:r>
                      <a:br>
                        <a:rPr lang="ar-SY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</a:b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Book" panose="02000500030000020004" pitchFamily="50" charset="-78"/>
                      </a:endParaRPr>
                    </a:p>
                  </a:txBody>
                  <a:tcPr marL="60847" marR="6084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887">
                <a:tc>
                  <a:txBody>
                    <a:bodyPr/>
                    <a:lstStyle/>
                    <a:p>
                      <a:pPr algn="ctr" rtl="1"/>
                      <a:r>
                        <a:rPr lang="ar-SY" sz="14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المعلوماتية التطبيقية</a:t>
                      </a:r>
                    </a:p>
                    <a:p>
                      <a:pPr algn="ctr"/>
                      <a:r>
                        <a:rPr lang="ar-SY" sz="14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/>
                      </a:r>
                      <a:br>
                        <a:rPr lang="ar-SY" sz="14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</a:b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Book" panose="02000500030000020004" pitchFamily="50" charset="-78"/>
                      </a:endParaRPr>
                    </a:p>
                  </a:txBody>
                  <a:tcPr marL="60847" marR="60847" marT="0" marB="0">
                    <a:solidFill>
                      <a:srgbClr val="00A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Y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أنظمة ذكية تعتمد على تقنيات </a:t>
                      </a:r>
                      <a:r>
                        <a:rPr lang="en-US" sz="1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blockchain</a:t>
                      </a:r>
                      <a:endParaRPr lang="en-US" sz="1400" b="0" i="0" kern="1200" dirty="0" smtClean="0">
                        <a:solidFill>
                          <a:schemeClr val="dk1"/>
                        </a:solidFill>
                        <a:effectLst/>
                        <a:latin typeface="AbdoMaster-Book" panose="02000500030000020004" pitchFamily="50" charset="-78"/>
                        <a:ea typeface="+mn-ea"/>
                        <a:cs typeface="AbdoMaster-Book" panose="02000500030000020004" pitchFamily="50" charset="-78"/>
                      </a:endParaRPr>
                    </a:p>
                    <a:p>
                      <a:pPr algn="ctr"/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/>
                      </a:r>
                      <a:b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</a:b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Book" panose="02000500030000020004" pitchFamily="50" charset="-78"/>
                      </a:endParaRPr>
                    </a:p>
                  </a:txBody>
                  <a:tcPr marL="60847" marR="6084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0716">
                <a:tc>
                  <a:txBody>
                    <a:bodyPr/>
                    <a:lstStyle/>
                    <a:p>
                      <a:pPr algn="ctr" rtl="1"/>
                      <a:r>
                        <a:rPr lang="ar-SY" sz="14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التصميم والدعم التكنولوجي لصناعات بناء الآلات</a:t>
                      </a:r>
                    </a:p>
                    <a:p>
                      <a:pPr algn="ctr"/>
                      <a:r>
                        <a:rPr lang="ar-SY" sz="14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/>
                      </a:r>
                      <a:br>
                        <a:rPr lang="ar-SY" sz="14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</a:b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Book" panose="02000500030000020004" pitchFamily="50" charset="-78"/>
                      </a:endParaRPr>
                    </a:p>
                  </a:txBody>
                  <a:tcPr marL="60847" marR="60847" marT="0" marB="0">
                    <a:solidFill>
                      <a:srgbClr val="00A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Y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الضمان التكنولوجي لجودة المنتجات الهندسية</a:t>
                      </a:r>
                    </a:p>
                    <a:p>
                      <a:pPr algn="ctr"/>
                      <a:r>
                        <a:rPr lang="ar-SY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/>
                      </a:r>
                      <a:br>
                        <a:rPr lang="ar-SY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</a:b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Book" panose="02000500030000020004" pitchFamily="50" charset="-78"/>
                      </a:endParaRPr>
                    </a:p>
                  </a:txBody>
                  <a:tcPr marL="60847" marR="6084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429">
                <a:tc>
                  <a:txBody>
                    <a:bodyPr/>
                    <a:lstStyle/>
                    <a:p>
                      <a:pPr algn="ctr" rtl="1"/>
                      <a:r>
                        <a:rPr lang="ar-SY" sz="14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تكنولوجيا عملية النقل</a:t>
                      </a:r>
                    </a:p>
                    <a:p>
                      <a:pPr algn="ctr"/>
                      <a:r>
                        <a:rPr lang="ar-SY" sz="14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/>
                      </a:r>
                      <a:br>
                        <a:rPr lang="ar-SY" sz="1400" b="0" i="0" kern="1200" dirty="0" smtClean="0">
                          <a:solidFill>
                            <a:schemeClr val="lt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</a:b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Book" panose="02000500030000020004" pitchFamily="50" charset="-78"/>
                      </a:endParaRPr>
                    </a:p>
                  </a:txBody>
                  <a:tcPr marL="60847" marR="60847" marT="0" marB="0">
                    <a:solidFill>
                      <a:srgbClr val="00A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Y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>أنظمة النقل الذكية</a:t>
                      </a:r>
                    </a:p>
                    <a:p>
                      <a:pPr algn="ctr"/>
                      <a:r>
                        <a:rPr lang="ar-SY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  <a:t/>
                      </a:r>
                      <a:br>
                        <a:rPr lang="ar-SY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AbdoMaster-Book" panose="02000500030000020004" pitchFamily="50" charset="-78"/>
                          <a:ea typeface="+mn-ea"/>
                          <a:cs typeface="AbdoMaster-Book" panose="02000500030000020004" pitchFamily="50" charset="-78"/>
                        </a:rPr>
                      </a:b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AbdoMaster-Book" panose="02000500030000020004" pitchFamily="50" charset="-78"/>
                      </a:endParaRPr>
                    </a:p>
                  </a:txBody>
                  <a:tcPr marL="60847" marR="6084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4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807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ar-SY" sz="3200" dirty="0" smtClean="0">
                <a:latin typeface="AbdoMaster-ExtraBold" panose="02000500030000020004" pitchFamily="50" charset="-78"/>
                <a:ea typeface="Ruberoid Extra Bold" pitchFamily="50" charset="0"/>
                <a:cs typeface="AbdoMaster-ExtraBold" panose="02000500030000020004" pitchFamily="50" charset="-78"/>
              </a:rPr>
              <a:t>الانشطة الاجتماعية</a:t>
            </a:r>
            <a:endParaRPr lang="ru-RU" sz="3200" dirty="0">
              <a:latin typeface="Times New Roman" panose="02020603050405020304" pitchFamily="18" charset="0"/>
              <a:ea typeface="Ruberoid Extra Bold" pitchFamily="50" charset="0"/>
              <a:cs typeface="AbdoMaster-ExtraBold" panose="02000500030000020004" pitchFamily="50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6160" y="1449000"/>
            <a:ext cx="620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المجمع الرياضي الصحي لجامعة الدون</a:t>
            </a:r>
            <a:endParaRPr lang="ru-RU" dirty="0">
              <a:solidFill>
                <a:srgbClr val="00A1E9"/>
              </a:solidFill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7225" y="1449000"/>
            <a:ext cx="540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/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مشروع اكاديمية ريال مدريد – جامعة الدون</a:t>
            </a:r>
            <a:endParaRPr lang="ru-RU" dirty="0">
              <a:solidFill>
                <a:srgbClr val="00A1E9"/>
              </a:solidFill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6231000" y="1539000"/>
            <a:ext cx="0" cy="4651331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-1988" y="2233924"/>
            <a:ext cx="1888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44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4</a:t>
            </a:r>
            <a:endParaRPr lang="ru-RU" sz="4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66117" y="2230331"/>
            <a:ext cx="2749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1500</a:t>
            </a:r>
            <a:endParaRPr lang="ru-RU" sz="4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3043924"/>
            <a:ext cx="1946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44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5</a:t>
            </a:r>
            <a:endParaRPr lang="ru-RU" sz="4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66117" y="3043921"/>
            <a:ext cx="2636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700</a:t>
            </a:r>
            <a:endParaRPr lang="ru-RU" sz="4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269231" y="2546891"/>
            <a:ext cx="12033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spc="-8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مباني </a:t>
            </a:r>
            <a:endParaRPr lang="ru-RU" sz="1400" spc="-80" dirty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268564" y="3340002"/>
            <a:ext cx="1514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spc="-8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ساحات رياضية</a:t>
            </a:r>
            <a:endParaRPr lang="ru-RU" sz="1400" spc="-80" dirty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317217" y="2546891"/>
            <a:ext cx="15300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spc="-8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مكان للزائرين </a:t>
            </a:r>
            <a:endParaRPr lang="en-US" sz="1400" spc="-80" dirty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008827" y="3340002"/>
            <a:ext cx="20871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400" spc="-8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مقعد في غرفة المؤتمرات</a:t>
            </a:r>
            <a:endParaRPr lang="en-US" sz="1400" spc="-80" dirty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0272" y="3967533"/>
            <a:ext cx="4920728" cy="2222798"/>
          </a:xfrm>
          <a:prstGeom prst="rect">
            <a:avLst/>
          </a:prstGeom>
        </p:spPr>
      </p:pic>
      <p:sp>
        <p:nvSpPr>
          <p:cNvPr id="47" name="Text Box 87"/>
          <p:cNvSpPr txBox="1">
            <a:spLocks noChangeArrowheads="1"/>
          </p:cNvSpPr>
          <p:nvPr/>
        </p:nvSpPr>
        <p:spPr bwMode="auto">
          <a:xfrm>
            <a:off x="6486471" y="2373920"/>
            <a:ext cx="2579529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ar-SY" altLang="ru-RU" sz="1400" dirty="0" smtClean="0">
                <a:latin typeface="AbdoMaster-Book" panose="02000500030000020004" pitchFamily="50" charset="-78"/>
                <a:ea typeface="Ruberoid Extra Bold" pitchFamily="2" charset="0"/>
                <a:cs typeface="AbdoMaster-Book" panose="02000500030000020004" pitchFamily="50" charset="-78"/>
              </a:rPr>
              <a:t>هدف المشروع</a:t>
            </a:r>
            <a:r>
              <a:rPr lang="ru-RU" altLang="ru-RU" sz="1400" dirty="0" smtClean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rPr>
              <a:t>:</a:t>
            </a:r>
          </a:p>
          <a:p>
            <a:pPr eaLnBrk="1" hangingPunct="1">
              <a:buClr>
                <a:srgbClr val="0089D3"/>
              </a:buClr>
            </a:pPr>
            <a:endParaRPr lang="ru-RU" altLang="ru-RU" sz="1400" dirty="0" smtClean="0">
              <a:solidFill>
                <a:srgbClr val="0089D3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rtl="1"/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الترويج لنمط حياة صحي والمشاركة المدنية والمسؤولية</a:t>
            </a:r>
          </a:p>
          <a:p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/>
            </a:r>
            <a:b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</a:br>
            <a:endParaRPr lang="ru-RU" altLang="ru-RU" sz="1400" dirty="0" smtClean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rtl="1"/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الدعم التربوي والمنهجي ، وتدريب المدربين والمديرين</a:t>
            </a:r>
          </a:p>
          <a:p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/>
            </a:r>
            <a:b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</a:br>
            <a:endParaRPr lang="ru-RU" altLang="ru-RU" sz="1400" dirty="0" smtClean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rtl="1"/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تطوير البنية التحتية الرياضية في مناطق الاتحاد الروسي</a:t>
            </a:r>
          </a:p>
          <a:p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/>
            </a:r>
            <a:b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</a:br>
            <a:endParaRPr lang="ru-RU" altLang="ru-RU" sz="1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4" cstate="print"/>
          <a:srcRect t="2587" b="2292"/>
          <a:stretch/>
        </p:blipFill>
        <p:spPr>
          <a:xfrm>
            <a:off x="9076271" y="2410331"/>
            <a:ext cx="2489677" cy="37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0" y="12299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3600" dirty="0" smtClean="0">
                <a:solidFill>
                  <a:schemeClr val="bg1"/>
                </a:solidFill>
                <a:latin typeface="AbdoMaster-ExtraBold" panose="02000500030000020004" pitchFamily="50" charset="-78"/>
                <a:ea typeface="Arial Unicode MS" panose="020B0604020202020204" pitchFamily="34" charset="-128"/>
                <a:cs typeface="AbdoMaster-ExtraBold" panose="02000500030000020004" pitchFamily="50" charset="-78"/>
              </a:rPr>
              <a:t>معلومات التواصل</a:t>
            </a:r>
            <a:endParaRPr lang="ru-RU" sz="800" dirty="0">
              <a:solidFill>
                <a:schemeClr val="bg1"/>
              </a:solidFill>
              <a:latin typeface="Ruberoid Extra Bold" pitchFamily="2" charset="0"/>
              <a:ea typeface="Arial Unicode MS" panose="020B0604020202020204" pitchFamily="34" charset="-128"/>
              <a:cs typeface="AbdoMaster-ExtraBold" panose="02000500030000020004" pitchFamily="50" charset="-78"/>
            </a:endParaRPr>
          </a:p>
        </p:txBody>
      </p:sp>
      <p:sp>
        <p:nvSpPr>
          <p:cNvPr id="3" name="AutoShape 2" descr="Handshake fre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257800" y="2185693"/>
            <a:ext cx="6486523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89D3"/>
                </a:solidFill>
                <a:latin typeface="Montserrat ExtraBold" panose="020B0604020202020204" charset="-52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Montserrat ExtraBold" panose="020B0604020202020204" charset="-52"/>
              </a:rPr>
              <a:t> </a:t>
            </a:r>
            <a:endParaRPr lang="en-US" sz="2800" dirty="0">
              <a:solidFill>
                <a:schemeClr val="bg1"/>
              </a:solidFill>
              <a:latin typeface="Montserrat ExtraBold" panose="020B0604020202020204" charset="-52"/>
            </a:endParaRPr>
          </a:p>
          <a:p>
            <a:endParaRPr lang="en-US" dirty="0" smtClean="0">
              <a:solidFill>
                <a:schemeClr val="bg1"/>
              </a:solidFill>
              <a:latin typeface="Ruberoid Extra Bold" pitchFamily="2" charset="0"/>
            </a:endParaRPr>
          </a:p>
          <a:p>
            <a:r>
              <a:rPr lang="ar-SY" sz="3200" dirty="0" smtClean="0">
                <a:solidFill>
                  <a:schemeClr val="bg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مكتب الشراكة الدولي</a:t>
            </a:r>
            <a:endParaRPr lang="en-US" sz="3200" dirty="0" smtClean="0">
              <a:solidFill>
                <a:schemeClr val="bg1"/>
              </a:solidFill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  <a:p>
            <a:endParaRPr lang="en-US" sz="1400" dirty="0" smtClean="0">
              <a:solidFill>
                <a:schemeClr val="bg1"/>
              </a:solidFill>
              <a:latin typeface="Montserrat ExtraBold" panose="020B0604020202020204" charset="-52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Ruberoid Extra Bold" pitchFamily="2" charset="0"/>
              </a:rPr>
              <a:t>+7 (863) 2-738-785</a:t>
            </a:r>
          </a:p>
          <a:p>
            <a:r>
              <a:rPr lang="ru-RU" sz="700" dirty="0" smtClean="0">
                <a:solidFill>
                  <a:schemeClr val="bg1"/>
                </a:solidFill>
                <a:latin typeface="Ruberoid Extra Bold" pitchFamily="2" charset="0"/>
              </a:rPr>
              <a:t> </a:t>
            </a:r>
          </a:p>
          <a:p>
            <a:r>
              <a:rPr lang="en-US" sz="2400" dirty="0" err="1" smtClean="0">
                <a:solidFill>
                  <a:schemeClr val="bg1"/>
                </a:solidFill>
                <a:latin typeface="Ruberoid Extra Bold" pitchFamily="2" charset="0"/>
              </a:rPr>
              <a:t>international.office</a:t>
            </a:r>
            <a:r>
              <a:rPr lang="ru-RU" sz="2400" dirty="0" smtClean="0">
                <a:solidFill>
                  <a:schemeClr val="bg1"/>
                </a:solidFill>
                <a:latin typeface="Ruberoid Extra Bold" pitchFamily="2" charset="0"/>
              </a:rPr>
              <a:t>@</a:t>
            </a:r>
            <a:r>
              <a:rPr lang="en-US" sz="2400" dirty="0" smtClean="0">
                <a:solidFill>
                  <a:schemeClr val="bg1"/>
                </a:solidFill>
                <a:latin typeface="Ruberoid Extra Bold" pitchFamily="2" charset="0"/>
              </a:rPr>
              <a:t>donstu</a:t>
            </a:r>
            <a:r>
              <a:rPr lang="ru-RU" sz="2400" dirty="0" smtClean="0">
                <a:solidFill>
                  <a:schemeClr val="bg1"/>
                </a:solidFill>
                <a:latin typeface="Ruberoid Extra Bold" pitchFamily="2" charset="0"/>
              </a:rPr>
              <a:t>.</a:t>
            </a:r>
            <a:r>
              <a:rPr lang="ru-RU" sz="2400" dirty="0" err="1" smtClean="0">
                <a:solidFill>
                  <a:schemeClr val="bg1"/>
                </a:solidFill>
                <a:latin typeface="Ruberoid Extra Bold" pitchFamily="2" charset="0"/>
              </a:rPr>
              <a:t>ru</a:t>
            </a:r>
            <a:endParaRPr lang="ru-RU" sz="2400" dirty="0" smtClean="0">
              <a:solidFill>
                <a:schemeClr val="bg1"/>
              </a:solidFill>
              <a:latin typeface="Ruberoid Extra Bold" pitchFamily="2" charset="0"/>
            </a:endParaRPr>
          </a:p>
          <a:p>
            <a:endParaRPr lang="ru-RU" sz="1100" dirty="0">
              <a:solidFill>
                <a:schemeClr val="bg1"/>
              </a:solidFill>
              <a:latin typeface="Ruberoid Extra Bold" pitchFamily="2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Ruberoid Extra Bold" pitchFamily="2" charset="0"/>
              </a:rPr>
              <a:t>cipp@donstu.ru</a:t>
            </a:r>
            <a:endParaRPr lang="ru-RU" sz="2400" dirty="0" smtClean="0">
              <a:solidFill>
                <a:schemeClr val="bg1"/>
              </a:solidFill>
              <a:latin typeface="Ruberoid Extra Bold" pitchFamily="2" charset="0"/>
            </a:endParaRPr>
          </a:p>
          <a:p>
            <a:endParaRPr lang="ru-RU" sz="1100" dirty="0" smtClean="0">
              <a:solidFill>
                <a:schemeClr val="bg1"/>
              </a:solidFill>
              <a:latin typeface="Ruberoid Extra Bold" pitchFamily="2" charset="0"/>
            </a:endParaRPr>
          </a:p>
          <a:p>
            <a:r>
              <a:rPr lang="en-US" sz="2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2800" dirty="0">
              <a:ln w="22225">
                <a:noFill/>
                <a:prstDash val="solid"/>
              </a:ln>
              <a:solidFill>
                <a:schemeClr val="bg1"/>
              </a:solidFill>
              <a:latin typeface="Ruberoid Extra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2400" dirty="0">
              <a:solidFill>
                <a:schemeClr val="bg1"/>
              </a:solidFill>
              <a:latin typeface="Montserrat ExtraBold" panose="020B0604020202020204" charset="-52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847864" y="2034978"/>
            <a:ext cx="83153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9" y="2725691"/>
            <a:ext cx="3124201" cy="31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33350" y="551406"/>
            <a:ext cx="6296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85725" algn="ctr"/>
            <a:r>
              <a:rPr lang="ar-SY" sz="2800" b="1" dirty="0" smtClean="0">
                <a:latin typeface="AbdoMaster-ExtraBold" panose="02000500030000020004" pitchFamily="50" charset="-78"/>
                <a:ea typeface="Ruberoid Extra Bold" pitchFamily="50" charset="0"/>
                <a:cs typeface="AbdoMaster-ExtraBold" panose="02000500030000020004" pitchFamily="50" charset="-78"/>
              </a:rPr>
              <a:t>مدينة روستوف على نهر الدون</a:t>
            </a:r>
            <a:endParaRPr lang="ru-RU" sz="2800" b="1" dirty="0">
              <a:latin typeface="Times New Roman" panose="02020603050405020304" pitchFamily="18" charset="0"/>
              <a:ea typeface="Ruberoid Extra Bold" pitchFamily="50" charset="0"/>
              <a:cs typeface="AbdoMaster-ExtraBold" panose="02000500030000020004" pitchFamily="50" charset="-78"/>
            </a:endParaRPr>
          </a:p>
          <a:p>
            <a:pPr marL="714375" indent="-85725" algn="ctr"/>
            <a:r>
              <a:rPr lang="ar-SY" sz="2800" b="1" dirty="0" smtClean="0">
                <a:latin typeface="AbdoMaster-ExtraBold" panose="02000500030000020004" pitchFamily="50" charset="-78"/>
                <a:ea typeface="Ruberoid Extra Bold" pitchFamily="50" charset="0"/>
                <a:cs typeface="AbdoMaster-ExtraBold" panose="02000500030000020004" pitchFamily="50" charset="-78"/>
              </a:rPr>
              <a:t>العاصمة الجنوبية للتجارة والأعمال </a:t>
            </a:r>
            <a:endParaRPr lang="ru-RU" sz="2800" b="1" dirty="0">
              <a:latin typeface="Times New Roman" panose="02020603050405020304" pitchFamily="18" charset="0"/>
              <a:ea typeface="Ruberoid Extra Bold" pitchFamily="50" charset="0"/>
              <a:cs typeface="AbdoMaster-ExtraBold" panose="02000500030000020004" pitchFamily="50" charset="-78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6000" y="1895185"/>
            <a:ext cx="3989277" cy="439570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666000" y="1943572"/>
            <a:ext cx="362963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6D63D"/>
              </a:buClr>
              <a:defRPr/>
            </a:pPr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الاتجهات والصناعات ذات </a:t>
            </a:r>
            <a:endParaRPr lang="en-US" dirty="0" smtClean="0">
              <a:solidFill>
                <a:srgbClr val="00A1E9"/>
              </a:solidFill>
              <a:latin typeface="AbdoMaster-ExtraBold" panose="02000500030000020004" pitchFamily="50" charset="-78"/>
              <a:ea typeface="Ruberoid Extra Bold" pitchFamily="2" charset="0"/>
              <a:cs typeface="AbdoMaster-ExtraBold" panose="02000500030000020004" pitchFamily="50" charset="-78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6D63D"/>
              </a:buClr>
              <a:defRPr/>
            </a:pPr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الأولولية </a:t>
            </a:r>
            <a:endParaRPr lang="en-US" altLang="ru-RU" sz="1000" b="1" dirty="0" smtClean="0">
              <a:solidFill>
                <a:srgbClr val="0089D3"/>
              </a:solidFill>
              <a:latin typeface="Times New Roman" panose="02020603050405020304" pitchFamily="18" charset="0"/>
              <a:ea typeface="Ruberoid Extra Bold" pitchFamily="2" charset="0"/>
              <a:cs typeface="Times New Roman" panose="02020603050405020304" pitchFamily="18" charset="0"/>
            </a:endParaRPr>
          </a:p>
          <a:p>
            <a:pPr marL="285750" lvl="0" indent="-285750" fontAlgn="base">
              <a:lnSpc>
                <a:spcPct val="200000"/>
              </a:lnSpc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ar-SY" altLang="ru-RU" sz="1400" dirty="0" smtClean="0">
                <a:solidFill>
                  <a:schemeClr val="bg2">
                    <a:lumMod val="10000"/>
                  </a:schemeClr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الهندسة الزراعية </a:t>
            </a:r>
            <a:endParaRPr lang="ru-RU" altLang="ru-RU" sz="1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285750" lvl="0" indent="-285750" fontAlgn="base">
              <a:lnSpc>
                <a:spcPct val="200000"/>
              </a:lnSpc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ar-SY" altLang="ru-RU" sz="1400" dirty="0" smtClean="0">
                <a:solidFill>
                  <a:schemeClr val="bg2">
                    <a:lumMod val="10000"/>
                  </a:schemeClr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الصناعات الغذائية</a:t>
            </a:r>
            <a:endParaRPr lang="ru-RU" alt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285750" lvl="0" indent="-285750" fontAlgn="base">
              <a:lnSpc>
                <a:spcPct val="200000"/>
              </a:lnSpc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ar-SY" altLang="ru-RU" sz="1400" dirty="0" smtClean="0">
                <a:solidFill>
                  <a:schemeClr val="bg2">
                    <a:lumMod val="10000"/>
                  </a:schemeClr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بناء الطائرات</a:t>
            </a:r>
            <a:endParaRPr lang="ru-RU" alt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285750" lvl="0" indent="-285750" fontAlgn="base">
              <a:lnSpc>
                <a:spcPct val="200000"/>
              </a:lnSpc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ar-SY" altLang="ru-RU" sz="1400" dirty="0" smtClean="0">
                <a:solidFill>
                  <a:schemeClr val="bg2">
                    <a:lumMod val="10000"/>
                  </a:schemeClr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الهندسة الميكانيكية والمعدات</a:t>
            </a:r>
            <a:endParaRPr lang="ru-RU" alt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285750" lvl="0" indent="-285750" fontAlgn="base">
              <a:lnSpc>
                <a:spcPct val="200000"/>
              </a:lnSpc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ar-SY" altLang="ru-RU" sz="1400" dirty="0" smtClean="0">
                <a:solidFill>
                  <a:schemeClr val="bg2">
                    <a:lumMod val="10000"/>
                  </a:schemeClr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انتاج المعادن</a:t>
            </a:r>
            <a:endParaRPr lang="ru-RU" altLang="ru-RU" sz="1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285750" lvl="0" indent="-285750" fontAlgn="base">
              <a:lnSpc>
                <a:spcPct val="200000"/>
              </a:lnSpc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ar-SY" altLang="ru-RU" sz="1400" dirty="0" smtClean="0">
                <a:solidFill>
                  <a:schemeClr val="bg2">
                    <a:lumMod val="10000"/>
                  </a:schemeClr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الصناعات الكيميائية </a:t>
            </a:r>
            <a:endParaRPr lang="ru-RU" altLang="ru-RU"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285750" lvl="0" indent="-285750" fontAlgn="base">
              <a:lnSpc>
                <a:spcPct val="200000"/>
              </a:lnSpc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ar-SY" altLang="ru-RU" sz="1400" dirty="0" smtClean="0">
                <a:solidFill>
                  <a:schemeClr val="bg2">
                    <a:lumMod val="10000"/>
                  </a:schemeClr>
                </a:solidFill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الصناعات الخفيفة</a:t>
            </a:r>
            <a:endParaRPr lang="ru-RU" altLang="ru-RU" sz="1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2521" y="1921551"/>
            <a:ext cx="269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1 352 000</a:t>
            </a:r>
          </a:p>
          <a:p>
            <a:r>
              <a:rPr lang="ar-SY" sz="1200" dirty="0" smtClean="0">
                <a:solidFill>
                  <a:schemeClr val="bg2">
                    <a:lumMod val="10000"/>
                  </a:schemeClr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سكان المدينة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AbdoMaster-ExtraBold" panose="02000500030000020004" pitchFamily="50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2521" y="3001014"/>
            <a:ext cx="2704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348 </a:t>
            </a:r>
            <a:r>
              <a:rPr lang="ru-RU" sz="28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км</a:t>
            </a:r>
            <a:r>
              <a:rPr lang="ru-RU" sz="2800" baseline="300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2</a:t>
            </a:r>
            <a:r>
              <a:rPr lang="ru-RU" sz="28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 </a:t>
            </a:r>
            <a:endParaRPr lang="ru-RU" sz="2800" dirty="0" smtClean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  <a:p>
            <a:r>
              <a:rPr lang="ar-SY" sz="1200" dirty="0" smtClean="0">
                <a:solidFill>
                  <a:schemeClr val="bg2">
                    <a:lumMod val="10000"/>
                  </a:schemeClr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مساحة المدينة 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AbdoMaster-ExtraBold" panose="02000500030000020004" pitchFamily="50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514" y="4080477"/>
            <a:ext cx="271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90 000+ </a:t>
            </a:r>
            <a:endParaRPr lang="ru-RU" sz="2800" dirty="0" smtClean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  <a:p>
            <a:r>
              <a:rPr lang="ar-SY" sz="1200" dirty="0" smtClean="0">
                <a:solidFill>
                  <a:schemeClr val="bg2">
                    <a:lumMod val="10000"/>
                  </a:schemeClr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المؤسسات و الشركات 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AbdoMaster-ExtraBold" panose="02000500030000020004" pitchFamily="50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9515" y="5159940"/>
            <a:ext cx="255679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1400" b="1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ضمن أفضل عشرة مدن </a:t>
            </a:r>
            <a:r>
              <a:rPr lang="ar-SY" sz="1400" dirty="0" smtClean="0">
                <a:latin typeface="AbdoMaster-Book" panose="02000500030000020004" pitchFamily="50" charset="-78"/>
                <a:ea typeface="Ruberoid Extra Bold" pitchFamily="2" charset="0"/>
                <a:cs typeface="AbdoMaster-Book" panose="02000500030000020004" pitchFamily="50" charset="-78"/>
              </a:rPr>
              <a:t>روسية في جذب الأعمال ورؤوس الأموال</a:t>
            </a:r>
            <a:r>
              <a:rPr lang="ar-SY" sz="11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/>
            </a:r>
            <a:br>
              <a:rPr lang="ar-SY" sz="11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</a:br>
            <a:r>
              <a:rPr lang="ru-RU" sz="1100" dirty="0" smtClean="0">
                <a:solidFill>
                  <a:srgbClr val="00A1E9"/>
                </a:solidFill>
                <a:latin typeface="Ruberoid Bold" pitchFamily="2" charset="0"/>
              </a:rPr>
              <a:t>www.rostov-gorod.ru</a:t>
            </a:r>
            <a:r>
              <a:rPr lang="ru-RU" sz="1100" b="1" dirty="0" smtClean="0">
                <a:solidFill>
                  <a:srgbClr val="00A1E9"/>
                </a:solidFill>
                <a:latin typeface="Ruberoid Bold" pitchFamily="2" charset="0"/>
              </a:rPr>
              <a:t> </a:t>
            </a:r>
            <a:endParaRPr lang="ru-RU" sz="1100" b="1" dirty="0">
              <a:solidFill>
                <a:srgbClr val="00A1E9"/>
              </a:solidFill>
              <a:latin typeface="Ruberoid Bold" pitchFamily="2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396000" y="2028138"/>
            <a:ext cx="10304" cy="4301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0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/>
          <a:stretch/>
        </p:blipFill>
        <p:spPr>
          <a:xfrm>
            <a:off x="0" y="985100"/>
            <a:ext cx="12191820" cy="58673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69087" y="2092215"/>
            <a:ext cx="164987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طالب</a:t>
            </a:r>
            <a:endParaRPr lang="ru-RU" sz="1400" dirty="0">
              <a:solidFill>
                <a:schemeClr val="tx1"/>
              </a:solidFill>
              <a:cs typeface="AbdoMaster-ExtraBold" panose="02000500030000020004" pitchFamily="50" charset="-7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66057" y="3199067"/>
            <a:ext cx="1752907" cy="4121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موظف</a:t>
            </a:r>
            <a:endParaRPr lang="ru-RU" sz="1400" dirty="0">
              <a:solidFill>
                <a:schemeClr val="tx1"/>
              </a:solidFill>
              <a:cs typeface="AbdoMaster-ExtraBold" panose="02000500030000020004" pitchFamily="50" charset="-7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75786" y="2092215"/>
            <a:ext cx="133940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برنامج تعليمي</a:t>
            </a:r>
            <a:endParaRPr lang="ru-RU" sz="1400" dirty="0">
              <a:solidFill>
                <a:schemeClr val="tx1"/>
              </a:solidFill>
              <a:cs typeface="AbdoMaster-ExtraBold" panose="02000500030000020004" pitchFamily="50" charset="-78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28834" y="2092215"/>
            <a:ext cx="122349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فروع</a:t>
            </a:r>
            <a:endParaRPr lang="ru-RU" sz="1400" dirty="0">
              <a:solidFill>
                <a:schemeClr val="tx1"/>
              </a:solidFill>
              <a:cs typeface="AbdoMaster-ExtraBold" panose="02000500030000020004" pitchFamily="50" charset="-78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75786" y="3199067"/>
            <a:ext cx="1339403" cy="4121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كلية</a:t>
            </a:r>
            <a:endParaRPr lang="ru-RU" sz="1400" dirty="0">
              <a:solidFill>
                <a:schemeClr val="tx1"/>
              </a:solidFill>
              <a:cs typeface="AbdoMaster-ExtraBold" panose="02000500030000020004" pitchFamily="50" charset="-78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00045" y="3199067"/>
            <a:ext cx="1197735" cy="4121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مبنى</a:t>
            </a:r>
            <a:endParaRPr lang="ru-RU" sz="1400" dirty="0">
              <a:solidFill>
                <a:schemeClr val="tx1"/>
              </a:solidFill>
              <a:cs typeface="AbdoMaster-ExtraBold" panose="02000500030000020004" pitchFamily="50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6" y="3690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b="1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 </a:t>
            </a:r>
            <a:r>
              <a:rPr lang="ar-SY" sz="3200" b="1" dirty="0" smtClean="0">
                <a:latin typeface="AbdoMaster-ExtraBold" panose="02000500030000020004" pitchFamily="50" charset="-78"/>
                <a:ea typeface="Ruberoid Extra Bold" pitchFamily="50" charset="0"/>
                <a:cs typeface="AbdoMaster-ExtraBold" panose="02000500030000020004" pitchFamily="50" charset="-78"/>
              </a:rPr>
              <a:t>جامعة الدون اليوم</a:t>
            </a:r>
            <a:endParaRPr lang="ru-RU" sz="3200" b="1" dirty="0">
              <a:latin typeface="Times New Roman" panose="02020603050405020304" pitchFamily="18" charset="0"/>
              <a:ea typeface="Ruberoid Extra Bold" pitchFamily="50" charset="0"/>
              <a:cs typeface="AbdoMaster-ExtraBold" panose="02000500030000020004" pitchFamily="50" charset="-78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750739" y="1474625"/>
            <a:ext cx="2726886" cy="22184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معهد شتو- دون الواقع في</a:t>
            </a:r>
            <a:endParaRPr lang="en-US" sz="1400" dirty="0" smtClean="0">
              <a:solidFill>
                <a:schemeClr val="tx1"/>
              </a:solidFill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جمهورية الصين</a:t>
            </a:r>
            <a:endParaRPr lang="en-US" sz="1400" dirty="0" smtClean="0">
              <a:solidFill>
                <a:schemeClr val="tx1"/>
              </a:solidFill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ممثليتين في جمهورية اوزبكستان</a:t>
            </a:r>
            <a:endParaRPr lang="en-US" sz="1400" dirty="0">
              <a:solidFill>
                <a:schemeClr val="tx1"/>
              </a:solidFill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5</a:t>
            </a:r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 كليات</a:t>
            </a:r>
            <a:endParaRPr lang="en-US" sz="1400" dirty="0" smtClean="0">
              <a:solidFill>
                <a:schemeClr val="tx1"/>
              </a:solidFill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معهد رياضي</a:t>
            </a:r>
            <a:endParaRPr lang="en-US" sz="1400" dirty="0" smtClean="0">
              <a:solidFill>
                <a:schemeClr val="tx1"/>
              </a:solidFill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مدرسة كاديت</a:t>
            </a:r>
            <a:endParaRPr lang="en-US" sz="1400" dirty="0" smtClean="0">
              <a:solidFill>
                <a:schemeClr val="tx1"/>
              </a:solidFill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SY" sz="1400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روضة أطفال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AbdoMaster-ExtraBold" panose="02000500030000020004" pitchFamily="50" charset="-78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5443" t="42870" r="66510" b="48241"/>
          <a:stretch/>
        </p:blipFill>
        <p:spPr>
          <a:xfrm>
            <a:off x="1880363" y="2617849"/>
            <a:ext cx="2234605" cy="6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7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3749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ar-SY" sz="3200" dirty="0" smtClean="0">
                <a:latin typeface="AbdoMaster-ExtraBold" panose="02000500030000020004" pitchFamily="50" charset="-78"/>
                <a:ea typeface="Ruberoid Extra Bold" pitchFamily="50" charset="0"/>
                <a:cs typeface="AbdoMaster-ExtraBold" panose="02000500030000020004" pitchFamily="50" charset="-78"/>
              </a:rPr>
              <a:t>البنية التحتية لجامعة الدون </a:t>
            </a:r>
            <a:endParaRPr lang="ru-RU" sz="3200" dirty="0">
              <a:latin typeface="Times New Roman" panose="02020603050405020304" pitchFamily="18" charset="0"/>
              <a:ea typeface="Ruberoid Extra Bold" pitchFamily="50" charset="0"/>
              <a:cs typeface="AbdoMaster-ExtraBold" panose="02000500030000020004" pitchFamily="50" charset="-7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76" y="1410277"/>
            <a:ext cx="572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قاعة الكونغرس</a:t>
            </a:r>
            <a:endParaRPr lang="ru-RU" dirty="0">
              <a:solidFill>
                <a:srgbClr val="00A1E9"/>
              </a:solidFill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34" name="Text Box 87"/>
          <p:cNvSpPr txBox="1">
            <a:spLocks noChangeArrowheads="1"/>
          </p:cNvSpPr>
          <p:nvPr/>
        </p:nvSpPr>
        <p:spPr bwMode="auto">
          <a:xfrm>
            <a:off x="831000" y="1744619"/>
            <a:ext cx="293591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endParaRPr lang="ru-RU" altLang="ru-RU" sz="1200" dirty="0" smtClean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lvl="0" indent="179388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altLang="ru-RU" sz="1200" dirty="0" smtClean="0"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قاعة المناسبات</a:t>
            </a:r>
            <a:r>
              <a:rPr lang="ru-RU" altLang="ru-RU" sz="12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AbdoMaster-Book" panose="02000500030000020004" pitchFamily="50" charset="-78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ea typeface="Arial Unicode MS" panose="020B0604020202020204" pitchFamily="34" charset="-128"/>
                <a:cs typeface="AbdoMaster-Book" panose="02000500030000020004" pitchFamily="50" charset="-78"/>
              </a:rPr>
              <a:t>1 500 </a:t>
            </a:r>
            <a:r>
              <a:rPr lang="ar-SY" altLang="ru-RU" sz="1200" dirty="0" smtClean="0"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مقعد</a:t>
            </a:r>
            <a:endParaRPr lang="ru-RU" altLang="ru-RU" sz="1200" dirty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lvl="0" indent="179388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قاعات للمؤتمرات الصحفية والعروض</a:t>
            </a:r>
            <a:endParaRPr lang="ru-RU" altLang="ru-RU" sz="1200" dirty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lvl="0" indent="179388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altLang="ru-RU" sz="1200" dirty="0" smtClean="0"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ساحات خاصة للمفواضات و عقد الاتفاقيات المختلفة</a:t>
            </a:r>
            <a:endParaRPr lang="ru-RU" altLang="ru-RU" sz="1200" dirty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lvl="0" indent="179388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altLang="ru-RU" sz="1200" dirty="0" smtClean="0"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متابعة اعلامية</a:t>
            </a:r>
            <a:endParaRPr lang="ru-RU" altLang="ru-RU" sz="1200" dirty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4170895"/>
            <a:ext cx="5786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 </a:t>
            </a:r>
            <a:r>
              <a:rPr lang="ru-RU" dirty="0" smtClean="0">
                <a:solidFill>
                  <a:srgbClr val="00A1E9"/>
                </a:solidFill>
                <a:latin typeface="Times New Roman" panose="02020603050405020304" pitchFamily="18" charset="0"/>
                <a:ea typeface="Ruberoid Extra Bold" pitchFamily="2" charset="0"/>
                <a:cs typeface="AbdoMaster-ExtraBold" panose="02000500030000020004" pitchFamily="50" charset="-78"/>
              </a:rPr>
              <a:t>«</a:t>
            </a:r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 السحر </a:t>
            </a:r>
            <a:r>
              <a:rPr lang="ru-RU" dirty="0" smtClean="0">
                <a:solidFill>
                  <a:srgbClr val="00A1E9"/>
                </a:solidFill>
                <a:latin typeface="Times New Roman" panose="02020603050405020304" pitchFamily="18" charset="0"/>
                <a:ea typeface="Ruberoid Extra Bold" pitchFamily="2" charset="0"/>
                <a:cs typeface="AbdoMaster-ExtraBold" panose="02000500030000020004" pitchFamily="50" charset="-78"/>
              </a:rPr>
              <a:t>»</a:t>
            </a:r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 </a:t>
            </a:r>
            <a:r>
              <a:rPr lang="ar-SY" dirty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الحديقة </a:t>
            </a:r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التقنية </a:t>
            </a:r>
            <a:endParaRPr lang="ru-RU" dirty="0">
              <a:solidFill>
                <a:srgbClr val="00A1E9"/>
              </a:solidFill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36" name="Text Box 87"/>
          <p:cNvSpPr txBox="1">
            <a:spLocks noChangeArrowheads="1"/>
          </p:cNvSpPr>
          <p:nvPr/>
        </p:nvSpPr>
        <p:spPr bwMode="auto">
          <a:xfrm>
            <a:off x="672157" y="4563426"/>
            <a:ext cx="3094755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rtl="1">
              <a:buClr>
                <a:schemeClr val="accent1"/>
              </a:buClr>
            </a:pPr>
            <a:endParaRPr lang="ar-SY" sz="1200" dirty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endParaRPr lang="ru-RU" altLang="ru-RU" sz="700" dirty="0">
              <a:latin typeface="TT Lakes" panose="02000503020000020004" pitchFamily="2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179388" lvl="0" indent="177800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altLang="ru-RU" sz="1200" dirty="0" smtClean="0"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الرسوم المتحركة, التصوير الثنائي الابعاد وثلاثي الابعاد’ تصميم الالعاب</a:t>
            </a:r>
          </a:p>
          <a:p>
            <a:pPr marL="179388" indent="177800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تطوير وتصميم  تطبيقات الهاتف </a:t>
            </a: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المحمول</a:t>
            </a:r>
            <a:endParaRPr lang="ar-SY" sz="1200" dirty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 marL="179388" indent="177800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تطوير وتصميم  </a:t>
            </a:r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تطبيقات الهاتف </a:t>
            </a: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المحمول</a:t>
            </a:r>
            <a:endParaRPr lang="ar-SY" sz="1200" dirty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 marL="179388" indent="177800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تصميم الصوت</a:t>
            </a:r>
            <a:r>
              <a:rPr lang="en-US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VR </a:t>
            </a:r>
            <a:r>
              <a:rPr lang="en-US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\ </a:t>
            </a:r>
            <a:r>
              <a:rPr lang="en-US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AR</a:t>
            </a:r>
            <a:endParaRPr lang="ar-SY" sz="1200" dirty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 marL="179388" indent="177800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معدات </a:t>
            </a:r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التقاط الحركة</a:t>
            </a:r>
          </a:p>
          <a:p>
            <a:endParaRPr lang="ru-RU" altLang="ru-RU" sz="1200" dirty="0">
              <a:latin typeface="TT Lakes" panose="02000503020000020004" pitchFamily="2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6" y="4553901"/>
            <a:ext cx="549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6450"/>
            <a:r>
              <a:rPr lang="ru-RU" sz="1200" dirty="0" smtClean="0">
                <a:solidFill>
                  <a:srgbClr val="00A1E9"/>
                </a:solidFill>
                <a:latin typeface="TT Lakes DemiBold" panose="02000503030000020004" pitchFamily="2" charset="0"/>
                <a:cs typeface="AbdoMaster-Book" panose="02000500030000020004" pitchFamily="50" charset="-78"/>
              </a:rPr>
              <a:t>«</a:t>
            </a:r>
            <a:r>
              <a:rPr lang="ar-SY" sz="1200" dirty="0" smtClean="0">
                <a:solidFill>
                  <a:srgbClr val="00A1E9"/>
                </a:solidFill>
                <a:latin typeface="AbdoMaster-Book" panose="02000500030000020004" pitchFamily="50" charset="-78"/>
                <a:cs typeface="AbdoMaster-Book" panose="02000500030000020004" pitchFamily="50" charset="-78"/>
              </a:rPr>
              <a:t>الاتحاد لانتاج الافلام</a:t>
            </a:r>
            <a:r>
              <a:rPr lang="ru-RU" sz="1200" dirty="0" smtClean="0">
                <a:solidFill>
                  <a:srgbClr val="00A1E9"/>
                </a:solidFill>
                <a:latin typeface="TT Lakes DemiBold" panose="02000503030000020004" pitchFamily="2" charset="0"/>
                <a:cs typeface="AbdoMaster-Book" panose="02000500030000020004" pitchFamily="50" charset="-78"/>
              </a:rPr>
              <a:t>» </a:t>
            </a:r>
            <a:r>
              <a:rPr lang="ru-RU" sz="1200" dirty="0">
                <a:solidFill>
                  <a:srgbClr val="00A1E9"/>
                </a:solidFill>
                <a:latin typeface="TT Lakes DemiBold" panose="02000503030000020004" pitchFamily="2" charset="0"/>
                <a:cs typeface="AbdoMaster-Book" panose="02000500030000020004" pitchFamily="50" charset="-78"/>
              </a:rPr>
              <a:t>– </a:t>
            </a:r>
            <a:r>
              <a:rPr lang="ar-SY" sz="1200" dirty="0" smtClean="0">
                <a:solidFill>
                  <a:srgbClr val="00A1E9"/>
                </a:solidFill>
                <a:latin typeface="AbdoMaster-Book" panose="02000500030000020004" pitchFamily="50" charset="-78"/>
                <a:cs typeface="AbdoMaster-Book" panose="02000500030000020004" pitchFamily="50" charset="-78"/>
              </a:rPr>
              <a:t>الشريك الاستراتيجي للحديقة التقنية</a:t>
            </a:r>
            <a:endParaRPr lang="ru-RU" sz="1200" dirty="0">
              <a:solidFill>
                <a:srgbClr val="00A1E9"/>
              </a:solidFill>
              <a:latin typeface="TT Lakes DemiBold" panose="02000503030000020004" pitchFamily="2" charset="0"/>
              <a:cs typeface="AbdoMaster-Book" panose="02000500030000020004" pitchFamily="50" charset="-7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914" y="1869609"/>
            <a:ext cx="2315886" cy="1486904"/>
          </a:xfrm>
          <a:prstGeom prst="rect">
            <a:avLst/>
          </a:prstGeom>
        </p:spPr>
      </p:pic>
      <p:cxnSp>
        <p:nvCxnSpPr>
          <p:cNvPr id="37" name="Прямая соединительная линия 36"/>
          <p:cNvCxnSpPr/>
          <p:nvPr/>
        </p:nvCxnSpPr>
        <p:spPr>
          <a:xfrm flipH="1">
            <a:off x="6410999" y="1509609"/>
            <a:ext cx="1" cy="206945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411000" y="4216445"/>
            <a:ext cx="0" cy="2106788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411001" y="1432910"/>
            <a:ext cx="5360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/>
            <a:r>
              <a:rPr lang="ru-RU" dirty="0" smtClean="0">
                <a:solidFill>
                  <a:srgbClr val="00A1E9"/>
                </a:solidFill>
                <a:latin typeface="Times New Roman" panose="02020603050405020304" pitchFamily="18" charset="0"/>
                <a:ea typeface="Ruberoid Extra Bold" pitchFamily="2" charset="0"/>
                <a:cs typeface="AbdoMaster-ExtraBold" panose="02000500030000020004" pitchFamily="50" charset="-78"/>
              </a:rPr>
              <a:t> «</a:t>
            </a:r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الاقليم الجنوبي</a:t>
            </a:r>
            <a:r>
              <a:rPr lang="ru-RU" dirty="0" smtClean="0">
                <a:solidFill>
                  <a:srgbClr val="00A1E9"/>
                </a:solidFill>
                <a:latin typeface="Times New Roman" panose="02020603050405020304" pitchFamily="18" charset="0"/>
                <a:ea typeface="Ruberoid Extra Bold" pitchFamily="2" charset="0"/>
                <a:cs typeface="AbdoMaster-ExtraBold" panose="02000500030000020004" pitchFamily="50" charset="-78"/>
              </a:rPr>
              <a:t>– </a:t>
            </a:r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جامعة الدون</a:t>
            </a:r>
            <a:r>
              <a:rPr lang="ru-RU" dirty="0" smtClean="0">
                <a:solidFill>
                  <a:srgbClr val="00A1E9"/>
                </a:solidFill>
                <a:latin typeface="Times New Roman" panose="02020603050405020304" pitchFamily="18" charset="0"/>
                <a:ea typeface="Ruberoid Extra Bold" pitchFamily="2" charset="0"/>
                <a:cs typeface="AbdoMaster-ExtraBold" panose="02000500030000020004" pitchFamily="50" charset="-78"/>
              </a:rPr>
              <a:t>»</a:t>
            </a:r>
            <a:r>
              <a:rPr lang="ar-SY" dirty="0" smtClean="0">
                <a:solidFill>
                  <a:srgbClr val="00A1E9"/>
                </a:solidFill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الحديقة الاعلامية </a:t>
            </a:r>
            <a:endParaRPr lang="ru-RU" dirty="0">
              <a:solidFill>
                <a:srgbClr val="00A1E9"/>
              </a:solidFill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44" name="Text Box 87"/>
          <p:cNvSpPr txBox="1">
            <a:spLocks noChangeArrowheads="1"/>
          </p:cNvSpPr>
          <p:nvPr/>
        </p:nvSpPr>
        <p:spPr bwMode="auto">
          <a:xfrm>
            <a:off x="6477674" y="2001969"/>
            <a:ext cx="4380825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endParaRPr lang="ru-RU" altLang="ru-RU" sz="700" dirty="0" smtClean="0">
              <a:latin typeface="TT Lakes" panose="02000503020000020004" pitchFamily="2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179388" lvl="0" indent="177800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altLang="ru-RU" sz="1200" dirty="0" smtClean="0"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المختبر الاعلامي</a:t>
            </a:r>
            <a:endParaRPr lang="ru-RU" altLang="ru-RU" sz="1200" dirty="0" smtClean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357188" lvl="0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</a:pPr>
            <a:r>
              <a:rPr lang="ar-SY" altLang="ru-RU" sz="1200" dirty="0" smtClean="0"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البث التلفزيوني والاذاعي</a:t>
            </a:r>
            <a:endParaRPr lang="ru-RU" altLang="ru-RU" sz="1200" dirty="0" smtClean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357188" lvl="0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</a:pPr>
            <a:endParaRPr lang="ru-RU" altLang="ru-RU" sz="600" dirty="0" smtClean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179388" lvl="0" indent="177800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altLang="ru-RU" sz="1200" dirty="0" smtClean="0"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مركز الانتاج </a:t>
            </a:r>
            <a:endParaRPr lang="ru-RU" altLang="ru-RU" sz="1200" dirty="0" smtClean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179388" lvl="0" indent="177800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endParaRPr lang="ru-RU" altLang="ru-RU" sz="600" dirty="0" smtClean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179388" lvl="0" indent="177800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altLang="ru-RU" sz="1200" dirty="0" smtClean="0"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استوديو التصميم والديزاين</a:t>
            </a:r>
            <a:endParaRPr lang="ru-RU" altLang="ru-RU" sz="1200" dirty="0" smtClean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179388" lvl="0" indent="177800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endParaRPr lang="ru-RU" altLang="ru-RU" sz="600" dirty="0" smtClean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179388" lvl="0" indent="177800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altLang="ru-RU" sz="1200" dirty="0" smtClean="0"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المدرسة التلفزيونية</a:t>
            </a:r>
            <a:endParaRPr lang="ru-RU" altLang="ru-RU" sz="1200" dirty="0" smtClean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  <a:p>
            <a:pPr marL="179388" lvl="0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</a:pPr>
            <a:r>
              <a:rPr lang="ru-RU" altLang="ru-RU" sz="12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AbdoMaster-Book" panose="02000500030000020004" pitchFamily="50" charset="-78"/>
              </a:rPr>
              <a:t>       «</a:t>
            </a:r>
            <a:r>
              <a:rPr lang="ar-SY" altLang="ru-RU" sz="1200" dirty="0" smtClean="0">
                <a:latin typeface="AbdoMaster-Book" panose="02000500030000020004" pitchFamily="50" charset="-78"/>
                <a:ea typeface="Arial Unicode MS" panose="020B0604020202020204" pitchFamily="34" charset="-128"/>
                <a:cs typeface="AbdoMaster-Book" panose="02000500030000020004" pitchFamily="50" charset="-78"/>
              </a:rPr>
              <a:t>تيفي</a:t>
            </a:r>
            <a:r>
              <a:rPr lang="ru-RU" altLang="ru-RU" sz="12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AbdoMaster-Book" panose="02000500030000020004" pitchFamily="50" charset="-78"/>
              </a:rPr>
              <a:t>»</a:t>
            </a:r>
            <a:endParaRPr lang="ru-RU" altLang="ru-RU" sz="1200" dirty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913" y="5136701"/>
            <a:ext cx="2329087" cy="118653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48236" y="1869609"/>
            <a:ext cx="2405129" cy="14869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84404" y="4151065"/>
            <a:ext cx="2910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Clr>
                <a:srgbClr val="00A1E9"/>
              </a:buClr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4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مراكز علمية 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وتعليمية</a:t>
            </a:r>
            <a:endParaRPr lang="ar-SY" sz="1400" b="1" dirty="0" smtClean="0">
              <a:latin typeface="AbdoMaster-Book" panose="02000500030000020004" pitchFamily="50" charset="-78"/>
              <a:cs typeface="AbdoMaster-Book" panose="02000500030000020004" pitchFamily="50" charset="-78"/>
            </a:endParaRPr>
          </a:p>
          <a:p>
            <a:pPr algn="r">
              <a:buClr>
                <a:srgbClr val="00A1E9"/>
              </a:buClr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30 معملاً </a:t>
            </a:r>
            <a:r>
              <a:rPr lang="en-US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)</a:t>
            </a:r>
            <a:r>
              <a:rPr lang="en-US" sz="1400" dirty="0" err="1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Camozzi</a:t>
            </a:r>
            <a:r>
              <a:rPr lang="en-US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en-US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، Mitsubishi ، Alcoa ، </a:t>
            </a:r>
            <a:r>
              <a:rPr lang="en-US" sz="1400" dirty="0" err="1">
                <a:latin typeface="AbdoMaster-Book" panose="02000500030000020004" pitchFamily="50" charset="-78"/>
                <a:cs typeface="AbdoMaster-Book" panose="02000500030000020004" pitchFamily="50" charset="-78"/>
              </a:rPr>
              <a:t>Festo</a:t>
            </a:r>
            <a:r>
              <a:rPr lang="en-US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 ، </a:t>
            </a:r>
            <a:r>
              <a:rPr lang="en-US" sz="1400" dirty="0" err="1">
                <a:latin typeface="AbdoMaster-Book" panose="02000500030000020004" pitchFamily="50" charset="-78"/>
                <a:cs typeface="AbdoMaster-Book" panose="02000500030000020004" pitchFamily="50" charset="-78"/>
              </a:rPr>
              <a:t>Kovosvit</a:t>
            </a:r>
            <a:r>
              <a:rPr lang="en-US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 MAS ،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إلخ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.)</a:t>
            </a:r>
            <a:endParaRPr lang="ru-RU" sz="1400" dirty="0" smtClean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  <a:p>
            <a:pPr algn="r">
              <a:buClr>
                <a:srgbClr val="00A1E9"/>
              </a:buClr>
            </a:pP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مركز 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روساتوم </a:t>
            </a:r>
          </a:p>
          <a:p>
            <a:pPr algn="r">
              <a:buClr>
                <a:srgbClr val="00A1E9"/>
              </a:buClr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مركز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تقنية 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النانو</a:t>
            </a:r>
          </a:p>
          <a:p>
            <a:pPr algn="r">
              <a:buClr>
                <a:srgbClr val="00A1E9"/>
              </a:buClr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المركز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الجنوبي لتحديث الهندسة 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الميكانيكية</a:t>
            </a:r>
          </a:p>
          <a:p>
            <a:pPr algn="r">
              <a:buClr>
                <a:srgbClr val="00A1E9"/>
              </a:buClr>
            </a:pP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بارك الزراعي التقني و 10 </a:t>
            </a:r>
            <a:r>
              <a:rPr lang="ar-SY" sz="14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مكاتب </a:t>
            </a:r>
            <a:r>
              <a:rPr lang="ar-SY" sz="14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فرعية</a:t>
            </a:r>
            <a:endParaRPr lang="ru-RU" altLang="ru-RU" sz="1400" dirty="0"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/>
          <a:srcRect l="50818" t="32631"/>
          <a:stretch/>
        </p:blipFill>
        <p:spPr>
          <a:xfrm>
            <a:off x="9668634" y="4085744"/>
            <a:ext cx="1602366" cy="231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8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3567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ar-SY" sz="3200" b="1" dirty="0" smtClean="0">
                <a:latin typeface="AbdoMaster-ExtraBold" panose="02000500030000020004" pitchFamily="50" charset="-78"/>
                <a:ea typeface="Ruberoid Extra Bold" pitchFamily="50" charset="0"/>
                <a:cs typeface="AbdoMaster-ExtraBold" panose="02000500030000020004" pitchFamily="50" charset="-78"/>
              </a:rPr>
              <a:t> الحرم الجامعي </a:t>
            </a:r>
            <a:r>
              <a:rPr lang="ru-RU" sz="3200" dirty="0" smtClean="0">
                <a:latin typeface="Ruberoid Extra Bold" pitchFamily="2" charset="0"/>
                <a:ea typeface="Ruberoid Extra Bold" pitchFamily="50" charset="0"/>
                <a:cs typeface="AbdoMaster-ExtraBold" panose="02000500030000020004" pitchFamily="50" charset="-78"/>
              </a:rPr>
              <a:t>4.0</a:t>
            </a:r>
            <a:endParaRPr lang="ru-RU" sz="3200" dirty="0">
              <a:latin typeface="Ruberoid Extra Bold" pitchFamily="2" charset="0"/>
              <a:ea typeface="Ruberoid Extra Bold" pitchFamily="50" charset="0"/>
              <a:cs typeface="AbdoMaster-ExtraBold" panose="02000500030000020004" pitchFamily="50" charset="-7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00" y="1269000"/>
            <a:ext cx="10575000" cy="2208617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876000" y="3474000"/>
            <a:ext cx="1057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1200" dirty="0" smtClean="0">
                <a:solidFill>
                  <a:schemeClr val="bg2">
                    <a:lumMod val="10000"/>
                  </a:schemeClr>
                </a:solidFill>
                <a:latin typeface="AbdoMaster-Book" panose="02000500030000020004" pitchFamily="50" charset="-78"/>
                <a:cs typeface="AbdoMaster-Book" panose="02000500030000020004" pitchFamily="50" charset="-78"/>
              </a:rPr>
              <a:t> 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AbdoMaster-Book" panose="02000500030000020004" pitchFamily="50" charset="-78"/>
              </a:rPr>
              <a:t>«</a:t>
            </a:r>
            <a:r>
              <a:rPr lang="ar-SY" sz="1200" dirty="0">
                <a:solidFill>
                  <a:schemeClr val="bg2">
                    <a:lumMod val="10000"/>
                  </a:schemeClr>
                </a:solidFill>
                <a:latin typeface="AbdoMaster-Book" panose="02000500030000020004" pitchFamily="50" charset="-78"/>
                <a:cs typeface="AbdoMaster-Book" panose="02000500030000020004" pitchFamily="50" charset="-78"/>
              </a:rPr>
              <a:t>العلم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AbdoMaster-Book" panose="02000500030000020004" pitchFamily="50" charset="-78"/>
              </a:rPr>
              <a:t>»</a:t>
            </a:r>
            <a:r>
              <a:rPr lang="ar-SY" sz="1200" dirty="0" smtClean="0">
                <a:solidFill>
                  <a:schemeClr val="bg2">
                    <a:lumMod val="10000"/>
                  </a:schemeClr>
                </a:solidFill>
                <a:latin typeface="AbdoMaster-Book" panose="02000500030000020004" pitchFamily="50" charset="-78"/>
                <a:cs typeface="AbdoMaster-Book" panose="02000500030000020004" pitchFamily="50" charset="-78"/>
              </a:rPr>
              <a:t>المجمع الانتاجي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AbdoMaster-Book" panose="02000500030000020004" pitchFamily="50" charset="-78"/>
              </a:rPr>
              <a:t> 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AbdoMaster-Book" panose="02000500030000020004" pitchFamily="50" charset="-78"/>
            </a:endParaRPr>
          </a:p>
          <a:p>
            <a:pPr algn="ctr"/>
            <a:endParaRPr lang="ru-RU" sz="1200" dirty="0">
              <a:solidFill>
                <a:schemeClr val="bg2">
                  <a:lumMod val="10000"/>
                </a:schemeClr>
              </a:solidFill>
              <a:latin typeface="TT Lakes Condensed" panose="02000503020000020004" pitchFamily="2" charset="0"/>
              <a:cs typeface="AbdoMaster-Book" panose="02000500030000020004" pitchFamily="50" charset="-7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00" y="3886223"/>
            <a:ext cx="10575000" cy="2201825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876000" y="6136223"/>
            <a:ext cx="702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1200" dirty="0" smtClean="0">
                <a:solidFill>
                  <a:schemeClr val="bg2">
                    <a:lumMod val="10000"/>
                  </a:schemeClr>
                </a:solidFill>
                <a:latin typeface="AbdoMaster-Book" panose="02000500030000020004" pitchFamily="50" charset="-78"/>
                <a:cs typeface="AbdoMaster-Book" panose="02000500030000020004" pitchFamily="50" charset="-78"/>
              </a:rPr>
              <a:t> سكنات طلابية جديدة بنظام شقق منفصلة و قسم اجتماعي خاص ( بالخدمة منذ عام 2019)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AbdoMaster-Book" panose="02000500030000020004" pitchFamily="50" charset="-78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031000" y="6136223"/>
            <a:ext cx="3414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مبنى تعليمي ومختبر </a:t>
            </a: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جديد تابع للجامعة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AbdoMaster-Book" panose="02000500030000020004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589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0"/>
          <p:cNvSpPr txBox="1">
            <a:spLocks noChangeArrowheads="1"/>
          </p:cNvSpPr>
          <p:nvPr/>
        </p:nvSpPr>
        <p:spPr bwMode="auto">
          <a:xfrm>
            <a:off x="0" y="446306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6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Y" altLang="ru-RU" sz="3200" dirty="0" smtClean="0">
                <a:latin typeface="AbdoMaster-ExtraBold" panose="02000500030000020004" pitchFamily="50" charset="-78"/>
                <a:ea typeface="Ruberoid Extra Bold" pitchFamily="2" charset="0"/>
                <a:cs typeface="AbdoMaster-ExtraBold" panose="02000500030000020004" pitchFamily="50" charset="-78"/>
              </a:rPr>
              <a:t>موقع جامعة الدون ضمن التصنيفات الجامعة الدولية</a:t>
            </a:r>
            <a:endParaRPr lang="ru-RU" altLang="ru-RU" sz="3200" dirty="0"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6147" name="TextBox 9"/>
          <p:cNvSpPr txBox="1">
            <a:spLocks noChangeArrowheads="1"/>
          </p:cNvSpPr>
          <p:nvPr/>
        </p:nvSpPr>
        <p:spPr bwMode="auto">
          <a:xfrm>
            <a:off x="3183731" y="1669069"/>
            <a:ext cx="2904166" cy="58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14000"/>
              </a:lnSpc>
              <a:spcBef>
                <a:spcPct val="0"/>
              </a:spcBef>
              <a:buNone/>
            </a:pPr>
            <a:r>
              <a:rPr lang="ar-SY" sz="1400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تصنيفات الجامعات </a:t>
            </a:r>
            <a:r>
              <a:rPr lang="ar-SY" sz="1400" dirty="0" smtClean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العالمية</a:t>
            </a:r>
          </a:p>
          <a:p>
            <a:pPr algn="r">
              <a:lnSpc>
                <a:spcPct val="114000"/>
              </a:lnSpc>
              <a:spcBef>
                <a:spcPct val="0"/>
              </a:spcBef>
              <a:buNone/>
            </a:pPr>
            <a:r>
              <a:rPr lang="ar-SY" sz="1400" dirty="0" smtClean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 </a:t>
            </a:r>
            <a:r>
              <a:rPr lang="ar-SY" sz="1400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تايمز للتعليم العالي</a:t>
            </a:r>
            <a:endParaRPr lang="ru-RU" altLang="ru-RU" sz="1400" dirty="0">
              <a:solidFill>
                <a:srgbClr val="00A1E9"/>
              </a:solidFill>
              <a:latin typeface="Times New Roman" panose="02020603050405020304" pitchFamily="18" charset="0"/>
              <a:cs typeface="AbdoMaster-ExtraBold" panose="02000500030000020004" pitchFamily="50" charset="-78"/>
            </a:endParaRPr>
          </a:p>
        </p:txBody>
      </p:sp>
      <p:sp>
        <p:nvSpPr>
          <p:cNvPr id="52" name="Прямоугольник 3"/>
          <p:cNvSpPr>
            <a:spLocks noChangeArrowheads="1"/>
          </p:cNvSpPr>
          <p:nvPr/>
        </p:nvSpPr>
        <p:spPr bwMode="auto">
          <a:xfrm>
            <a:off x="930275" y="2330450"/>
            <a:ext cx="223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sz="3200" spc="-15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Times New Roman" panose="02020603050405020304" pitchFamily="18" charset="0"/>
              </a:rPr>
              <a:t>1001-1200</a:t>
            </a:r>
            <a:endParaRPr lang="ru-RU" altLang="ru-RU" sz="3200" spc="-15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Times New Roman" panose="02020603050405020304" pitchFamily="18" charset="0"/>
            </a:endParaRPr>
          </a:p>
        </p:txBody>
      </p:sp>
      <p:pic>
        <p:nvPicPr>
          <p:cNvPr id="615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b="23500"/>
          <a:stretch>
            <a:fillRect/>
          </a:stretch>
        </p:blipFill>
        <p:spPr bwMode="auto">
          <a:xfrm>
            <a:off x="971550" y="5065713"/>
            <a:ext cx="16748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Прямоугольник 24"/>
          <p:cNvSpPr>
            <a:spLocks noChangeArrowheads="1"/>
          </p:cNvSpPr>
          <p:nvPr/>
        </p:nvSpPr>
        <p:spPr bwMode="auto">
          <a:xfrm>
            <a:off x="-39688" y="5754688"/>
            <a:ext cx="3598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893763" eaLnBrk="1" hangingPunct="1">
              <a:defRPr/>
            </a:pPr>
            <a:r>
              <a:rPr lang="ru-RU" altLang="ru-RU" sz="3200" spc="-15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Times New Roman" panose="02020603050405020304" pitchFamily="18" charset="0"/>
              </a:rPr>
              <a:t>301-350</a:t>
            </a:r>
            <a:endParaRPr lang="en-US" altLang="ru-RU" sz="3200" spc="-15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Times New Roman" panose="02020603050405020304" pitchFamily="18" charset="0"/>
            </a:endParaRPr>
          </a:p>
        </p:txBody>
      </p:sp>
      <p:sp>
        <p:nvSpPr>
          <p:cNvPr id="6152" name="TextBox 23"/>
          <p:cNvSpPr txBox="1">
            <a:spLocks noChangeArrowheads="1"/>
          </p:cNvSpPr>
          <p:nvPr/>
        </p:nvSpPr>
        <p:spPr bwMode="auto">
          <a:xfrm>
            <a:off x="3162300" y="5048250"/>
            <a:ext cx="2933700" cy="8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buNone/>
            </a:pPr>
            <a:r>
              <a:rPr lang="ar-SY" sz="1400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ترتيب الجامعات في الدول النامية في أوروبا وآسيا</a:t>
            </a:r>
          </a:p>
          <a:p>
            <a:pPr>
              <a:buNone/>
            </a:pPr>
            <a:endParaRPr lang="ru-RU" altLang="ru-RU" sz="1400" dirty="0">
              <a:solidFill>
                <a:srgbClr val="00A1E9"/>
              </a:solidFill>
              <a:latin typeface="Ruberoid " pitchFamily="2" charset="0"/>
              <a:cs typeface="AbdoMaster-ExtraBold" panose="02000500030000020004" pitchFamily="50" charset="-78"/>
            </a:endParaRPr>
          </a:p>
        </p:txBody>
      </p:sp>
      <p:pic>
        <p:nvPicPr>
          <p:cNvPr id="6153" name="Picture 2" descr="http://international.donstu.ru/wp-content/uploads/2020/08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94"/>
          <a:stretch>
            <a:fillRect/>
          </a:stretch>
        </p:blipFill>
        <p:spPr bwMode="auto">
          <a:xfrm>
            <a:off x="6584950" y="1628775"/>
            <a:ext cx="82073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6643688" y="2330450"/>
            <a:ext cx="234315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spc="-15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Times New Roman" panose="02020603050405020304" pitchFamily="18" charset="0"/>
              </a:rPr>
              <a:t>1</a:t>
            </a:r>
            <a:r>
              <a:rPr lang="ru-RU" sz="3200" spc="-15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Times New Roman" panose="02020603050405020304" pitchFamily="18" charset="0"/>
              </a:rPr>
              <a:t>501-1750</a:t>
            </a:r>
            <a:endParaRPr lang="en-US" sz="3200" spc="-15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Times New Roman" panose="02020603050405020304" pitchFamily="18" charset="0"/>
            </a:endParaRPr>
          </a:p>
        </p:txBody>
      </p:sp>
      <p:sp>
        <p:nvSpPr>
          <p:cNvPr id="6155" name="Прямоугольник 1"/>
          <p:cNvSpPr>
            <a:spLocks noChangeArrowheads="1"/>
          </p:cNvSpPr>
          <p:nvPr/>
        </p:nvSpPr>
        <p:spPr bwMode="auto">
          <a:xfrm>
            <a:off x="9201149" y="1704257"/>
            <a:ext cx="2009775" cy="127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buNone/>
            </a:pPr>
            <a:r>
              <a:rPr lang="ar-SY" sz="1400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ثلاث مهمات للجامعة</a:t>
            </a:r>
          </a:p>
          <a:p>
            <a:pPr>
              <a:buNone/>
            </a:pPr>
            <a:r>
              <a:rPr lang="ar-SY" sz="1400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/>
            </a:r>
            <a:br>
              <a:rPr lang="ar-SY" sz="1400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</a:br>
            <a:endParaRPr lang="ru-RU" altLang="ru-RU" sz="1400" dirty="0">
              <a:solidFill>
                <a:srgbClr val="00A1E9"/>
              </a:solidFill>
              <a:latin typeface="Ruberoid " pitchFamily="2" charset="0"/>
              <a:cs typeface="AbdoMaster-ExtraBold" panose="02000500030000020004" pitchFamily="50" charset="-78"/>
            </a:endParaRPr>
          </a:p>
          <a:p>
            <a:pPr>
              <a:lnSpc>
                <a:spcPct val="114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solidFill>
                <a:srgbClr val="00A1E9"/>
              </a:solidFill>
              <a:latin typeface="Ruberoid " pitchFamily="2" charset="0"/>
              <a:cs typeface="AbdoMaster-ExtraBold" panose="02000500030000020004" pitchFamily="50" charset="-78"/>
            </a:endParaRPr>
          </a:p>
          <a:p>
            <a:pPr>
              <a:lnSpc>
                <a:spcPct val="114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solidFill>
                <a:srgbClr val="00A1E9"/>
              </a:solidFill>
              <a:latin typeface="Ruberoid " pitchFamily="2" charset="0"/>
              <a:cs typeface="AbdoMaster-ExtraBold" panose="02000500030000020004" pitchFamily="50" charset="-78"/>
            </a:endParaRPr>
          </a:p>
        </p:txBody>
      </p:sp>
      <p:pic>
        <p:nvPicPr>
          <p:cNvPr id="6156" name="Picture 2" descr="http://international.donstu.ru/wp-content/uploads/2020/08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3" b="-7608"/>
          <a:stretch>
            <a:fillRect/>
          </a:stretch>
        </p:blipFill>
        <p:spPr bwMode="auto">
          <a:xfrm>
            <a:off x="7380288" y="1719263"/>
            <a:ext cx="1319212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7" name="Прямоугольник 27"/>
          <p:cNvSpPr>
            <a:spLocks noChangeArrowheads="1"/>
          </p:cNvSpPr>
          <p:nvPr/>
        </p:nvSpPr>
        <p:spPr bwMode="auto">
          <a:xfrm>
            <a:off x="6561138" y="4059238"/>
            <a:ext cx="2527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20</a:t>
            </a:r>
            <a:endParaRPr lang="en-US" altLang="ru-RU" sz="32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6158" name="TextBox 30"/>
          <p:cNvSpPr txBox="1">
            <a:spLocks noChangeArrowheads="1"/>
          </p:cNvSpPr>
          <p:nvPr/>
        </p:nvSpPr>
        <p:spPr bwMode="auto">
          <a:xfrm>
            <a:off x="9088438" y="3378800"/>
            <a:ext cx="2122487" cy="48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buNone/>
            </a:pPr>
            <a:r>
              <a:rPr lang="ar-SY" sz="1400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تصنيف الجامعات "الخضراء" في </a:t>
            </a:r>
            <a:r>
              <a:rPr lang="ar-SY" sz="1400" dirty="0" smtClean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روسيا</a:t>
            </a:r>
            <a:endParaRPr lang="ar-SY" sz="1400" dirty="0">
              <a:solidFill>
                <a:srgbClr val="00A1E9"/>
              </a:solidFill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</p:txBody>
      </p:sp>
      <p:pic>
        <p:nvPicPr>
          <p:cNvPr id="6159" name="Рисунок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9" b="37411"/>
          <a:stretch>
            <a:fillRect/>
          </a:stretch>
        </p:blipFill>
        <p:spPr bwMode="auto">
          <a:xfrm>
            <a:off x="6870700" y="5045075"/>
            <a:ext cx="1889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Прямоугольник 27"/>
          <p:cNvSpPr>
            <a:spLocks noChangeArrowheads="1"/>
          </p:cNvSpPr>
          <p:nvPr/>
        </p:nvSpPr>
        <p:spPr bwMode="auto">
          <a:xfrm>
            <a:off x="6643688" y="5748338"/>
            <a:ext cx="2444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75</a:t>
            </a:r>
            <a:endParaRPr lang="en-US" altLang="ru-RU" sz="32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6161" name="TextBox 30"/>
          <p:cNvSpPr txBox="1">
            <a:spLocks noChangeArrowheads="1"/>
          </p:cNvSpPr>
          <p:nvPr/>
        </p:nvSpPr>
        <p:spPr bwMode="auto">
          <a:xfrm>
            <a:off x="9088437" y="4986338"/>
            <a:ext cx="2122487" cy="81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14000"/>
              </a:lnSpc>
              <a:spcBef>
                <a:spcPct val="0"/>
              </a:spcBef>
              <a:buNone/>
            </a:pPr>
            <a:r>
              <a:rPr lang="ar-SY" sz="1400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أفضل 100 جامعة في </a:t>
            </a:r>
            <a:r>
              <a:rPr lang="ar-SY" sz="1400" dirty="0" smtClean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روسيا</a:t>
            </a:r>
            <a:r>
              <a:rPr lang="ru-RU" sz="1400" dirty="0" smtClean="0">
                <a:solidFill>
                  <a:srgbClr val="00A1E9"/>
                </a:solidFill>
                <a:cs typeface="AbdoMaster-ExtraBold" panose="02000500030000020004" pitchFamily="50" charset="-78"/>
              </a:rPr>
              <a:t> </a:t>
            </a:r>
            <a:r>
              <a:rPr lang="ar-SY" sz="1400" dirty="0" smtClean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تحليلات</a:t>
            </a:r>
          </a:p>
          <a:p>
            <a:pPr algn="r">
              <a:lnSpc>
                <a:spcPct val="114000"/>
              </a:lnSpc>
              <a:spcBef>
                <a:spcPct val="0"/>
              </a:spcBef>
              <a:buNone/>
            </a:pPr>
            <a:r>
              <a:rPr lang="en-US" sz="1400" dirty="0" smtClean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RAEX</a:t>
            </a:r>
            <a:endParaRPr lang="ru-RU" altLang="ru-RU" sz="1400" dirty="0">
              <a:solidFill>
                <a:srgbClr val="00A1E9"/>
              </a:solidFill>
              <a:latin typeface="Ruberoid 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6162" name="Прямоугольник 27"/>
          <p:cNvSpPr>
            <a:spLocks noChangeArrowheads="1"/>
          </p:cNvSpPr>
          <p:nvPr/>
        </p:nvSpPr>
        <p:spPr bwMode="auto">
          <a:xfrm>
            <a:off x="809625" y="4059238"/>
            <a:ext cx="23741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1201-1400</a:t>
            </a:r>
            <a:endParaRPr lang="ru-RU" altLang="ru-RU" sz="32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6163" name="TextBox 25"/>
          <p:cNvSpPr txBox="1">
            <a:spLocks noChangeArrowheads="1"/>
          </p:cNvSpPr>
          <p:nvPr/>
        </p:nvSpPr>
        <p:spPr bwMode="auto">
          <a:xfrm>
            <a:off x="3162301" y="3338513"/>
            <a:ext cx="2933700" cy="72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buNone/>
            </a:pPr>
            <a:r>
              <a:rPr lang="ar-SY" sz="1400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تصنيف الجامعات </a:t>
            </a:r>
            <a:r>
              <a:rPr lang="ar-SY" sz="1400" dirty="0" smtClean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العالمية</a:t>
            </a:r>
            <a:r>
              <a:rPr lang="ar-SY" sz="1400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/>
            </a:r>
            <a:br>
              <a:rPr lang="ar-SY" sz="1400" dirty="0">
                <a:solidFill>
                  <a:srgbClr val="00A1E9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</a:br>
            <a:endParaRPr lang="ru-RU" altLang="ru-RU" sz="1400" dirty="0">
              <a:solidFill>
                <a:srgbClr val="00A1E9"/>
              </a:solidFill>
              <a:latin typeface="Times New Roman" panose="02020603050405020304" pitchFamily="18" charset="0"/>
              <a:cs typeface="AbdoMaster-ExtraBold" panose="02000500030000020004" pitchFamily="50" charset="-78"/>
            </a:endParaRPr>
          </a:p>
          <a:p>
            <a:pPr algn="r">
              <a:lnSpc>
                <a:spcPct val="114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solidFill>
                <a:srgbClr val="00A1E9"/>
              </a:solidFill>
              <a:latin typeface="Ruberoid " pitchFamily="2" charset="0"/>
              <a:cs typeface="AbdoMaster-ExtraBold" panose="02000500030000020004" pitchFamily="50" charset="-78"/>
            </a:endParaRPr>
          </a:p>
        </p:txBody>
      </p:sp>
      <p:pic>
        <p:nvPicPr>
          <p:cNvPr id="6164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4" y="3352800"/>
            <a:ext cx="1749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3352800"/>
            <a:ext cx="257968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971550" y="3109913"/>
            <a:ext cx="5124450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71550" y="4856163"/>
            <a:ext cx="5124450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678613" y="3109913"/>
            <a:ext cx="4454525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678613" y="4851400"/>
            <a:ext cx="4454525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669069"/>
            <a:ext cx="1885950" cy="6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240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3264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ar-SY" sz="3200" dirty="0" smtClean="0">
                <a:latin typeface="AbdoMaster-ExtraBold" panose="02000500030000020004" pitchFamily="50" charset="-78"/>
                <a:ea typeface="Ruberoid Extra Bold" pitchFamily="50" charset="0"/>
                <a:cs typeface="AbdoMaster-ExtraBold" panose="02000500030000020004" pitchFamily="50" charset="-78"/>
              </a:rPr>
              <a:t>الهيكلية الجامعية </a:t>
            </a:r>
            <a:endParaRPr lang="ru-RU" sz="3200" dirty="0">
              <a:latin typeface="Times New Roman" panose="02020603050405020304" pitchFamily="18" charset="0"/>
              <a:ea typeface="Ruberoid Extra Bold" pitchFamily="50" charset="0"/>
              <a:cs typeface="AbdoMaster-ExtraBold" panose="02000500030000020004" pitchFamily="50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6000" y="1494000"/>
            <a:ext cx="765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16000" y="1494000"/>
            <a:ext cx="157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24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506000" y="2047998"/>
            <a:ext cx="1889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600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مسارات تعليمية </a:t>
            </a:r>
            <a:endParaRPr lang="ru-RU" sz="1600" dirty="0">
              <a:latin typeface="Times New Roman" panose="02020603050405020304" pitchFamily="18" charset="0"/>
              <a:cs typeface="AbdoMaster-ExtraBold" panose="02000500030000020004" pitchFamily="50" charset="-78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331000" y="2069668"/>
            <a:ext cx="1889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600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كلية </a:t>
            </a:r>
            <a:endParaRPr lang="ru-RU" sz="1600" dirty="0">
              <a:latin typeface="Times New Roman" panose="02020603050405020304" pitchFamily="18" charset="0"/>
              <a:cs typeface="AbdoMaster-ExtraBold" panose="02000500030000020004" pitchFamily="50" charset="-78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931001" y="2069668"/>
            <a:ext cx="1889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Y" sz="1600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قسم دراسي </a:t>
            </a:r>
            <a:endParaRPr lang="ru-RU" sz="1600" dirty="0">
              <a:latin typeface="Times New Roman" panose="02020603050405020304" pitchFamily="18" charset="0"/>
              <a:cs typeface="AbdoMaster-ExtraBold" panose="02000500030000020004" pitchFamily="50" charset="-7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56000" y="1494000"/>
            <a:ext cx="1744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134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846000" y="1809000"/>
            <a:ext cx="0" cy="445500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13"/>
          <p:cNvGrpSpPr/>
          <p:nvPr/>
        </p:nvGrpSpPr>
        <p:grpSpPr>
          <a:xfrm>
            <a:off x="766045" y="2848441"/>
            <a:ext cx="2787767" cy="3415559"/>
            <a:chOff x="766045" y="2668441"/>
            <a:chExt cx="2787767" cy="341555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232" y="2668441"/>
              <a:ext cx="2697768" cy="3415559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880446" y="2823832"/>
              <a:ext cx="256723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 smtClean="0">
                  <a:latin typeface="AbdoMaster-Book" panose="02000500030000020004" pitchFamily="50" charset="-78"/>
                  <a:ea typeface="Ruberoid Extra Bold" pitchFamily="2" charset="0"/>
                  <a:cs typeface="AbdoMaster-Book" panose="02000500030000020004" pitchFamily="50" charset="-78"/>
                </a:rPr>
                <a:t>العلوم الهندسية و تكنولوجيا المعلومات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5551" y="4933779"/>
              <a:ext cx="255821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 smtClean="0">
                  <a:latin typeface="AbdoMaster-Book" panose="02000500030000020004" pitchFamily="50" charset="-78"/>
                  <a:ea typeface="Ruberoid Extra Bold" pitchFamily="2" charset="0"/>
                  <a:cs typeface="AbdoMaster-Book" panose="02000500030000020004" pitchFamily="50" charset="-78"/>
                </a:rPr>
                <a:t>العلوم الحقيقية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766045" y="4253019"/>
              <a:ext cx="278776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 smtClean="0">
                  <a:latin typeface="AbdoMaster-Book" panose="02000500030000020004" pitchFamily="50" charset="-78"/>
                  <a:ea typeface="Ruberoid Extra Bold" pitchFamily="2" charset="0"/>
                  <a:cs typeface="AbdoMaster-Book" panose="02000500030000020004" pitchFamily="50" charset="-78"/>
                </a:rPr>
                <a:t>الفنون والعلوم الانسانية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09340" y="3579389"/>
              <a:ext cx="255821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علوم الحياة والطب الحيوي</a:t>
              </a:r>
            </a:p>
            <a:p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2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925551" y="5601792"/>
              <a:ext cx="251544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 smtClean="0">
                  <a:latin typeface="AbdoMaster-Book" panose="02000500030000020004" pitchFamily="50" charset="-78"/>
                  <a:ea typeface="Ruberoid Extra Bold" pitchFamily="2" charset="0"/>
                  <a:cs typeface="AbdoMaster-Book" panose="02000500030000020004" pitchFamily="50" charset="-78"/>
                </a:rPr>
                <a:t>العلوم الاجتماعية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116000" y="2848441"/>
            <a:ext cx="7319061" cy="3348148"/>
            <a:chOff x="4116000" y="2668441"/>
            <a:chExt cx="7319061" cy="334814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1000" y="2668441"/>
              <a:ext cx="7229061" cy="3341976"/>
            </a:xfrm>
            <a:prstGeom prst="rect">
              <a:avLst/>
            </a:prstGeom>
          </p:spPr>
        </p:pic>
        <p:sp>
          <p:nvSpPr>
            <p:cNvPr id="54" name="Прямоугольник 53"/>
            <p:cNvSpPr/>
            <p:nvPr/>
          </p:nvSpPr>
          <p:spPr>
            <a:xfrm>
              <a:off x="4206001" y="2700632"/>
              <a:ext cx="1710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 smtClean="0">
                  <a:latin typeface="AbdoMaster-Book" panose="02000500030000020004" pitchFamily="50" charset="-78"/>
                  <a:ea typeface="Ruberoid Extra Bold" pitchFamily="2" charset="0"/>
                  <a:cs typeface="AbdoMaster-Book" panose="02000500030000020004" pitchFamily="50" charset="-78"/>
                </a:rPr>
                <a:t>الصناعات الزراعية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5913030" y="2700632"/>
              <a:ext cx="144296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 smtClean="0">
                  <a:latin typeface="AbdoMaster-Book" panose="02000500030000020004" pitchFamily="50" charset="-78"/>
                  <a:ea typeface="Ruberoid Extra Bold" pitchFamily="2" charset="0"/>
                  <a:cs typeface="AbdoMaster-Book" panose="02000500030000020004" pitchFamily="50" charset="-78"/>
                </a:rPr>
                <a:t>صناعة الطيارات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8826860" y="3062696"/>
              <a:ext cx="2385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 smtClean="0">
                  <a:latin typeface="AbdoMaster-Book" panose="02000500030000020004" pitchFamily="50" charset="-78"/>
                  <a:ea typeface="Ruberoid Extra Bold" pitchFamily="2" charset="0"/>
                  <a:cs typeface="AbdoMaster-Book" panose="02000500030000020004" pitchFamily="50" charset="-78"/>
                </a:rPr>
                <a:t>التقنياة الميكانيكية وبناء السيارات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741000" y="2700632"/>
              <a:ext cx="1620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 smtClean="0">
                  <a:latin typeface="AbdoMaster-Book" panose="02000500030000020004" pitchFamily="50" charset="-78"/>
                  <a:ea typeface="Ruberoid Extra Bold" pitchFamily="2" charset="0"/>
                  <a:cs typeface="AbdoMaster-Book" panose="02000500030000020004" pitchFamily="50" charset="-78"/>
                </a:rPr>
                <a:t>الدولية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4173224" y="3069000"/>
              <a:ext cx="243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التشغيل الآلي والميكاترونيك والتحكم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6716682" y="3062712"/>
              <a:ext cx="205777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rtl="1"/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صناعة الطاقة والنفط والغاز</a:t>
              </a:r>
            </a:p>
            <a:p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2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7041000" y="2694899"/>
              <a:ext cx="272294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 smtClean="0">
                  <a:latin typeface="AbdoMaster-Book" panose="02000500030000020004" pitchFamily="50" charset="-78"/>
                  <a:ea typeface="Ruberoid Extra Bold" pitchFamily="2" charset="0"/>
                  <a:cs typeface="AbdoMaster-Book" panose="02000500030000020004" pitchFamily="50" charset="-78"/>
                </a:rPr>
                <a:t>علم اللغات التطبيقي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4211367" y="3595448"/>
              <a:ext cx="161331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rtl="1"/>
              <a:r>
                <a:rPr lang="ar-SY" sz="1200" dirty="0" smtClean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وسائل النقل </a:t>
              </a:r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والخدمة والتشغيل</a:t>
              </a:r>
            </a:p>
            <a:p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2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5691000" y="3594037"/>
              <a:ext cx="252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وسائل الإعلام والاتصالات وتقنيات الوسائط المتعددة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8166000" y="3594037"/>
              <a:ext cx="198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علم النفس وعلم أصول التدريس وعلم العيوب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10127668" y="3594037"/>
              <a:ext cx="12792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rtl="1"/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الهندسة والبناء</a:t>
              </a:r>
            </a:p>
            <a:p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2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4289892" y="4192461"/>
              <a:ext cx="268777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rtl="1"/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سلامة الحياة والبيئة الهندسية</a:t>
              </a:r>
            </a:p>
            <a:p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2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6874494" y="4213517"/>
              <a:ext cx="238977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الإنشاءات الصناعية والمدنية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9246000" y="4131682"/>
              <a:ext cx="215628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rtl="1"/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معهد التقنيات المتقدمة "المدرسة </a:t>
              </a:r>
              <a:r>
                <a:rPr lang="en-US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X"</a:t>
              </a:r>
            </a:p>
            <a:p>
              <a:r>
                <a:rPr lang="en-US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en-US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2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4285278" y="4655741"/>
              <a:ext cx="1935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rtl="1"/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معهد الثقافة البدنية والرياضة</a:t>
              </a:r>
            </a:p>
            <a:p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2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179381" y="4676145"/>
              <a:ext cx="1890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rtl="1"/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كلية العمارة والتصميم والفنون</a:t>
              </a:r>
            </a:p>
            <a:p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2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8184597" y="4676145"/>
              <a:ext cx="214166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rtl="1"/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المعلوماتية وهندسة الحاسبات</a:t>
              </a:r>
            </a:p>
            <a:p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2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10137944" y="4732106"/>
              <a:ext cx="127461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النقل البري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4116000" y="5280296"/>
              <a:ext cx="2430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الأجهزة واللوائح التقنية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6501000" y="5193772"/>
              <a:ext cx="198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الهندسة الحيوية والطب البيطري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8460332" y="5196283"/>
              <a:ext cx="189883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أعمال وإدارة مبتكرة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10236000" y="5193771"/>
              <a:ext cx="119906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 smtClean="0">
                  <a:latin typeface="AbdoMaster-Book" panose="02000500030000020004" pitchFamily="50" charset="-78"/>
                  <a:ea typeface="Ruberoid Extra Bold" pitchFamily="2" charset="0"/>
                  <a:cs typeface="AbdoMaster-Book" panose="02000500030000020004" pitchFamily="50" charset="-78"/>
                </a:rPr>
                <a:t>الخدمات والسياحة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4161000" y="5737871"/>
              <a:ext cx="1260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 smtClean="0">
                  <a:latin typeface="AbdoMaster-Book" panose="02000500030000020004" pitchFamily="50" charset="-78"/>
                  <a:ea typeface="Ruberoid Extra Bold" pitchFamily="2" charset="0"/>
                  <a:cs typeface="AbdoMaster-Book" panose="02000500030000020004" pitchFamily="50" charset="-78"/>
                </a:rPr>
                <a:t>الحقوق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5440378" y="5739590"/>
              <a:ext cx="214062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Y" sz="1200" dirty="0" smtClean="0">
                  <a:latin typeface="AbdoMaster-Book" panose="02000500030000020004" pitchFamily="50" charset="-78"/>
                  <a:ea typeface="Ruberoid Extra Bold" pitchFamily="2" charset="0"/>
                  <a:cs typeface="AbdoMaster-Book" panose="02000500030000020004" pitchFamily="50" charset="-78"/>
                </a:rPr>
                <a:t>الاجتماعية والانسانية</a:t>
              </a:r>
              <a:endParaRPr lang="ru-RU" sz="1200" dirty="0">
                <a:latin typeface="Times New Roman" panose="02020603050405020304" pitchFamily="18" charset="0"/>
                <a:ea typeface="Ruberoid Extra Bold" pitchFamily="2" charset="0"/>
                <a:cs typeface="AbdoMaster-Book" panose="02000500030000020004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36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3754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ar-SY" sz="3200" dirty="0" smtClean="0">
                <a:latin typeface="AbdoMaster-ExtraBold" panose="02000500030000020004" pitchFamily="50" charset="-78"/>
                <a:ea typeface="Ruberoid Extra Bold" pitchFamily="50" charset="0"/>
                <a:cs typeface="AbdoMaster-ExtraBold" panose="02000500030000020004" pitchFamily="50" charset="-78"/>
              </a:rPr>
              <a:t>الاقسام الدراسية المندمجة مع الشركات</a:t>
            </a:r>
            <a:endParaRPr lang="ru-RU" sz="3200" dirty="0">
              <a:latin typeface="Times New Roman" panose="02020603050405020304" pitchFamily="18" charset="0"/>
              <a:ea typeface="Ruberoid Extra Bold" pitchFamily="50" charset="0"/>
              <a:cs typeface="AbdoMaster-ExtraBold" panose="02000500030000020004" pitchFamily="50" charset="-78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0" y="1595755"/>
            <a:ext cx="3036693" cy="1245461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>
            <a:lvl1pPr algn="l" defTabSz="8639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i="0" kern="120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896938">
              <a:lnSpc>
                <a:spcPct val="100000"/>
              </a:lnSpc>
              <a:spcBef>
                <a:spcPts val="127"/>
              </a:spcBef>
            </a:pPr>
            <a:r>
              <a:rPr lang="ru-RU" sz="60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Times New Roman" panose="02020603050405020304" pitchFamily="18" charset="0"/>
              </a:rPr>
              <a:t>21</a:t>
            </a:r>
          </a:p>
          <a:p>
            <a:pPr marL="896938">
              <a:lnSpc>
                <a:spcPct val="100000"/>
              </a:lnSpc>
              <a:spcBef>
                <a:spcPts val="127"/>
              </a:spcBef>
            </a:pPr>
            <a:r>
              <a:rPr lang="ar-SY" sz="1600" b="0" spc="-16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قسم تابع للشركات</a:t>
            </a:r>
            <a:endParaRPr lang="ru-RU" sz="1600" b="0" spc="-16" dirty="0">
              <a:solidFill>
                <a:schemeClr val="tx1"/>
              </a:solidFill>
              <a:latin typeface="Times New Roman" panose="02020603050405020304" pitchFamily="18" charset="0"/>
              <a:cs typeface="AbdoMaster-ExtraBold" panose="02000500030000020004" pitchFamily="50" charset="-78"/>
            </a:endParaRP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0" y="3485514"/>
            <a:ext cx="3036693" cy="1245461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>
            <a:lvl1pPr algn="l" defTabSz="8639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i="0" kern="120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896938">
              <a:lnSpc>
                <a:spcPct val="100000"/>
              </a:lnSpc>
              <a:spcBef>
                <a:spcPts val="127"/>
              </a:spcBef>
            </a:pPr>
            <a:r>
              <a:rPr lang="ru-RU" sz="6000" b="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Times New Roman" panose="02020603050405020304" pitchFamily="18" charset="0"/>
              </a:rPr>
              <a:t>13</a:t>
            </a:r>
            <a:endParaRPr lang="ru-RU" sz="6000" b="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Times New Roman" panose="02020603050405020304" pitchFamily="18" charset="0"/>
            </a:endParaRPr>
          </a:p>
          <a:p>
            <a:pPr marL="896938">
              <a:lnSpc>
                <a:spcPct val="100000"/>
              </a:lnSpc>
              <a:spcBef>
                <a:spcPts val="127"/>
              </a:spcBef>
            </a:pPr>
            <a:r>
              <a:rPr lang="ar-SY" sz="1600" b="0" spc="-16" dirty="0" smtClean="0">
                <a:solidFill>
                  <a:schemeClr val="tx1"/>
                </a:solidFill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لاعداد الخريجين</a:t>
            </a:r>
            <a:endParaRPr lang="ru-RU" sz="1600" b="0" spc="-16" dirty="0">
              <a:solidFill>
                <a:schemeClr val="tx1"/>
              </a:solidFill>
              <a:latin typeface="Times New Roman" panose="02020603050405020304" pitchFamily="18" charset="0"/>
              <a:cs typeface="AbdoMaster-ExtraBold" panose="02000500030000020004" pitchFamily="50" charset="-78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86245" y="1674000"/>
            <a:ext cx="0" cy="463500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3600150" y="1411567"/>
            <a:ext cx="8591850" cy="5446433"/>
            <a:chOff x="3600150" y="1411567"/>
            <a:chExt cx="8591850" cy="544643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0150" y="1411567"/>
              <a:ext cx="8591850" cy="5446433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3846000" y="2304000"/>
              <a:ext cx="1665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تصميم ودعم تكنولوجي لإنتاج أنظمة القيادة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AbdoMaster-Book" panose="02000500030000020004" pitchFamily="50" charset="-78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756850" y="2304000"/>
              <a:ext cx="114915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تشغيل أنظمة النقل </a:t>
              </a:r>
              <a:r>
                <a:rPr lang="ar-SY" sz="1000" dirty="0" smtClean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واللوجستيات</a:t>
              </a:r>
              <a:endParaRPr lang="ar-SY" sz="1000" dirty="0">
                <a:latin typeface="AbdoMaster-Book" panose="02000500030000020004" pitchFamily="50" charset="-78"/>
                <a:cs typeface="AbdoMaster-Book" panose="02000500030000020004" pitchFamily="50" charset="-78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041000" y="2304000"/>
              <a:ext cx="13500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تصميم وانتاج الالات الزراعية</a:t>
              </a:r>
            </a:p>
            <a:p>
              <a:pPr algn="ctr"/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AbdoMaster-Book" panose="02000500030000020004" pitchFamily="50" charset="-78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526000" y="2304000"/>
              <a:ext cx="15300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تقنيات إنتاج أنظمة الطيران للأغراض الخاصة</a:t>
              </a:r>
            </a:p>
            <a:p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0101000" y="2304000"/>
              <a:ext cx="15300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تقنيات ومعدات معالجة المنتجات الزراعية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AbdoMaster-Book" panose="02000500030000020004" pitchFamily="50" charset="-78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846000" y="4869000"/>
              <a:ext cx="16650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هندسة النقل</a:t>
              </a:r>
            </a:p>
            <a:p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756850" y="3621165"/>
              <a:ext cx="114915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الإدارة الهندسية في البناء</a:t>
              </a:r>
            </a:p>
            <a:p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086001" y="3628090"/>
              <a:ext cx="134999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أنظمة التحكم الآلي</a:t>
              </a:r>
            </a:p>
            <a:p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8598969" y="3624627"/>
              <a:ext cx="13670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تقنيات انتاج الصلب والسبائك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AbdoMaster-Book" panose="02000500030000020004" pitchFamily="50" charset="-78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0128969" y="3621165"/>
              <a:ext cx="148391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الثقافة الأرثوذكسية واللاهوت</a:t>
              </a:r>
            </a:p>
            <a:p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809517" y="3621164"/>
              <a:ext cx="1665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طب الأسنان البيطري والوجه والفكين جراحة الوجه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AbdoMaster-Book" panose="02000500030000020004" pitchFamily="50" charset="-78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601000" y="4857776"/>
              <a:ext cx="1440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الوسائل التقنية للاستزراع المائي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AbdoMaster-Book" panose="02000500030000020004" pitchFamily="50" charset="-78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7054904" y="4857775"/>
              <a:ext cx="14400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علم الأسماك وعلم أمراض السمكة</a:t>
              </a:r>
            </a:p>
            <a:p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8562484" y="4868999"/>
              <a:ext cx="14400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مجمعات الأجهزة والبرامج</a:t>
              </a:r>
            </a:p>
            <a:p>
              <a:pPr algn="ctr"/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AbdoMaster-Book" panose="02000500030000020004" pitchFamily="50" charset="-78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0172627" y="4857774"/>
              <a:ext cx="137376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التربية الاجتماعية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AbdoMaster-Book" panose="02000500030000020004" pitchFamily="50" charset="-78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846000" y="5880848"/>
              <a:ext cx="1665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تجهيز المعادن غير الحديدية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AbdoMaster-Book" panose="02000500030000020004" pitchFamily="50" charset="-78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5016000" y="5881187"/>
              <a:ext cx="16650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أنظمة القيادة</a:t>
              </a:r>
            </a:p>
            <a:p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231075" y="5883802"/>
              <a:ext cx="16650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صناعة الطائرات</a:t>
              </a:r>
            </a:p>
            <a:p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401075" y="5876877"/>
              <a:ext cx="16650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تقنيات الوسائط</a:t>
              </a:r>
            </a:p>
            <a:p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  <a:cs typeface="AbdoMaster-Book" panose="02000500030000020004" pitchFamily="50" charset="-78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8796000" y="5875926"/>
              <a:ext cx="166500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هندسة الطاقة</a:t>
              </a: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AbdoMaster-Book" panose="02000500030000020004" pitchFamily="50" charset="-78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0216220" y="5875926"/>
              <a:ext cx="133016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>المقاييس الصناعية</a:t>
              </a:r>
            </a:p>
            <a:p>
              <a: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  <a:t/>
              </a:r>
              <a:br>
                <a:rPr lang="ar-SY" sz="1000" dirty="0">
                  <a:latin typeface="AbdoMaster-Book" panose="02000500030000020004" pitchFamily="50" charset="-78"/>
                  <a:cs typeface="AbdoMaster-Book" panose="02000500030000020004" pitchFamily="50" charset="-78"/>
                </a:rPr>
              </a:br>
              <a:endParaRPr lang="ru-RU" sz="10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  <a:cs typeface="AbdoMaster-Book" panose="02000500030000020004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5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35895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ar-SY" sz="3200" dirty="0" smtClean="0">
                <a:latin typeface="AbdoMaster-ExtraBold" panose="02000500030000020004" pitchFamily="50" charset="-78"/>
                <a:ea typeface="Ruberoid Extra Bold" pitchFamily="50" charset="0"/>
                <a:cs typeface="AbdoMaster-ExtraBold" panose="02000500030000020004" pitchFamily="50" charset="-78"/>
              </a:rPr>
              <a:t>التخصصات التعليمية الرئيسية في جامعة الدون التقنية الحكومية </a:t>
            </a:r>
            <a:endParaRPr lang="ru-RU" sz="3200" dirty="0">
              <a:latin typeface="Times New Roman" panose="02020603050405020304" pitchFamily="18" charset="0"/>
              <a:ea typeface="Ruberoid Extra Bold" pitchFamily="50" charset="0"/>
              <a:cs typeface="AbdoMaster-ExtraBold" panose="02000500030000020004" pitchFamily="50" charset="-78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912546" y="1544206"/>
            <a:ext cx="2168454" cy="1485313"/>
          </a:xfrm>
          <a:prstGeom prst="roundRect">
            <a:avLst>
              <a:gd name="adj" fmla="val 5696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400" b="1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تحويل موجه نحو المخاطر للمجمع الزراعي الصناعي</a:t>
            </a:r>
            <a:endParaRPr lang="ru-RU" sz="1400" b="1" dirty="0">
              <a:latin typeface="Times New Roman" panose="02020603050405020304" pitchFamily="18" charset="0"/>
              <a:ea typeface="Ruberoid Extra Bold" pitchFamily="2" charset="0"/>
              <a:cs typeface="AbdoMaster-ExtraBold" panose="02000500030000020004" pitchFamily="50" charset="-78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933410" y="3204000"/>
            <a:ext cx="2147590" cy="1485313"/>
          </a:xfrm>
          <a:prstGeom prst="roundRect">
            <a:avLst>
              <a:gd name="adj" fmla="val 6305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Y" sz="1400" b="1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الهندسة البيولوجية </a:t>
            </a:r>
            <a:r>
              <a:rPr lang="ar-SY" sz="1400" b="1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والطبية</a:t>
            </a:r>
            <a:endParaRPr lang="ar-SY" sz="1400" b="1" dirty="0"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907853" y="4860541"/>
            <a:ext cx="2173147" cy="1485313"/>
          </a:xfrm>
          <a:prstGeom prst="roundRect">
            <a:avLst>
              <a:gd name="adj" fmla="val 6305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Y" sz="1400" b="1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طاقة موفرة </a:t>
            </a:r>
            <a:r>
              <a:rPr lang="ar-SY" sz="1400" b="1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للموارد</a:t>
            </a:r>
            <a:endParaRPr lang="ar-SY" sz="1400" b="1" dirty="0"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6440714" y="1544204"/>
            <a:ext cx="2175286" cy="1485313"/>
          </a:xfrm>
          <a:prstGeom prst="roundRect">
            <a:avLst>
              <a:gd name="adj" fmla="val 6915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Y" sz="1400" b="1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دورة الإنتاج الرشيد لمجمع الصناعات </a:t>
            </a:r>
            <a:r>
              <a:rPr lang="ar-SY" sz="1400" b="1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الزراعية</a:t>
            </a:r>
            <a:endParaRPr lang="ar-SY" sz="1400" b="1" dirty="0"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6440714" y="3203619"/>
            <a:ext cx="2175286" cy="1485313"/>
          </a:xfrm>
          <a:prstGeom prst="roundRect">
            <a:avLst>
              <a:gd name="adj" fmla="val 6915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Y" sz="1400" b="1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التحول الرقمي للمجمع </a:t>
            </a:r>
            <a:r>
              <a:rPr lang="ar-SY" sz="1400" b="1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الصناعي</a:t>
            </a:r>
            <a:endParaRPr lang="ar-SY" sz="1400" b="1" dirty="0"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</p:txBody>
      </p:sp>
      <p:sp>
        <p:nvSpPr>
          <p:cNvPr id="71" name="Text Box 87"/>
          <p:cNvSpPr txBox="1">
            <a:spLocks noChangeArrowheads="1"/>
          </p:cNvSpPr>
          <p:nvPr/>
        </p:nvSpPr>
        <p:spPr bwMode="auto">
          <a:xfrm>
            <a:off x="3306000" y="1543628"/>
            <a:ext cx="243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رقمنة مراقبة الأراضي </a:t>
            </a: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الزراعية</a:t>
            </a:r>
            <a:endParaRPr lang="ru-RU" sz="1200" dirty="0" smtClean="0">
              <a:cs typeface="AbdoMaster-Book" panose="02000500030000020004" pitchFamily="50" charset="-7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الزراعة الدقيقة إنترنت الأشياء والأنظمة السيبرانية المادية والخدمات </a:t>
            </a: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السحابية</a:t>
            </a:r>
            <a:endParaRPr lang="ru-RU" sz="1200" dirty="0" smtClean="0">
              <a:cs typeface="AbdoMaster-Book" panose="02000500030000020004" pitchFamily="50" charset="-7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وسائل ذكية وغير مأهولة لميكنة الزراعة</a:t>
            </a:r>
            <a:endParaRPr lang="ru-RU" altLang="ru-RU" sz="1200" dirty="0" smtClean="0">
              <a:solidFill>
                <a:srgbClr val="E7E6E6">
                  <a:lumMod val="10000"/>
                </a:srgb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sp>
        <p:nvSpPr>
          <p:cNvPr id="72" name="Text Box 87"/>
          <p:cNvSpPr txBox="1">
            <a:spLocks noChangeArrowheads="1"/>
          </p:cNvSpPr>
          <p:nvPr/>
        </p:nvSpPr>
        <p:spPr bwMode="auto">
          <a:xfrm>
            <a:off x="3288814" y="3217473"/>
            <a:ext cx="225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الأطعمة العضوية والشخصية </a:t>
            </a: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والوظيفية</a:t>
            </a:r>
            <a:endParaRPr lang="ru-RU" sz="1200" dirty="0" smtClean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النانو والتقنيات الحيوية </a:t>
            </a:r>
            <a:endParaRPr lang="ru-RU" sz="1200" dirty="0" smtClean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التقنيات </a:t>
            </a:r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المضافة في الطب تقنيات </a:t>
            </a:r>
            <a:endParaRPr lang="ru-RU" sz="1200" dirty="0" smtClean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وأجهزة </a:t>
            </a:r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واعدة في الطب</a:t>
            </a:r>
            <a:endParaRPr lang="ru-RU" altLang="ru-RU" sz="1200" dirty="0" smtClean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sp>
        <p:nvSpPr>
          <p:cNvPr id="74" name="Text Box 87"/>
          <p:cNvSpPr txBox="1">
            <a:spLocks noChangeArrowheads="1"/>
          </p:cNvSpPr>
          <p:nvPr/>
        </p:nvSpPr>
        <p:spPr bwMode="auto">
          <a:xfrm>
            <a:off x="3288814" y="4891318"/>
            <a:ext cx="2250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طاقة بديلة </a:t>
            </a:r>
            <a:endParaRPr lang="ru-RU" sz="1200" dirty="0" smtClean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المعالجة </a:t>
            </a:r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العميقة للمواد الخام الهيدروكربونية </a:t>
            </a:r>
            <a:endParaRPr lang="ru-RU" sz="1200" dirty="0" smtClean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مصادر </a:t>
            </a:r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طاقة جديدة </a:t>
            </a:r>
            <a:endParaRPr lang="ru-RU" sz="1200" dirty="0" smtClean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شبكات </a:t>
            </a:r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الطاقة </a:t>
            </a: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الذكية</a:t>
            </a:r>
            <a:endParaRPr lang="ru-RU" sz="1200" dirty="0" smtClean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r>
              <a:rPr lang="ar-SY" sz="12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2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طرق مبتكرة لتخزين ومعالجة الطاقة</a:t>
            </a:r>
            <a:endParaRPr lang="ru-RU" altLang="ru-RU" sz="1200" dirty="0" smtClean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sp>
        <p:nvSpPr>
          <p:cNvPr id="75" name="Text Box 87"/>
          <p:cNvSpPr txBox="1">
            <a:spLocks noChangeArrowheads="1"/>
          </p:cNvSpPr>
          <p:nvPr/>
        </p:nvSpPr>
        <p:spPr bwMode="auto">
          <a:xfrm>
            <a:off x="8796000" y="1543627"/>
            <a:ext cx="22500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1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المعالجة الحيوية ، المكافحة الحيوية ، إضفاء الطابع البيولوجي على الزراعة </a:t>
            </a:r>
            <a:endParaRPr lang="ru-RU" sz="1100" dirty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1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"</a:t>
            </a:r>
            <a:r>
              <a:rPr lang="ar-SY" sz="11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الاقتصاد الأخضر" والتنمية المستدامة </a:t>
            </a:r>
            <a:endParaRPr lang="ru-RU" sz="1100" dirty="0" smtClean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1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لمعالجة </a:t>
            </a:r>
            <a:r>
              <a:rPr lang="ar-SY" sz="11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العميقة للمنتجات الزراعية </a:t>
            </a:r>
            <a:endParaRPr lang="ru-RU" sz="1100" dirty="0" smtClean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1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تقنيات </a:t>
            </a:r>
            <a:r>
              <a:rPr lang="ar-SY" sz="11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ومعدات إنتاج الأعلاف</a:t>
            </a:r>
            <a:endParaRPr lang="ru-RU" altLang="ru-RU" sz="1100" dirty="0" smtClean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sp>
        <p:nvSpPr>
          <p:cNvPr id="76" name="Text Box 87"/>
          <p:cNvSpPr txBox="1">
            <a:spLocks noChangeArrowheads="1"/>
          </p:cNvSpPr>
          <p:nvPr/>
        </p:nvSpPr>
        <p:spPr bwMode="auto">
          <a:xfrm>
            <a:off x="8796000" y="3198124"/>
            <a:ext cx="2250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1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إنترنت الأشياء والأنظمة السيبرانية المادية والخدمات </a:t>
            </a:r>
            <a:r>
              <a:rPr lang="ar-SY" sz="11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السحابية</a:t>
            </a:r>
            <a:endParaRPr lang="ru-RU" sz="1100" dirty="0" smtClean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1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1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تشخيص المعدات والاختبار غير </a:t>
            </a:r>
            <a:r>
              <a:rPr lang="ar-SY" sz="11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المتلف</a:t>
            </a:r>
            <a:endParaRPr lang="ru-RU" sz="1100" dirty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1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1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التقنيات المضافة والتصميم </a:t>
            </a:r>
            <a:r>
              <a:rPr lang="ar-SY" sz="11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التوليدي</a:t>
            </a:r>
            <a:endParaRPr lang="ru-RU" sz="1100" dirty="0" smtClean="0">
              <a:latin typeface="Times New Roman" panose="02020603050405020304" pitchFamily="18" charset="0"/>
              <a:cs typeface="AbdoMaster-Book" panose="02000500030000020004" pitchFamily="50" charset="-7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1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 </a:t>
            </a:r>
            <a:r>
              <a:rPr lang="ar-SY" sz="11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أنظمة الروبوتات الصناعية</a:t>
            </a:r>
            <a:endParaRPr lang="ru-RU" altLang="ru-RU" sz="1100" dirty="0" smtClean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>
            <a:off x="933410" y="3114011"/>
            <a:ext cx="4442590" cy="0"/>
          </a:xfrm>
          <a:prstGeom prst="line">
            <a:avLst/>
          </a:prstGeom>
          <a:ln w="1270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933410" y="4768310"/>
            <a:ext cx="4442590" cy="0"/>
          </a:xfrm>
          <a:prstGeom prst="line">
            <a:avLst/>
          </a:prstGeom>
          <a:ln w="1270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6440714" y="3114011"/>
            <a:ext cx="4442590" cy="0"/>
          </a:xfrm>
          <a:prstGeom prst="line">
            <a:avLst/>
          </a:prstGeom>
          <a:ln w="1270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6440714" y="4866036"/>
            <a:ext cx="2175286" cy="1485313"/>
          </a:xfrm>
          <a:prstGeom prst="roundRect">
            <a:avLst>
              <a:gd name="adj" fmla="val 6915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Y" sz="1400" b="1" dirty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المرافق الفنية لتربية الأحياء </a:t>
            </a:r>
            <a:r>
              <a:rPr lang="ar-SY" sz="1400" b="1" dirty="0" smtClean="0">
                <a:latin typeface="AbdoMaster-ExtraBold" panose="02000500030000020004" pitchFamily="50" charset="-78"/>
                <a:cs typeface="AbdoMaster-ExtraBold" panose="02000500030000020004" pitchFamily="50" charset="-78"/>
              </a:rPr>
              <a:t>المائية</a:t>
            </a:r>
            <a:endParaRPr lang="ar-SY" sz="1400" b="1" dirty="0">
              <a:latin typeface="AbdoMaster-ExtraBold" panose="02000500030000020004" pitchFamily="50" charset="-78"/>
              <a:cs typeface="AbdoMaster-ExtraBold" panose="02000500030000020004" pitchFamily="50" charset="-78"/>
            </a:endParaRP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8796000" y="4860541"/>
            <a:ext cx="2250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1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التربية والاستزراع التجاري للأسماك واللافقاريات والطحالب </a:t>
            </a:r>
            <a:endParaRPr lang="ru-RU" sz="1100" dirty="0" smtClean="0">
              <a:cs typeface="AbdoMaster-Book" panose="02000500030000020004" pitchFamily="50" charset="-7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1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ضمان </a:t>
            </a:r>
            <a:r>
              <a:rPr lang="ar-SY" sz="11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السلامة البيئية للمسطحات المائية </a:t>
            </a:r>
            <a:endParaRPr lang="ru-RU" sz="1100" dirty="0">
              <a:cs typeface="AbdoMaster-Book" panose="02000500030000020004" pitchFamily="50" charset="-7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1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تقنيات </a:t>
            </a:r>
            <a:r>
              <a:rPr lang="ar-SY" sz="11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"أرضية" لتربية الأحياء المائية </a:t>
            </a:r>
            <a:r>
              <a:rPr lang="ar-SY" sz="11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متعددة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ar-SY" sz="11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التغذية </a:t>
            </a:r>
            <a:r>
              <a:rPr lang="ar-SY" sz="1100" dirty="0">
                <a:latin typeface="AbdoMaster-Book" panose="02000500030000020004" pitchFamily="50" charset="-78"/>
                <a:cs typeface="AbdoMaster-Book" panose="02000500030000020004" pitchFamily="50" charset="-78"/>
              </a:rPr>
              <a:t>المحاكاة </a:t>
            </a:r>
            <a:r>
              <a:rPr lang="ar-SY" sz="1100" dirty="0" smtClean="0">
                <a:latin typeface="AbdoMaster-Book" panose="02000500030000020004" pitchFamily="50" charset="-78"/>
                <a:cs typeface="AbdoMaster-Book" panose="02000500030000020004" pitchFamily="50" charset="-78"/>
              </a:rPr>
              <a:t>الرقمية</a:t>
            </a:r>
            <a:endParaRPr lang="ru-RU" altLang="ru-RU" sz="1100" dirty="0" smtClean="0">
              <a:solidFill>
                <a:srgbClr val="E7E6E6">
                  <a:lumMod val="10000"/>
                </a:srgb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bdoMaster-Book" panose="02000500030000020004" pitchFamily="50" charset="-78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440714" y="4776428"/>
            <a:ext cx="4442590" cy="0"/>
          </a:xfrm>
          <a:prstGeom prst="line">
            <a:avLst/>
          </a:prstGeom>
          <a:ln w="1270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Book Antiqua"/>
        <a:ea typeface=""/>
        <a:cs typeface=""/>
      </a:majorFont>
      <a:minorFont>
        <a:latin typeface="Arial Unicode M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13461</TotalTime>
  <Words>1332</Words>
  <Application>Microsoft Office PowerPoint</Application>
  <PresentationFormat>Широкоэкранный</PresentationFormat>
  <Paragraphs>419</Paragraphs>
  <Slides>19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7" baseType="lpstr">
      <vt:lpstr>Arial Unicode MS</vt:lpstr>
      <vt:lpstr>AbdoMaster-ExtraBold</vt:lpstr>
      <vt:lpstr>Arial</vt:lpstr>
      <vt:lpstr>Times New Roman</vt:lpstr>
      <vt:lpstr>TT Lakes DemiBold</vt:lpstr>
      <vt:lpstr>Montserrat ExtraBold</vt:lpstr>
      <vt:lpstr>Wingdings</vt:lpstr>
      <vt:lpstr>AbdoMaster-Book</vt:lpstr>
      <vt:lpstr>TT Lakes Condensed</vt:lpstr>
      <vt:lpstr>Calibri</vt:lpstr>
      <vt:lpstr>Ruberoid </vt:lpstr>
      <vt:lpstr>Ruberoid Bold</vt:lpstr>
      <vt:lpstr>Book Antiqua</vt:lpstr>
      <vt:lpstr>TT Lakes Compressed Light</vt:lpstr>
      <vt:lpstr>Ruberoid Extra Bold</vt:lpstr>
      <vt:lpstr>TT Lakes</vt:lpstr>
      <vt:lpstr>Wingdings 3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Ясько Ксения</dc:creator>
  <cp:lastModifiedBy>Пользователь Windows</cp:lastModifiedBy>
  <cp:revision>1028</cp:revision>
  <cp:lastPrinted>2018-05-14T14:40:43Z</cp:lastPrinted>
  <dcterms:created xsi:type="dcterms:W3CDTF">2017-04-06T13:54:06Z</dcterms:created>
  <dcterms:modified xsi:type="dcterms:W3CDTF">2023-11-02T12:26:44Z</dcterms:modified>
</cp:coreProperties>
</file>