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2"/>
  </p:notesMasterIdLst>
  <p:sldIdLst>
    <p:sldId id="389" r:id="rId2"/>
    <p:sldId id="361" r:id="rId3"/>
    <p:sldId id="362" r:id="rId4"/>
    <p:sldId id="363" r:id="rId5"/>
    <p:sldId id="364" r:id="rId6"/>
    <p:sldId id="365" r:id="rId7"/>
    <p:sldId id="369" r:id="rId8"/>
    <p:sldId id="370" r:id="rId9"/>
    <p:sldId id="367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9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402" r:id="rId28"/>
    <p:sldId id="403" r:id="rId29"/>
    <p:sldId id="404" r:id="rId30"/>
    <p:sldId id="405" r:id="rId31"/>
    <p:sldId id="406" r:id="rId32"/>
    <p:sldId id="420" r:id="rId33"/>
    <p:sldId id="408" r:id="rId34"/>
    <p:sldId id="409" r:id="rId35"/>
    <p:sldId id="412" r:id="rId36"/>
    <p:sldId id="413" r:id="rId37"/>
    <p:sldId id="418" r:id="rId38"/>
    <p:sldId id="419" r:id="rId39"/>
    <p:sldId id="421" r:id="rId40"/>
    <p:sldId id="390" r:id="rId41"/>
  </p:sldIdLst>
  <p:sldSz cx="9144000" cy="5143500" type="screen16x9"/>
  <p:notesSz cx="6797675" cy="9926638"/>
  <p:embeddedFontLst>
    <p:embeddedFont>
      <p:font typeface="Calibri Light" panose="020F030202020403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Ruberoid Bold" pitchFamily="2" charset="0"/>
      <p:regular r:id="rId49"/>
    </p:embeddedFont>
    <p:embeddedFont>
      <p:font typeface="Montserrat ExtraBold" panose="00000900000000000000" pitchFamily="2" charset="-52"/>
      <p:bold r:id="rId50"/>
    </p:embeddedFont>
    <p:embeddedFont>
      <p:font typeface="Ruberoid " pitchFamily="2" charset="0"/>
      <p:regular r:id="rId51"/>
    </p:embeddedFont>
    <p:embeddedFont>
      <p:font typeface="Circe" panose="020B0502020203020203" pitchFamily="34" charset="-52"/>
      <p:regular r:id="rId52"/>
    </p:embeddedFont>
    <p:embeddedFont>
      <p:font typeface="TT Lakes DemiBold" panose="02000503030000020004" pitchFamily="2" charset="0"/>
      <p:bold r:id="rId53"/>
    </p:embeddedFont>
    <p:embeddedFont>
      <p:font typeface="TT Lakes Condensed" panose="02000503020000020004" pitchFamily="2" charset="0"/>
      <p:regular r:id="rId54"/>
    </p:embeddedFont>
    <p:embeddedFont>
      <p:font typeface="Wingdings 3" panose="05040102010807070707" pitchFamily="18" charset="2"/>
      <p:regular r:id="rId55"/>
    </p:embeddedFont>
    <p:embeddedFont>
      <p:font typeface="TT Lakes" panose="02000503020000020004" pitchFamily="2" charset="0"/>
      <p:regular r:id="rId56"/>
      <p:bold r:id="rId57"/>
    </p:embeddedFont>
    <p:embeddedFont>
      <p:font typeface="Arial Unicode MS" panose="020B0604020202020204" charset="-128"/>
      <p:regular r:id="rId58"/>
    </p:embeddedFont>
    <p:embeddedFont>
      <p:font typeface="Ruberoid Extra Bold" pitchFamily="2" charset="0"/>
      <p:regular r:id="rId59"/>
      <p:bold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9DE6"/>
    <a:srgbClr val="008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4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6C74E-2DF1-43C9-9347-28756547F93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C015-7C08-48D3-A1B9-82AE4DF2C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0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C015-7C08-48D3-A1B9-82AE4DF2C31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672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992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29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4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722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90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1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972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8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21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444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86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07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3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1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2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58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0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5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1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3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9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0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02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84A27-1579-47A0-9FDF-EBF65F0A665F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559C4-A964-4BF2-8314-7C3B6E9F9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4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55.jpeg"/><Relationship Id="rId9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gif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gif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3DBD36-292E-4BA8-B54F-7DDD2A1FEC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2F835-CB15-4F7D-BA47-F7618CC6A4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E0ED34-4D0C-4B07-9C55-7F611A85F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0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9FB27-EA8A-46B3-B901-756AE9E26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"/>
            <a:ext cx="9144356" cy="51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9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81C2E7-E766-4A29-B0A8-ADECBE0E1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687866" y="2159230"/>
            <a:ext cx="1749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ИНСТИТУЦИОНАЛЬНОЕ ПАРТНЁРСТВО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56518" y="3307563"/>
            <a:ext cx="14537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66334" y="2020730"/>
            <a:ext cx="1705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С ОРГАНИЗАЦИЯМИ:</a:t>
            </a:r>
          </a:p>
          <a:p>
            <a:pPr lvl="0"/>
            <a:r>
              <a:rPr lang="ru-RU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КУЛЬТУРА , БИЗНЕС И ТУРИЗМ</a:t>
            </a:r>
          </a:p>
        </p:txBody>
      </p:sp>
      <p:pic>
        <p:nvPicPr>
          <p:cNvPr id="31" name="Picture 2" descr="https://donstu.ru/upload/iblock/7bd/750_8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30" y="3477272"/>
            <a:ext cx="1771853" cy="1155429"/>
          </a:xfrm>
          <a:prstGeom prst="rect">
            <a:avLst/>
          </a:prstGeom>
          <a:noFill/>
        </p:spPr>
      </p:pic>
      <p:pic>
        <p:nvPicPr>
          <p:cNvPr id="1026" name="Picture 2" descr="https://donstu.ru/upload/iblock/abe/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30" y="1252362"/>
            <a:ext cx="1774189" cy="115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31" y="2412237"/>
            <a:ext cx="1774189" cy="10605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50" y="1179054"/>
            <a:ext cx="5898941" cy="36015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3168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СОТРУДНИЧЕСТВО С КИТАЕМ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7094" y="1501750"/>
            <a:ext cx="138104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ИНСТИТУТ ДГТУ-ШТУ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83069" y="1498759"/>
            <a:ext cx="16780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algn="r"/>
            <a:endParaRPr lang="ru-RU" sz="600" dirty="0">
              <a:latin typeface="Ruberoid Extra Bold" pitchFamily="2" charset="0"/>
            </a:endParaRPr>
          </a:p>
          <a:p>
            <a:pPr marL="135731" indent="-135731" algn="r">
              <a:tabLst>
                <a:tab pos="135731" algn="l"/>
                <a:tab pos="1079897" algn="l"/>
              </a:tabLst>
            </a:pPr>
            <a:r>
              <a:rPr lang="ru-RU" sz="1050" dirty="0"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СЕТЕВОЕ ПАРТНЕРСТВО</a:t>
            </a:r>
            <a:endParaRPr lang="ru-RU" sz="900" dirty="0">
              <a:latin typeface="Ruberoid Extra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0735" y="3734013"/>
            <a:ext cx="178635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ПРОГРАММЫ ДВОЙНОГО ДИПЛОМА С УНИВЕРСИТЕТАМИ КИТАЯ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8992" y="3940204"/>
            <a:ext cx="1526165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РФФИ</a:t>
            </a:r>
          </a:p>
          <a:p>
            <a:pPr lvl="0" algn="r">
              <a:lnSpc>
                <a:spcPct val="150000"/>
              </a:lnSpc>
            </a:pP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МО КНР</a:t>
            </a:r>
          </a:p>
          <a:p>
            <a:pPr lvl="0" algn="r">
              <a:lnSpc>
                <a:spcPct val="150000"/>
              </a:lnSpc>
            </a:pPr>
            <a:endParaRPr lang="ru-RU" sz="1050" dirty="0">
              <a:solidFill>
                <a:schemeClr val="bg2">
                  <a:lumMod val="10000"/>
                </a:schemeClr>
              </a:solidFill>
              <a:latin typeface="Ruberoid Extra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717143" y="2338064"/>
            <a:ext cx="17491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900" dirty="0"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ИНСТИТУ-</a:t>
            </a:r>
          </a:p>
          <a:p>
            <a:pPr lvl="0" algn="r"/>
            <a:r>
              <a:rPr lang="ru-RU" sz="900" dirty="0"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ЦИОНАЛЬНОЕ ПАРТНЁРСТВО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549325" y="2193855"/>
            <a:ext cx="14862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С ОРГАНИЗАЦИЯМИ:</a:t>
            </a:r>
          </a:p>
          <a:p>
            <a:pPr lvl="0"/>
            <a:r>
              <a:rPr lang="ru-RU" sz="900" dirty="0"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КУЛЬТУРА , БИЗНЕС И ТУРИЗМ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012580" y="3065188"/>
            <a:ext cx="14537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900" dirty="0"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29054" y="3070000"/>
            <a:ext cx="1602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latin typeface="Ruberoid Extra Bold" pitchFamily="2" charset="0"/>
              </a:rPr>
              <a:t>УЧАСТИЕ В КОНКУРСАХ </a:t>
            </a:r>
          </a:p>
          <a:p>
            <a:pPr lvl="0"/>
            <a:r>
              <a:rPr lang="ru-RU" sz="900" dirty="0">
                <a:latin typeface="Ruberoid Extra Bold" pitchFamily="2" charset="0"/>
              </a:rPr>
              <a:t>НА ПОЛУЧЕНИЕ ГРАНТОВ</a:t>
            </a:r>
            <a:endParaRPr lang="ru-RU" sz="900" dirty="0">
              <a:solidFill>
                <a:sysClr val="window" lastClr="FFFFFF"/>
              </a:solidFill>
              <a:latin typeface="Ruberoid Extra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2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3168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ПАРТНЕРЫ ДГТУ – ОРГАНИЗАЦИИ КИТАЯ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355" y="1084237"/>
            <a:ext cx="4522816" cy="39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Шаньдунский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транспортный университет</a:t>
            </a:r>
            <a:endParaRPr lang="en-US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Шаньдунский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политехнический университет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Яньтайский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университет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Академия сельского хозяйства,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Шаньдун</a:t>
            </a:r>
            <a:endParaRPr lang="ru-RU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Центральный южный университет,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Чанша</a:t>
            </a:r>
            <a:endParaRPr lang="ru-RU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Чунцинский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университет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Чанчуньский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политехнический университет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Гонконгский университет науки и технологии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Лудунский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университет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Аньхойский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университет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Шаньдунский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институт бизнеса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Шэньянский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строительный университет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Шэньчженьский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педагогический университет 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Чжэцзянский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торгово-промышленный университет</a:t>
            </a:r>
            <a:endParaRPr lang="en-US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Eurasia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Development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Ltd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г. Гонконг</a:t>
            </a:r>
            <a:endParaRPr lang="en-US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Технологический центр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Arts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Crafts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Ltd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г.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Вэйхай</a:t>
            </a:r>
            <a:endParaRPr lang="en-US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Зона высоких и новых технологий г.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Яньтай</a:t>
            </a:r>
            <a:endParaRPr lang="ru-RU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Сычуаньская</a:t>
            </a: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ассоциация в РФ и странах СНГ</a:t>
            </a:r>
          </a:p>
          <a:p>
            <a:pPr marL="214313" indent="-21431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ru-RU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Ассоциация институтов текстильной и легкой промышленности совместно с Бюро ТЛП г. </a:t>
            </a:r>
            <a:r>
              <a:rPr lang="ru-RU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Ляочэн</a:t>
            </a:r>
            <a:endParaRPr lang="ru-RU" altLang="ru-RU" sz="105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50094" indent="-214313">
              <a:lnSpc>
                <a:spcPct val="114000"/>
              </a:lnSpc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endParaRPr lang="ru-RU" sz="1050" b="1" dirty="0">
              <a:solidFill>
                <a:srgbClr val="0089D3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8" b="10738"/>
          <a:stretch/>
        </p:blipFill>
        <p:spPr>
          <a:xfrm>
            <a:off x="5478521" y="1129041"/>
            <a:ext cx="568149" cy="568149"/>
          </a:xfrm>
          <a:prstGeom prst="rect">
            <a:avLst/>
          </a:prstGeom>
        </p:spPr>
      </p:pic>
      <p:pic>
        <p:nvPicPr>
          <p:cNvPr id="20" name="Picture 2" descr="Картинки по запросу ludong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592" y="1754724"/>
            <a:ext cx="525891" cy="52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193" y="1119192"/>
            <a:ext cx="594523" cy="594523"/>
          </a:xfrm>
          <a:prstGeom prst="rect">
            <a:avLst/>
          </a:prstGeom>
        </p:spPr>
      </p:pic>
      <p:pic>
        <p:nvPicPr>
          <p:cNvPr id="22" name="Picture 6" descr="Картинки по запросу yantai universit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43" y="1144900"/>
            <a:ext cx="563327" cy="5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Картинки по запросу Центральный южный университет, Чанш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56" y="2982602"/>
            <a:ext cx="601485" cy="6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Картинки по запросу Чунцинский университе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736" y="2956158"/>
            <a:ext cx="582520" cy="58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https://www.cust.edu.cn/images/2017images/log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45"/>
          <a:stretch/>
        </p:blipFill>
        <p:spPr bwMode="auto">
          <a:xfrm>
            <a:off x="7843873" y="3577510"/>
            <a:ext cx="607968" cy="5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Картинки по запросу The Hong Kong University of Science and Technology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74" y="2360849"/>
            <a:ext cx="390323" cy="5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0058" y="2983577"/>
            <a:ext cx="593709" cy="5937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49" b="2485"/>
          <a:stretch/>
        </p:blipFill>
        <p:spPr>
          <a:xfrm>
            <a:off x="7824342" y="2337511"/>
            <a:ext cx="579888" cy="594293"/>
          </a:xfrm>
          <a:prstGeom prst="rect">
            <a:avLst/>
          </a:prstGeom>
        </p:spPr>
      </p:pic>
      <p:pic>
        <p:nvPicPr>
          <p:cNvPr id="42" name="Picture 22" descr="Похожее изображение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23" y="2343902"/>
            <a:ext cx="570126" cy="5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Картинки по запросу Eurasia Development Ltd, г. Гонконг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74" y="4278916"/>
            <a:ext cx="497495" cy="4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Картинки по запросу SHENYANG ARCHITECTURE UNIVERSITY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b="3855"/>
          <a:stretch/>
        </p:blipFill>
        <p:spPr bwMode="auto">
          <a:xfrm>
            <a:off x="7833428" y="1730227"/>
            <a:ext cx="565583" cy="55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12"/>
          <p:cNvPicPr>
            <a:picLocks noChangeAspect="1"/>
          </p:cNvPicPr>
          <p:nvPr/>
        </p:nvPicPr>
        <p:blipFill rotWithShape="1">
          <a:blip r:embed="rId16" cstate="print"/>
          <a:srcRect l="3436" t="2296" r="3714" b="4790"/>
          <a:stretch/>
        </p:blipFill>
        <p:spPr bwMode="auto">
          <a:xfrm>
            <a:off x="6701528" y="1744162"/>
            <a:ext cx="563327" cy="5607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8" descr="http://unison.cesga.es/wp-content/uploads/2017/05/Logo-Yantai-Academy-of-Agricultural-Science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93" y="3617924"/>
            <a:ext cx="537113" cy="5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Shenyang Normal University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40" y="3639710"/>
            <a:ext cx="559800" cy="5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745239" y="4276119"/>
            <a:ext cx="586979" cy="48909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03" y="4237853"/>
            <a:ext cx="676920" cy="620124"/>
          </a:xfrm>
          <a:prstGeom prst="rect">
            <a:avLst/>
          </a:prstGeom>
        </p:spPr>
      </p:pic>
      <p:cxnSp>
        <p:nvCxnSpPr>
          <p:cNvPr id="51" name="Прямая соединительная линия 50"/>
          <p:cNvCxnSpPr/>
          <p:nvPr/>
        </p:nvCxnSpPr>
        <p:spPr>
          <a:xfrm>
            <a:off x="5221525" y="1189651"/>
            <a:ext cx="0" cy="3548471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6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63793" y="1486486"/>
            <a:ext cx="444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654"/>
            <a:r>
              <a:rPr lang="ru-RU" dirty="0">
                <a:solidFill>
                  <a:srgbClr val="00B0F0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ПРОЕКТ «ЦИФРОВАЯ ШКОЛА»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72979" y="1832735"/>
            <a:ext cx="4061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654" algn="just"/>
            <a:r>
              <a:rPr lang="ru-RU" sz="1200" dirty="0">
                <a:latin typeface="TT Lakes" panose="02000503020000020004" pitchFamily="2" charset="0"/>
              </a:rPr>
              <a:t>Совместно с образовательными организациями Китая, Грузии, Казахстана, Испании, Киргизии </a:t>
            </a:r>
            <a:br>
              <a:rPr lang="ru-RU" sz="1200" dirty="0">
                <a:latin typeface="TT Lakes" panose="02000503020000020004" pitchFamily="2" charset="0"/>
              </a:rPr>
            </a:br>
            <a:r>
              <a:rPr lang="ru-RU" sz="1200" dirty="0">
                <a:latin typeface="TT Lakes" panose="02000503020000020004" pitchFamily="2" charset="0"/>
              </a:rPr>
              <a:t>и Узбекистана</a:t>
            </a:r>
            <a:endParaRPr lang="ru-RU" sz="1200" b="1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2978" y="3799566"/>
            <a:ext cx="17290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654"/>
            <a:r>
              <a:rPr lang="ru-RU" sz="3300" dirty="0">
                <a:solidFill>
                  <a:srgbClr val="00B0F0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700 +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170898" y="3891899"/>
            <a:ext cx="237319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192128"/>
                </a:solidFill>
                <a:latin typeface="Ruberoid " pitchFamily="2" charset="0"/>
              </a:rPr>
              <a:t>образовательных </a:t>
            </a:r>
            <a:br>
              <a:rPr lang="ru-RU" sz="1050" dirty="0">
                <a:solidFill>
                  <a:srgbClr val="192128"/>
                </a:solidFill>
                <a:latin typeface="Ruberoid " pitchFamily="2" charset="0"/>
              </a:rPr>
            </a:br>
            <a:r>
              <a:rPr lang="ru-RU" sz="1050" dirty="0">
                <a:solidFill>
                  <a:srgbClr val="192128"/>
                </a:solidFill>
                <a:latin typeface="Ruberoid " pitchFamily="2" charset="0"/>
              </a:rPr>
              <a:t>организаций стран-участниц</a:t>
            </a:r>
            <a:endParaRPr lang="ru-RU" sz="1050" dirty="0">
              <a:latin typeface="Ruberoid 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2978" y="2834481"/>
            <a:ext cx="406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654" algn="just"/>
            <a:r>
              <a:rPr lang="ru-RU" sz="1200" dirty="0">
                <a:latin typeface="TT Lakes" panose="02000503020000020004" pitchFamily="2" charset="0"/>
              </a:rPr>
              <a:t>Тиражирование лучших практик по развитию цифровой    грамотности школьников на базе российских школ и образовательных организаций за рубежом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2979" y="2557273"/>
            <a:ext cx="42331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2654"/>
            <a:r>
              <a:rPr lang="ru-RU" sz="1200" dirty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ЦЕЛЬ ПРОЕКТА</a:t>
            </a:r>
            <a:endParaRPr lang="ru-RU" sz="900" dirty="0"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marL="535781" algn="ctr"/>
            <a:endParaRPr lang="ru-RU" sz="150" dirty="0"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/>
          <a:srcRect l="6455" t="58086" r="58829" b="12071"/>
          <a:stretch/>
        </p:blipFill>
        <p:spPr>
          <a:xfrm>
            <a:off x="5261212" y="3340417"/>
            <a:ext cx="2541062" cy="102332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3168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СЕТЕВОЕ ПАРТНЕРСТВО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809510" y="2355513"/>
            <a:ext cx="17780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solidFill>
                  <a:srgbClr val="00B0F0"/>
                </a:solidFill>
                <a:latin typeface="Ruberoid Extra Bold" pitchFamily="2" charset="0"/>
              </a:rPr>
              <a:t>ЛУДУНСКИЙ </a:t>
            </a:r>
          </a:p>
          <a:p>
            <a:pPr algn="ctr"/>
            <a:r>
              <a:rPr lang="ru-RU" sz="750" dirty="0">
                <a:solidFill>
                  <a:srgbClr val="00B0F0"/>
                </a:solidFill>
                <a:latin typeface="Ruberoid Extra Bold" pitchFamily="2" charset="0"/>
              </a:rPr>
              <a:t>УНИВЕРСИТЕТ, ЯНЬТАЙ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967054" y="1509494"/>
            <a:ext cx="313603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Ruberoid Extra Bold" pitchFamily="2" charset="0"/>
              </a:rPr>
              <a:t>ПАРТНЕРЫ С КИТАЙСКОЙ СТОРОНЫ</a:t>
            </a:r>
          </a:p>
        </p:txBody>
      </p:sp>
      <p:pic>
        <p:nvPicPr>
          <p:cNvPr id="36" name="Picture 2" descr="Картинки по запросу ludong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20" y="1868058"/>
            <a:ext cx="451626" cy="45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91" y="1868059"/>
            <a:ext cx="453008" cy="45300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6705400" y="2364267"/>
            <a:ext cx="14775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solidFill>
                  <a:srgbClr val="00B0F0"/>
                </a:solidFill>
                <a:latin typeface="Ruberoid Extra Bold" pitchFamily="2" charset="0"/>
              </a:rPr>
              <a:t>ЗОНА ВЫСОКИХ И НОВЫХ ТЕХНОЛОГИЙ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073585" y="3091246"/>
            <a:ext cx="29163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Ruberoid Extra Bold" pitchFamily="2" charset="0"/>
              </a:rPr>
              <a:t>ЗАКАЗЧИКИ ПРОЕКТА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4782074" y="1509494"/>
            <a:ext cx="0" cy="2774821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9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1207" y="0"/>
            <a:ext cx="9145528" cy="5143500"/>
            <a:chOff x="11207" y="0"/>
            <a:chExt cx="9145528" cy="51435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7" y="0"/>
              <a:ext cx="9145528" cy="51435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39062" t="44709" r="36172" b="46266"/>
            <a:stretch/>
          </p:blipFill>
          <p:spPr>
            <a:xfrm>
              <a:off x="3521868" y="2168129"/>
              <a:ext cx="2264570" cy="464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75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3168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СОВМЕСТНЫЕ ПРОЕКТЫ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7612" y="1459241"/>
            <a:ext cx="29105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</a:rPr>
              <a:t>ЛЕГКАЯ ПРОМЫШЛЕННОСТЬ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7612" y="1713369"/>
            <a:ext cx="254837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>
              <a:lnSpc>
                <a:spcPct val="120000"/>
              </a:lnSpc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«</a:t>
            </a:r>
            <a:r>
              <a:rPr lang="ru-RU" sz="900" dirty="0" err="1">
                <a:latin typeface="TT Lakes" panose="02000503020000020004" pitchFamily="2" charset="0"/>
              </a:rPr>
              <a:t>Яньтай</a:t>
            </a:r>
            <a:r>
              <a:rPr lang="ru-RU" sz="900" dirty="0">
                <a:latin typeface="TT Lakes" panose="02000503020000020004" pitchFamily="2" charset="0"/>
              </a:rPr>
              <a:t> </a:t>
            </a:r>
            <a:r>
              <a:rPr lang="ru-RU" sz="900" dirty="0" err="1">
                <a:latin typeface="TT Lakes" panose="02000503020000020004" pitchFamily="2" charset="0"/>
              </a:rPr>
              <a:t>Шишан</a:t>
            </a:r>
            <a:r>
              <a:rPr lang="ru-RU" sz="900" dirty="0">
                <a:latin typeface="TT Lakes" panose="02000503020000020004" pitchFamily="2" charset="0"/>
              </a:rPr>
              <a:t> </a:t>
            </a:r>
            <a:r>
              <a:rPr lang="ru-RU" sz="900" dirty="0" err="1">
                <a:latin typeface="TT Lakes" panose="02000503020000020004" pitchFamily="2" charset="0"/>
              </a:rPr>
              <a:t>Пиньсин</a:t>
            </a:r>
            <a:r>
              <a:rPr lang="ru-RU" sz="900" dirty="0">
                <a:latin typeface="TT Lakes" panose="02000503020000020004" pitchFamily="2" charset="0"/>
              </a:rPr>
              <a:t> </a:t>
            </a:r>
            <a:r>
              <a:rPr lang="ru-RU" sz="900" dirty="0" err="1">
                <a:latin typeface="TT Lakes" panose="02000503020000020004" pitchFamily="2" charset="0"/>
              </a:rPr>
              <a:t>Трэйдинг</a:t>
            </a:r>
            <a:r>
              <a:rPr lang="ru-RU" sz="900" dirty="0">
                <a:latin typeface="TT Lakes" panose="02000503020000020004" pitchFamily="2" charset="0"/>
              </a:rPr>
              <a:t>» </a:t>
            </a:r>
          </a:p>
          <a:p>
            <a:pPr marL="133350" indent="-133350">
              <a:lnSpc>
                <a:spcPct val="120000"/>
              </a:lnSpc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«</a:t>
            </a:r>
            <a:r>
              <a:rPr lang="ru-RU" sz="900" dirty="0" err="1">
                <a:latin typeface="TT Lakes" panose="02000503020000020004" pitchFamily="2" charset="0"/>
              </a:rPr>
              <a:t>Яньтай</a:t>
            </a:r>
            <a:r>
              <a:rPr lang="ru-RU" sz="900" dirty="0">
                <a:latin typeface="TT Lakes" panose="02000503020000020004" pitchFamily="2" charset="0"/>
              </a:rPr>
              <a:t> </a:t>
            </a:r>
            <a:r>
              <a:rPr lang="ru-RU" sz="900" dirty="0" err="1">
                <a:latin typeface="TT Lakes" panose="02000503020000020004" pitchFamily="2" charset="0"/>
              </a:rPr>
              <a:t>Вэйкан</a:t>
            </a:r>
            <a:r>
              <a:rPr lang="ru-RU" sz="900" dirty="0">
                <a:latin typeface="TT Lakes" panose="02000503020000020004" pitchFamily="2" charset="0"/>
              </a:rPr>
              <a:t> </a:t>
            </a:r>
            <a:r>
              <a:rPr lang="ru-RU" sz="900" dirty="0" err="1">
                <a:latin typeface="TT Lakes" panose="02000503020000020004" pitchFamily="2" charset="0"/>
              </a:rPr>
              <a:t>Трэйдинг</a:t>
            </a:r>
            <a:r>
              <a:rPr lang="ru-RU" sz="900" dirty="0">
                <a:latin typeface="TT Lakes" panose="02000503020000020004" pitchFamily="2" charset="0"/>
              </a:rPr>
              <a:t>» </a:t>
            </a:r>
          </a:p>
          <a:p>
            <a:pPr marL="133350" indent="-133350">
              <a:lnSpc>
                <a:spcPct val="120000"/>
              </a:lnSpc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«Текстильные изделия </a:t>
            </a:r>
            <a:r>
              <a:rPr lang="ru-RU" sz="900" dirty="0" err="1">
                <a:latin typeface="TT Lakes" panose="02000503020000020004" pitchFamily="2" charset="0"/>
              </a:rPr>
              <a:t>Шаосин</a:t>
            </a:r>
            <a:r>
              <a:rPr lang="ru-RU" sz="900" dirty="0">
                <a:latin typeface="TT Lakes" panose="02000503020000020004" pitchFamily="2" charset="0"/>
              </a:rPr>
              <a:t> </a:t>
            </a:r>
            <a:r>
              <a:rPr lang="ru-RU" sz="900" dirty="0" err="1">
                <a:latin typeface="TT Lakes" panose="02000503020000020004" pitchFamily="2" charset="0"/>
              </a:rPr>
              <a:t>Линсю</a:t>
            </a:r>
            <a:r>
              <a:rPr lang="ru-RU" sz="900" dirty="0">
                <a:latin typeface="TT Lakes" panose="02000503020000020004" pitchFamily="2" charset="0"/>
              </a:rPr>
              <a:t>»</a:t>
            </a:r>
          </a:p>
          <a:p>
            <a:pPr marL="133350" indent="-133350">
              <a:lnSpc>
                <a:spcPct val="120000"/>
              </a:lnSpc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«Текстиль </a:t>
            </a:r>
            <a:r>
              <a:rPr lang="ru-RU" sz="900" dirty="0" err="1">
                <a:latin typeface="TT Lakes" panose="02000503020000020004" pitchFamily="2" charset="0"/>
              </a:rPr>
              <a:t>Ваньдэ</a:t>
            </a:r>
            <a:r>
              <a:rPr lang="ru-RU" sz="900" dirty="0">
                <a:latin typeface="TT Lakes" panose="02000503020000020004" pitchFamily="2" charset="0"/>
              </a:rPr>
              <a:t>»</a:t>
            </a:r>
          </a:p>
          <a:p>
            <a:pPr marL="133350" indent="-133350">
              <a:lnSpc>
                <a:spcPct val="120000"/>
              </a:lnSpc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«</a:t>
            </a:r>
            <a:r>
              <a:rPr lang="ru-RU" sz="900" dirty="0" err="1">
                <a:latin typeface="TT Lakes" panose="02000503020000020004" pitchFamily="2" charset="0"/>
              </a:rPr>
              <a:t>Яньтай</a:t>
            </a:r>
            <a:r>
              <a:rPr lang="ru-RU" sz="900" dirty="0">
                <a:latin typeface="TT Lakes" panose="02000503020000020004" pitchFamily="2" charset="0"/>
              </a:rPr>
              <a:t> Черри </a:t>
            </a:r>
            <a:r>
              <a:rPr lang="ru-RU" sz="900" dirty="0" err="1">
                <a:latin typeface="TT Lakes" panose="02000503020000020004" pitchFamily="2" charset="0"/>
              </a:rPr>
              <a:t>Груп</a:t>
            </a:r>
            <a:r>
              <a:rPr lang="ru-RU" sz="900" dirty="0">
                <a:latin typeface="TT Lakes" panose="02000503020000020004" pitchFamily="2" charset="0"/>
              </a:rPr>
              <a:t>»</a:t>
            </a:r>
          </a:p>
          <a:p>
            <a:pPr marL="133350" indent="-133350">
              <a:lnSpc>
                <a:spcPct val="120000"/>
              </a:lnSpc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Технологический центр </a:t>
            </a:r>
            <a:r>
              <a:rPr lang="en-US" sz="900" dirty="0">
                <a:latin typeface="TT Lakes" panose="02000503020000020004" pitchFamily="2" charset="0"/>
              </a:rPr>
              <a:t>“Arts and Crafts Co. Ltd”</a:t>
            </a:r>
            <a:endParaRPr lang="ru-RU" sz="900" dirty="0">
              <a:latin typeface="TT Lakes" panose="0200050302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1361" y="3123241"/>
            <a:ext cx="27151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</a:rPr>
              <a:t>ПРОМЫШЛЕННОСТЬ И ЭЛЕКТРОННАЯ ТОРГОВЛЯ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27612" y="3515656"/>
            <a:ext cx="2548375" cy="100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Промышленная зона освоения высоких технологий города </a:t>
            </a:r>
            <a:r>
              <a:rPr lang="ru-RU" sz="900" dirty="0" err="1">
                <a:latin typeface="TT Lakes" panose="02000503020000020004" pitchFamily="2" charset="0"/>
              </a:rPr>
              <a:t>Гуйян</a:t>
            </a:r>
            <a:r>
              <a:rPr lang="ru-RU" sz="900" dirty="0">
                <a:latin typeface="TT Lakes" panose="02000503020000020004" pitchFamily="2" charset="0"/>
              </a:rPr>
              <a:t> </a:t>
            </a:r>
          </a:p>
          <a:p>
            <a:pPr marL="133350" indent="-133350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endParaRPr lang="ru-RU" sz="525" dirty="0">
              <a:latin typeface="TT Lakes" panose="02000503020000020004" pitchFamily="2" charset="0"/>
            </a:endParaRPr>
          </a:p>
          <a:p>
            <a:pPr marL="133350" indent="-133350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Зона развития промышленности и электронной торговли</a:t>
            </a:r>
            <a:r>
              <a:rPr lang="en-US" sz="900" dirty="0">
                <a:latin typeface="TT Lakes" panose="02000503020000020004" pitchFamily="2" charset="0"/>
              </a:rPr>
              <a:t> </a:t>
            </a:r>
            <a:r>
              <a:rPr lang="ru-RU" sz="900" dirty="0">
                <a:latin typeface="TT Lakes" panose="02000503020000020004" pitchFamily="2" charset="0"/>
              </a:rPr>
              <a:t>международного торгово-логистического парка города </a:t>
            </a:r>
            <a:r>
              <a:rPr lang="ru-RU" sz="900" dirty="0" err="1">
                <a:latin typeface="TT Lakes" panose="02000503020000020004" pitchFamily="2" charset="0"/>
              </a:rPr>
              <a:t>Сиань</a:t>
            </a:r>
            <a:endParaRPr lang="ru-RU" sz="900" dirty="0">
              <a:latin typeface="TT Lakes" panose="02000503020000020004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57921" y="3768594"/>
            <a:ext cx="289347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</a:rPr>
              <a:t>СОВРЕМЕННЫЕ ТЕХНОЛОГИИ СЕЛЬСКОГО ХОЗЯЙСТВА И ПИЩЕВОЙ ПРОМЫШЛЕННОСТИ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72871" y="4359871"/>
            <a:ext cx="29244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lvl="1" indent="-133350">
              <a:buClr>
                <a:srgbClr val="0089D3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 err="1">
                <a:latin typeface="TT Lakes" panose="02000503020000020004" pitchFamily="2" charset="0"/>
              </a:rPr>
              <a:t>Лудунский</a:t>
            </a:r>
            <a:r>
              <a:rPr lang="ru-RU" sz="900" dirty="0">
                <a:latin typeface="TT Lakes" panose="02000503020000020004" pitchFamily="2" charset="0"/>
              </a:rPr>
              <a:t> университет (</a:t>
            </a:r>
            <a:r>
              <a:rPr lang="ru-RU" sz="900" dirty="0" err="1">
                <a:latin typeface="TT Lakes" panose="02000503020000020004" pitchFamily="2" charset="0"/>
              </a:rPr>
              <a:t>Яньтай</a:t>
            </a:r>
            <a:r>
              <a:rPr lang="ru-RU" sz="900" dirty="0">
                <a:latin typeface="TT Lakes" panose="02000503020000020004" pitchFamily="2" charset="0"/>
              </a:rPr>
              <a:t>, Китай)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447953" y="1459240"/>
            <a:ext cx="40321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</a:rPr>
              <a:t>ИНФОРМАЦИОННЫЕ ТЕХНОЛОГИИ </a:t>
            </a:r>
          </a:p>
          <a:p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</a:rPr>
              <a:t>(СОВМЕСТНАЯ ЛАБОРАТОРИЯ)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472871" y="1871695"/>
            <a:ext cx="275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900" dirty="0">
                <a:latin typeface="TT Lakes" panose="02000503020000020004" pitchFamily="2" charset="0"/>
              </a:rPr>
              <a:t>Яньтайское научно-техническое бюро (</a:t>
            </a:r>
            <a:r>
              <a:rPr lang="ru-RU" sz="900" dirty="0" err="1">
                <a:latin typeface="TT Lakes" panose="02000503020000020004" pitchFamily="2" charset="0"/>
              </a:rPr>
              <a:t>Яньтай</a:t>
            </a:r>
            <a:r>
              <a:rPr lang="ru-RU" sz="900" dirty="0">
                <a:latin typeface="TT Lakes" panose="02000503020000020004" pitchFamily="2" charset="0"/>
              </a:rPr>
              <a:t>, Китай)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47953" y="2579424"/>
            <a:ext cx="28934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</a:rPr>
              <a:t>МЕДИАКОММУНИКАЦИИ И МУЛЬТИМЕДИЙНЫЕ ТЕХНОЛОГИИ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457921" y="2961188"/>
            <a:ext cx="2939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9D3"/>
              </a:buClr>
            </a:pPr>
            <a:r>
              <a:rPr lang="ru-RU" sz="900" dirty="0">
                <a:latin typeface="TT Lakes" panose="02000503020000020004" pitchFamily="2" charset="0"/>
              </a:rPr>
              <a:t>Форум «Новые медиа. Сотрудничество молодежи». </a:t>
            </a:r>
          </a:p>
          <a:p>
            <a:pPr>
              <a:buClr>
                <a:srgbClr val="0089D3"/>
              </a:buClr>
            </a:pPr>
            <a:r>
              <a:rPr lang="ru-RU" sz="900" dirty="0">
                <a:latin typeface="TT Lakes" panose="02000503020000020004" pitchFamily="2" charset="0"/>
              </a:rPr>
              <a:t>Ежегодные </a:t>
            </a:r>
            <a:r>
              <a:rPr lang="ru-RU" sz="900" dirty="0" err="1">
                <a:latin typeface="TT Lakes" panose="02000503020000020004" pitchFamily="2" charset="0"/>
              </a:rPr>
              <a:t>медиаэкспедиции</a:t>
            </a:r>
            <a:endParaRPr lang="ru-RU" sz="900" dirty="0">
              <a:latin typeface="TT Lakes" panose="02000503020000020004" pitchFamily="2" charset="0"/>
            </a:endParaRPr>
          </a:p>
          <a:p>
            <a:pPr>
              <a:buClr>
                <a:srgbClr val="0089D3"/>
              </a:buClr>
            </a:pPr>
            <a:endParaRPr lang="ru-RU" sz="600" dirty="0">
              <a:latin typeface="TT Lakes" panose="02000503020000020004" pitchFamily="2" charset="0"/>
            </a:endParaRPr>
          </a:p>
          <a:p>
            <a:pPr marL="133350" indent="-133350">
              <a:buClr>
                <a:srgbClr val="0089D3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900" dirty="0">
                <a:latin typeface="TT Lakes" panose="02000503020000020004" pitchFamily="2" charset="0"/>
              </a:rPr>
              <a:t>China Daily </a:t>
            </a:r>
            <a:r>
              <a:rPr lang="ru-RU" sz="900" dirty="0">
                <a:latin typeface="TT Lakes" panose="02000503020000020004" pitchFamily="2" charset="0"/>
              </a:rPr>
              <a:t>(Китай)</a:t>
            </a:r>
          </a:p>
        </p:txBody>
      </p:sp>
      <p:pic>
        <p:nvPicPr>
          <p:cNvPr id="42" name="Picture 2" descr="https://donstu.ru/upload/iblock/d44/IMG_20180406_14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248" y="2455100"/>
            <a:ext cx="1797015" cy="10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donstu.ru/upload/iblock/aae/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5" b="17688"/>
          <a:stretch/>
        </p:blipFill>
        <p:spPr bwMode="auto">
          <a:xfrm>
            <a:off x="6709248" y="1492825"/>
            <a:ext cx="1795991" cy="97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donstu.ru/upload/iblock/212/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6" r="4112" b="12468"/>
          <a:stretch/>
        </p:blipFill>
        <p:spPr bwMode="auto">
          <a:xfrm>
            <a:off x="6709248" y="3465920"/>
            <a:ext cx="1797015" cy="10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3234734" y="1492826"/>
            <a:ext cx="0" cy="3023732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3168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СОВМЕСТНЫЕ ПРОГРАММЫ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725794" y="1316197"/>
            <a:ext cx="4369933" cy="3287082"/>
            <a:chOff x="482961" y="1283887"/>
            <a:chExt cx="5954206" cy="4382776"/>
          </a:xfrm>
        </p:grpSpPr>
        <p:pic>
          <p:nvPicPr>
            <p:cNvPr id="23" name="Picture 10" descr="Картинки по запросу sHANDONG JIAOTONG UNIVERSIT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9" t="1" r="10904" b="8808"/>
            <a:stretch/>
          </p:blipFill>
          <p:spPr bwMode="auto">
            <a:xfrm>
              <a:off x="761228" y="2769738"/>
              <a:ext cx="513646" cy="59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6"/>
            <p:cNvSpPr>
              <a:spLocks noChangeArrowheads="1"/>
            </p:cNvSpPr>
            <p:nvPr/>
          </p:nvSpPr>
          <p:spPr bwMode="auto">
            <a:xfrm>
              <a:off x="712909" y="1283887"/>
              <a:ext cx="54796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1397755" y="2019535"/>
              <a:ext cx="4247977" cy="86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ru-RU" altLang="ru-RU" sz="900" dirty="0">
                  <a:solidFill>
                    <a:srgbClr val="00A1E9"/>
                  </a:solidFill>
                  <a:latin typeface="Ruberoid Extra Bold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УНИВЕРСИТЕТ Г. ЯНЬТАЙ </a:t>
              </a:r>
            </a:p>
            <a:p>
              <a:pPr marL="200025" indent="-200025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defRPr/>
              </a:pP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технические средства рыбоводства</a:t>
              </a:r>
              <a:endParaRPr lang="en-US" altLang="ru-RU" sz="900" dirty="0">
                <a:solidFill>
                  <a:schemeClr val="tx1"/>
                </a:solidFill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00025" indent="-200025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defRPr/>
              </a:pP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переработка и хранение сельскохозяйственной продукции</a:t>
              </a:r>
              <a:r>
                <a:rPr lang="ru-RU" altLang="ru-RU" sz="900" b="1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</a:p>
          </p:txBody>
        </p:sp>
        <p:pic>
          <p:nvPicPr>
            <p:cNvPr id="29" name="Picture 2" descr="0130391F455278B13FCECF139C8EA1352EFF26-7C6C-637C-12B1-673A0ADB5CB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61" y="1892159"/>
              <a:ext cx="1051364" cy="105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>
              <a:off x="1397755" y="2861278"/>
              <a:ext cx="4105713" cy="86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ru-RU" altLang="ru-RU" sz="900" dirty="0">
                  <a:solidFill>
                    <a:srgbClr val="00A1E9"/>
                  </a:solidFill>
                  <a:latin typeface="Ruberoid Extra Bold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ШАНЬДУНСКИЙ ТРАНСПОРТНЫЙ УНИВЕРСИТЕТ</a:t>
              </a:r>
            </a:p>
            <a:p>
              <a:pPr marL="133350" indent="-133350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tabLst>
                  <a:tab pos="133350" algn="l"/>
                </a:tabLst>
                <a:defRPr/>
              </a:pP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архитектура и гражданское строительство  </a:t>
              </a:r>
            </a:p>
            <a:p>
              <a:pPr marL="133350" indent="-133350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tabLst>
                  <a:tab pos="133350" algn="l"/>
                </a:tabLst>
                <a:defRPr/>
              </a:pP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транспортные системы</a:t>
              </a:r>
              <a:r>
                <a:rPr lang="ru-RU" altLang="ru-RU" sz="900" b="1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1397755" y="3756342"/>
              <a:ext cx="503941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ru-RU" altLang="ru-RU" sz="900" dirty="0">
                  <a:solidFill>
                    <a:srgbClr val="00A1E9"/>
                  </a:solidFill>
                  <a:latin typeface="Ruberoid Extra Bold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ШЕНЬЯНСКИЙ УНИВЕРСИТЕТ</a:t>
              </a:r>
              <a:endParaRPr lang="ru-RU" altLang="ru-RU" sz="1050" dirty="0">
                <a:solidFill>
                  <a:srgbClr val="00A1E9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133350" indent="-133350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defRPr/>
              </a:pP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архитектура и гражданское строительство  </a:t>
              </a:r>
            </a:p>
          </p:txBody>
        </p:sp>
        <p:pic>
          <p:nvPicPr>
            <p:cNvPr id="32" name="Picture 12" descr="Картинки по запросу SHENYANG ARCHITECTURE UNIVERSIT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" b="3855"/>
            <a:stretch/>
          </p:blipFill>
          <p:spPr bwMode="auto">
            <a:xfrm>
              <a:off x="761228" y="3728239"/>
              <a:ext cx="504238" cy="49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6"/>
            <p:cNvSpPr>
              <a:spLocks noChangeArrowheads="1"/>
            </p:cNvSpPr>
            <p:nvPr/>
          </p:nvSpPr>
          <p:spPr bwMode="auto">
            <a:xfrm>
              <a:off x="712909" y="4795191"/>
              <a:ext cx="46882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Прямоугольник 9"/>
            <p:cNvSpPr>
              <a:spLocks noChangeArrowheads="1"/>
            </p:cNvSpPr>
            <p:nvPr/>
          </p:nvSpPr>
          <p:spPr bwMode="auto">
            <a:xfrm>
              <a:off x="709523" y="5112666"/>
              <a:ext cx="4987501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ru-RU" altLang="ru-RU" sz="105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Некоммерческая образовательная организация Открытие </a:t>
              </a:r>
              <a:r>
                <a:rPr lang="ru-RU" altLang="ru-RU" sz="1050" dirty="0">
                  <a:solidFill>
                    <a:schemeClr val="tx1"/>
                  </a:solidFill>
                  <a:latin typeface="Circe" panose="020B0502020203020203" pitchFamily="34" charset="-52"/>
                  <a:ea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ru-RU" altLang="ru-RU" sz="1050" dirty="0">
                  <a:solidFill>
                    <a:srgbClr val="00A1E9"/>
                  </a:solidFill>
                  <a:latin typeface="Ruberoid Extra Bold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18.06.2019</a:t>
              </a:r>
              <a:endParaRPr lang="ru-RU" altLang="ru-RU" sz="1050" dirty="0">
                <a:solidFill>
                  <a:srgbClr val="00A1E9"/>
                </a:solidFill>
                <a:latin typeface="Ruberoid Extra Bold" pitchFamily="2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01945" y="1823100"/>
            <a:ext cx="3859673" cy="2740405"/>
            <a:chOff x="6201840" y="2004320"/>
            <a:chExt cx="5258956" cy="3653873"/>
          </a:xfrm>
        </p:grpSpPr>
        <p:pic>
          <p:nvPicPr>
            <p:cNvPr id="38" name="Рисунок 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318165" y="2329766"/>
              <a:ext cx="1629206" cy="56612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Прямоугольник 9"/>
            <p:cNvSpPr>
              <a:spLocks noChangeArrowheads="1"/>
            </p:cNvSpPr>
            <p:nvPr/>
          </p:nvSpPr>
          <p:spPr bwMode="auto">
            <a:xfrm>
              <a:off x="6222102" y="2004320"/>
              <a:ext cx="5218431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</a:pP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ДГТУ – Китайско-российская индустриальная зона</a:t>
              </a:r>
              <a:endParaRPr lang="ru-RU" altLang="ru-RU" sz="900" dirty="0">
                <a:solidFill>
                  <a:schemeClr val="tx1"/>
                </a:solidFill>
                <a:latin typeface="TT Lakes" panose="02000503020000020004" pitchFamily="2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781498" y="2296003"/>
              <a:ext cx="2536667" cy="630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altLang="ru-RU" sz="825" dirty="0">
                  <a:latin typeface="TT Lakes" panose="02000503020000020004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Заявки на грант РФФИ в сфере биомедицины и аддитивных технологий</a:t>
              </a:r>
              <a:endParaRPr lang="ru-RU" altLang="ru-RU" sz="825" dirty="0">
                <a:latin typeface="TT Lakes" panose="02000503020000020004" pitchFamily="2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221774" y="2223407"/>
              <a:ext cx="56831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000" dirty="0">
                  <a:solidFill>
                    <a:srgbClr val="00B0F0"/>
                  </a:solidFill>
                  <a:latin typeface="Montserrat ExtraBold" panose="00000900000000000000" pitchFamily="2" charset="-52"/>
                </a:rPr>
                <a:t>3</a:t>
              </a:r>
            </a:p>
          </p:txBody>
        </p:sp>
        <p:sp>
          <p:nvSpPr>
            <p:cNvPr id="46" name="Прямоугольник 6"/>
            <p:cNvSpPr>
              <a:spLocks noChangeArrowheads="1"/>
            </p:cNvSpPr>
            <p:nvPr/>
          </p:nvSpPr>
          <p:spPr bwMode="auto">
            <a:xfrm>
              <a:off x="6201840" y="3434562"/>
              <a:ext cx="52589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endParaRPr lang="ru-RU" altLang="ru-RU" sz="1200" b="1" dirty="0">
                <a:solidFill>
                  <a:srgbClr val="0089D3"/>
                </a:solidFill>
                <a:latin typeface="Montserrat ExtraBold" panose="00000900000000000000" pitchFamily="2" charset="-52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 3"/>
            <p:cNvSpPr>
              <a:spLocks noChangeArrowheads="1"/>
            </p:cNvSpPr>
            <p:nvPr/>
          </p:nvSpPr>
          <p:spPr bwMode="auto">
            <a:xfrm>
              <a:off x="6221774" y="4580976"/>
              <a:ext cx="4118056" cy="1077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indent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Сотрудничество университет-предприятие по модели спин-</a:t>
              </a:r>
              <a:r>
                <a:rPr lang="ru-RU" altLang="ru-RU" sz="900" dirty="0" err="1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офф</a:t>
              </a:r>
              <a:r>
                <a:rPr lang="ru-RU" altLang="ru-RU" sz="900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indent="0">
                <a:spcBef>
                  <a:spcPct val="0"/>
                </a:spcBef>
                <a:buClrTx/>
                <a:buSzTx/>
                <a:buNone/>
                <a:defRPr/>
              </a:pPr>
              <a:endParaRPr lang="ru-RU" altLang="ru-RU" sz="375" dirty="0">
                <a:solidFill>
                  <a:schemeClr val="tx1"/>
                </a:solidFill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7663" indent="-214313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defRPr/>
              </a:pPr>
              <a:r>
                <a:rPr lang="ru-RU" altLang="ru-RU" sz="825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Китайско-российская индустриальная зона</a:t>
              </a:r>
            </a:p>
            <a:p>
              <a:pPr marL="347663" indent="-214313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defRPr/>
              </a:pPr>
              <a:r>
                <a:rPr lang="ru-RU" altLang="ru-RU" sz="825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Китайский сельскохозяйственный университет</a:t>
              </a:r>
            </a:p>
            <a:p>
              <a:pPr marL="347663" indent="-214313">
                <a:spcBef>
                  <a:spcPct val="0"/>
                </a:spcBef>
                <a:buClr>
                  <a:srgbClr val="0089D3"/>
                </a:buClr>
                <a:buSzTx/>
                <a:buFont typeface="Wingdings" panose="05000000000000000000" pitchFamily="2" charset="2"/>
                <a:buChar char="§"/>
                <a:defRPr/>
              </a:pPr>
              <a:r>
                <a:rPr lang="ru-RU" altLang="ru-RU" sz="825" dirty="0" err="1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Лудунский</a:t>
              </a:r>
              <a:r>
                <a:rPr lang="ru-RU" altLang="ru-RU" sz="825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университет</a:t>
              </a:r>
              <a:r>
                <a:rPr lang="ru-RU" altLang="ru-RU" sz="825" b="1" dirty="0">
                  <a:solidFill>
                    <a:schemeClr val="tx1"/>
                  </a:solidFill>
                  <a:latin typeface="TT Lakes" panose="020005030200000200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8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4061" y="4554765"/>
              <a:ext cx="1243716" cy="356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Рисунок 12"/>
            <p:cNvPicPr>
              <a:picLocks noChangeAspect="1"/>
            </p:cNvPicPr>
            <p:nvPr/>
          </p:nvPicPr>
          <p:blipFill rotWithShape="1">
            <a:blip r:embed="rId8" cstate="print"/>
            <a:srcRect l="3436" t="2296" r="3714" b="4790"/>
            <a:stretch/>
          </p:blipFill>
          <p:spPr bwMode="auto">
            <a:xfrm>
              <a:off x="10396517" y="4926359"/>
              <a:ext cx="696875" cy="69364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Скругленный прямоугольник 49"/>
          <p:cNvSpPr/>
          <p:nvPr/>
        </p:nvSpPr>
        <p:spPr>
          <a:xfrm>
            <a:off x="663716" y="1344890"/>
            <a:ext cx="3647541" cy="4343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spcBef>
                <a:spcPct val="0"/>
              </a:spcBef>
              <a:buAutoNum type="arabicPeriod"/>
            </a:pPr>
            <a:r>
              <a:rPr lang="ru-RU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ПРОЕКТЫ РФФИ/РНФ И НАЦИОНАЛЬНОГО  ФОНДА ЕСТЕСТВЕННЫХ НАУК КИТАЯ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63716" y="3262844"/>
            <a:ext cx="3627919" cy="4343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ПРОГРАММЫ ЕВРОПЕЙСКОЙ КОМИССИИ 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ru-RU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ERASMUS+ </a:t>
            </a:r>
            <a:endParaRPr lang="ru-RU" altLang="ru-RU" sz="1050" dirty="0">
              <a:solidFill>
                <a:schemeClr val="bg1"/>
              </a:solidFill>
              <a:latin typeface="Ruberoid Extra 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892074" y="1350548"/>
            <a:ext cx="3443321" cy="4343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ПРОГРАММЫ ДВОЙНЫХ ДИПЛОМОВ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929151" y="3674316"/>
            <a:ext cx="3406244" cy="4343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ПРОЕКТ </a:t>
            </a:r>
            <a:r>
              <a:rPr lang="en-US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ru-RU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ДОНСКОЙ ИНСТИТУТ </a:t>
            </a:r>
          </a:p>
          <a:p>
            <a:pPr>
              <a:spcBef>
                <a:spcPct val="0"/>
              </a:spcBef>
            </a:pPr>
            <a:r>
              <a:rPr lang="ru-RU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ДГТУ-ШТУ</a:t>
            </a:r>
            <a:r>
              <a:rPr lang="en-US" altLang="ru-RU" sz="1050" dirty="0">
                <a:solidFill>
                  <a:schemeClr val="bg1"/>
                </a:solidFill>
                <a:latin typeface="Ruberoid Extra 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ru-RU" altLang="ru-RU" sz="1050" dirty="0">
              <a:solidFill>
                <a:schemeClr val="bg1"/>
              </a:solidFill>
              <a:latin typeface="Ruberoid Extra 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4608587" y="1350548"/>
            <a:ext cx="0" cy="3129397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Конкурс на получение грантов РНФ по приоритетному направлению деятельности  РНФ «Проведение фундаментальных научных исследований и поисковых научных  исследований малыми отдельными научными группами» (региональный конкурс) |  Наука и инновации Санкт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2" t="39892" r="17116" b="37781"/>
          <a:stretch/>
        </p:blipFill>
        <p:spPr bwMode="auto">
          <a:xfrm>
            <a:off x="2826160" y="2752061"/>
            <a:ext cx="1258643" cy="28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16577" y="2615787"/>
            <a:ext cx="22095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825" dirty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Заявка на грант  </a:t>
            </a:r>
            <a:r>
              <a:rPr lang="ru-RU" altLang="ru-RU" sz="825" dirty="0">
                <a:latin typeface="TT Lakes" panose="02000503020000020004" pitchFamily="2" charset="0"/>
              </a:rPr>
              <a:t>Национального фонда естественных наук Китая в сфере АПК</a:t>
            </a:r>
          </a:p>
          <a:p>
            <a:pPr>
              <a:spcBef>
                <a:spcPct val="0"/>
              </a:spcBef>
            </a:pPr>
            <a:r>
              <a:rPr lang="ru-RU" altLang="ru-RU" sz="825" dirty="0">
                <a:latin typeface="TT Lakes" panose="02000503020000020004" pitchFamily="2" charset="0"/>
              </a:rPr>
              <a:t>Совместно с </a:t>
            </a:r>
            <a:r>
              <a:rPr lang="ru-RU" altLang="ru-RU" sz="825" dirty="0" err="1">
                <a:latin typeface="TT Lakes" panose="02000503020000020004" pitchFamily="2" charset="0"/>
              </a:rPr>
              <a:t>Шаньдунским</a:t>
            </a:r>
            <a:r>
              <a:rPr lang="ru-RU" altLang="ru-RU" sz="825" dirty="0">
                <a:latin typeface="TT Lakes" panose="02000503020000020004" pitchFamily="2" charset="0"/>
              </a:rPr>
              <a:t> политехническим университетом</a:t>
            </a:r>
          </a:p>
        </p:txBody>
      </p:sp>
    </p:spTree>
    <p:extLst>
      <p:ext uri="{BB962C8B-B14F-4D97-AF65-F5344CB8AC3E}">
        <p14:creationId xmlns:p14="http://schemas.microsoft.com/office/powerpoint/2010/main" val="10486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3168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 СЕТЕВОЕ </a:t>
            </a:r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ПАРТНЕРСТВО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413" y="1135144"/>
            <a:ext cx="472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1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АССОЦИАЦИЯ ЗВНТ «ШЁЛКОВЫЙ ПУТЬ»</a:t>
            </a:r>
          </a:p>
          <a:p>
            <a:pPr marL="604838"/>
            <a:endParaRPr lang="ru-RU" sz="1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05472" y="1436884"/>
            <a:ext cx="221555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r>
              <a:rPr lang="en-US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.07.</a:t>
            </a:r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2016 г</a:t>
            </a:r>
            <a:r>
              <a:rPr lang="en-US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1200" dirty="0">
              <a:solidFill>
                <a:srgbClr val="00B0F0"/>
              </a:solidFill>
              <a:latin typeface="Ruberoid Extra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100" dirty="0">
              <a:solidFill>
                <a:srgbClr val="00B0F0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9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Подписание пакта ассоциации </a:t>
            </a:r>
            <a:br>
              <a:rPr lang="ru-RU" sz="9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9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ЗВНТ «Шелковый путь»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9" y="1407100"/>
            <a:ext cx="612417" cy="61241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303" y="2216586"/>
            <a:ext cx="456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1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АССОЦИАЦИЯ ТЕХНИЧЕСКИХ УНИВЕРСИТЕТОВ РОССИИ И КИТАЯ АТУРК</a:t>
            </a:r>
          </a:p>
        </p:txBody>
      </p:sp>
      <p:pic>
        <p:nvPicPr>
          <p:cNvPr id="26" name="Picture 2" descr="http://asrtu.ru/wp-content/uploads/2016/02/headbanner-twoflag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76"/>
          <a:stretch/>
        </p:blipFill>
        <p:spPr bwMode="auto">
          <a:xfrm>
            <a:off x="664483" y="2630852"/>
            <a:ext cx="652253" cy="75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405472" y="2824484"/>
            <a:ext cx="28002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25</a:t>
            </a:r>
            <a:r>
              <a:rPr lang="en-US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.0</a:t>
            </a:r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r>
              <a:rPr lang="en-US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2016 г</a:t>
            </a:r>
            <a:r>
              <a:rPr lang="en-US" sz="1200" dirty="0">
                <a:solidFill>
                  <a:srgbClr val="00B0F0"/>
                </a:solidFill>
                <a:latin typeface="Ruberoid Extra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sz="1200" dirty="0">
              <a:solidFill>
                <a:srgbClr val="00B0F0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ru-RU" sz="9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Вступление в АТУРК</a:t>
            </a:r>
          </a:p>
        </p:txBody>
      </p:sp>
      <p:pic>
        <p:nvPicPr>
          <p:cNvPr id="12" name="Picture 4" descr="Картинки по запросу SRS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94" y="1120949"/>
            <a:ext cx="3215903" cy="1814176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3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9957"/>
          <a:stretch/>
        </p:blipFill>
        <p:spPr bwMode="auto">
          <a:xfrm>
            <a:off x="5415294" y="2935124"/>
            <a:ext cx="3215903" cy="181417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64482" y="3701326"/>
            <a:ext cx="2453185" cy="26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20-21.09.2019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64483" y="3900671"/>
            <a:ext cx="4158631" cy="848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 algn="just">
              <a:lnSpc>
                <a:spcPct val="107000"/>
              </a:lnSpc>
              <a:spcAft>
                <a:spcPts val="60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825" dirty="0"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научно-практическая конференция: «Преподавание русского языка как иностранного и литературы в Китае: тенденции </a:t>
            </a:r>
            <a:br>
              <a:rPr lang="ru-RU" sz="825" dirty="0"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825" dirty="0"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перспективы развития» </a:t>
            </a:r>
            <a:endParaRPr lang="en-US" sz="825" dirty="0">
              <a:latin typeface="TT Lakes" panose="02000503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3350" indent="-133350" algn="just">
              <a:lnSpc>
                <a:spcPct val="107000"/>
              </a:lnSpc>
              <a:spcAft>
                <a:spcPts val="60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825" dirty="0"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 стол с представителями МОН КНР и РФ:</a:t>
            </a:r>
            <a:r>
              <a:rPr lang="en-US" sz="825" dirty="0"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25" dirty="0">
                <a:latin typeface="TT Lakes" panose="02000503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«Форматы сетевого сотрудничества: опыт и лучшие практики»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023" y="3473077"/>
            <a:ext cx="4839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1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СОТРУДНИЧЕСТВО С ПОСОЛЬСТВОМ РФ В КНР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757569" y="3400136"/>
            <a:ext cx="4065545" cy="1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757569" y="2124674"/>
            <a:ext cx="4065545" cy="1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7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316840"/>
            <a:ext cx="892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АКАДЕМИЧЕСКАЯ МОБИЛЬНОСТЬ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16249" y="1821976"/>
            <a:ext cx="107145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latin typeface="TT Lakes" panose="02000503020000020004" pitchFamily="2" charset="0"/>
                <a:cs typeface="Arial" panose="020B0604020202020204" pitchFamily="34" charset="0"/>
              </a:rPr>
              <a:t>программы </a:t>
            </a:r>
            <a:endParaRPr lang="en-US" sz="900" dirty="0">
              <a:latin typeface="TT Lakes" panose="02000503020000020004" pitchFamily="2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latin typeface="TT Lakes" panose="02000503020000020004" pitchFamily="2" charset="0"/>
                <a:cs typeface="Arial" panose="020B0604020202020204" pitchFamily="34" charset="0"/>
              </a:rPr>
              <a:t>изучения </a:t>
            </a:r>
            <a:endParaRPr lang="en-US" sz="900" dirty="0">
              <a:latin typeface="TT Lakes" panose="02000503020000020004" pitchFamily="2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latin typeface="TT Lakes" panose="02000503020000020004" pitchFamily="2" charset="0"/>
                <a:cs typeface="Arial" panose="020B0604020202020204" pitchFamily="34" charset="0"/>
              </a:rPr>
              <a:t>русского языка</a:t>
            </a:r>
            <a:r>
              <a:rPr lang="ru-RU" sz="900" dirty="0">
                <a:solidFill>
                  <a:srgbClr val="0089D3"/>
                </a:solidFill>
                <a:latin typeface="TT Lakes" panose="02000503020000020004" pitchFamily="2" charset="0"/>
                <a:cs typeface="Arial" panose="020B0604020202020204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latin typeface="TT Lakes" panose="02000503020000020004" pitchFamily="2" charset="0"/>
                <a:cs typeface="Arial" panose="020B0604020202020204" pitchFamily="34" charset="0"/>
              </a:rPr>
              <a:t>с</a:t>
            </a:r>
            <a:r>
              <a:rPr lang="ru-RU" sz="1050" dirty="0">
                <a:solidFill>
                  <a:srgbClr val="0089D3"/>
                </a:solidFill>
                <a:latin typeface="TT Lakes" panose="02000503020000020004" pitchFamily="2" charset="0"/>
                <a:cs typeface="Arial" panose="020B0604020202020204" pitchFamily="34" charset="0"/>
              </a:rPr>
              <a:t> </a:t>
            </a:r>
            <a:r>
              <a:rPr lang="ru-RU" sz="900" dirty="0">
                <a:solidFill>
                  <a:srgbClr val="00A1E9"/>
                </a:solidFill>
                <a:latin typeface="Ruberoid Extra Bold" pitchFamily="2" charset="0"/>
                <a:cs typeface="Arial" panose="020B0604020202020204" pitchFamily="34" charset="0"/>
              </a:rPr>
              <a:t>2004</a:t>
            </a:r>
            <a:r>
              <a:rPr lang="ru-RU" sz="1050" dirty="0">
                <a:solidFill>
                  <a:srgbClr val="0089D3"/>
                </a:solidFill>
                <a:latin typeface="TT Lakes" panose="02000503020000020004" pitchFamily="2" charset="0"/>
                <a:cs typeface="Arial" panose="020B0604020202020204" pitchFamily="34" charset="0"/>
              </a:rPr>
              <a:t> </a:t>
            </a:r>
            <a:r>
              <a:rPr lang="ru-RU" sz="1050" dirty="0">
                <a:latin typeface="TT Lakes" panose="02000503020000020004" pitchFamily="2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921595" y="1788198"/>
            <a:ext cx="1526591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latin typeface="TT Lakes" panose="02000503020000020004" pitchFamily="2" charset="0"/>
                <a:cs typeface="Arial" panose="020B0604020202020204" pitchFamily="34" charset="0"/>
              </a:rPr>
              <a:t>обучение </a:t>
            </a:r>
            <a:endParaRPr lang="en-US" sz="900" dirty="0">
              <a:latin typeface="TT Lakes" panose="02000503020000020004" pitchFamily="2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latin typeface="TT Lakes" panose="02000503020000020004" pitchFamily="2" charset="0"/>
                <a:cs typeface="Arial" panose="020B0604020202020204" pitchFamily="34" charset="0"/>
              </a:rPr>
              <a:t>китайскому языку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latin typeface="TT Lakes" panose="02000503020000020004" pitchFamily="2" charset="0"/>
                <a:cs typeface="Arial" panose="020B0604020202020204" pitchFamily="34" charset="0"/>
              </a:rPr>
              <a:t>российских студентов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latin typeface="TT Lakes" panose="02000503020000020004" pitchFamily="2" charset="0"/>
                <a:cs typeface="Arial" panose="020B0604020202020204" pitchFamily="34" charset="0"/>
              </a:rPr>
              <a:t>с</a:t>
            </a:r>
            <a:r>
              <a:rPr lang="ru-RU" sz="1050" dirty="0">
                <a:solidFill>
                  <a:srgbClr val="0089D3"/>
                </a:solidFill>
                <a:latin typeface="TT Lakes" panose="02000503020000020004" pitchFamily="2" charset="0"/>
                <a:cs typeface="Arial" panose="020B0604020202020204" pitchFamily="34" charset="0"/>
              </a:rPr>
              <a:t> </a:t>
            </a:r>
            <a:r>
              <a:rPr lang="ru-RU" sz="900" dirty="0">
                <a:solidFill>
                  <a:srgbClr val="00A1E9"/>
                </a:solidFill>
                <a:latin typeface="Ruberoid Extra Bold" pitchFamily="2" charset="0"/>
                <a:cs typeface="Arial" panose="020B0604020202020204" pitchFamily="34" charset="0"/>
              </a:rPr>
              <a:t>2006</a:t>
            </a:r>
            <a:r>
              <a:rPr lang="ru-RU" sz="1050" dirty="0">
                <a:solidFill>
                  <a:srgbClr val="0089D3"/>
                </a:solidFill>
                <a:latin typeface="TT Lakes" panose="02000503020000020004" pitchFamily="2" charset="0"/>
                <a:cs typeface="Arial" panose="020B0604020202020204" pitchFamily="34" charset="0"/>
              </a:rPr>
              <a:t> </a:t>
            </a:r>
            <a:r>
              <a:rPr lang="ru-RU" sz="1050" dirty="0">
                <a:latin typeface="TT Lakes" panose="02000503020000020004" pitchFamily="2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2" y="1841372"/>
            <a:ext cx="493433" cy="5235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7619" r="9772" b="11193"/>
          <a:stretch/>
        </p:blipFill>
        <p:spPr>
          <a:xfrm>
            <a:off x="2352776" y="1821977"/>
            <a:ext cx="506418" cy="51259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703" y="3953599"/>
            <a:ext cx="1297533" cy="7776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 rotWithShape="1">
          <a:blip r:embed="rId6" cstate="print"/>
          <a:srcRect l="16215" r="25186"/>
          <a:stretch/>
        </p:blipFill>
        <p:spPr bwMode="auto">
          <a:xfrm>
            <a:off x="2549864" y="3953599"/>
            <a:ext cx="1345216" cy="7851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4950624" y="1264587"/>
            <a:ext cx="32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cs typeface="Arial" panose="020B0604020202020204" pitchFamily="34" charset="0"/>
              </a:rPr>
              <a:t>ПРОГРАММЫ АКАДЕМИЧЕСКОГО ОБМЕНА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330" y="1264587"/>
            <a:ext cx="3112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cs typeface="Arial" panose="020B0604020202020204" pitchFamily="34" charset="0"/>
              </a:rPr>
              <a:t>ЛЕТНИЕ ЛИНГВИСТИЧЕСКИЕ ШКОЛЫ-ПРАКТИКИ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2737" y="2598839"/>
            <a:ext cx="381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F0"/>
                </a:solidFill>
                <a:latin typeface="Ruberoid Extra Bold" pitchFamily="2" charset="0"/>
                <a:cs typeface="Arial" panose="020B0604020202020204" pitchFamily="34" charset="0"/>
              </a:rPr>
              <a:t>ЛЕТНИЕ ИНЖЕНЕРНЫЕ ШКОЛЫ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473419" y="2896298"/>
            <a:ext cx="183173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  <a:cs typeface="Arial" pitchFamily="34" charset="0"/>
              </a:rPr>
              <a:t>2014-2019</a:t>
            </a:r>
            <a:r>
              <a:rPr lang="ru-RU" sz="1050" dirty="0">
                <a:solidFill>
                  <a:srgbClr val="00B0F0"/>
                </a:solidFill>
                <a:latin typeface="Circe" panose="020B0502020203020203" pitchFamily="34" charset="-52"/>
                <a:cs typeface="Arial" pitchFamily="34" charset="0"/>
              </a:rPr>
              <a:t> </a:t>
            </a:r>
            <a:r>
              <a:rPr lang="ru-RU" sz="1050" dirty="0">
                <a:latin typeface="TT Lakes" panose="02000503020000020004" pitchFamily="2" charset="0"/>
                <a:cs typeface="Arial" pitchFamily="34" charset="0"/>
              </a:rPr>
              <a:t>- в ШТУ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TT Lakes" panose="02000503020000020004" pitchFamily="2" charset="0"/>
                <a:cs typeface="Arial" pitchFamily="34" charset="0"/>
              </a:rPr>
              <a:t>&gt; </a:t>
            </a:r>
            <a:r>
              <a:rPr lang="ru-RU" sz="1050" dirty="0">
                <a:latin typeface="TT Lakes" panose="02000503020000020004" pitchFamily="2" charset="0"/>
                <a:cs typeface="Arial" pitchFamily="34" charset="0"/>
              </a:rPr>
              <a:t>12</a:t>
            </a:r>
            <a:r>
              <a:rPr lang="en-US" sz="1050" dirty="0">
                <a:latin typeface="TT Lakes" panose="02000503020000020004" pitchFamily="2" charset="0"/>
                <a:cs typeface="Arial" pitchFamily="34" charset="0"/>
              </a:rPr>
              <a:t>0 </a:t>
            </a:r>
            <a:r>
              <a:rPr lang="ru-RU" sz="1050" dirty="0">
                <a:latin typeface="TT Lakes" panose="02000503020000020004" pitchFamily="2" charset="0"/>
                <a:cs typeface="Arial" pitchFamily="34" charset="0"/>
              </a:rPr>
              <a:t>участников</a:t>
            </a:r>
          </a:p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1050" dirty="0">
              <a:latin typeface="Circe" panose="020B0502020203020203" pitchFamily="34" charset="-52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  <a:cs typeface="Arial" pitchFamily="34" charset="0"/>
              </a:rPr>
              <a:t>2017-2020</a:t>
            </a:r>
            <a:r>
              <a:rPr lang="ru-RU" sz="1050" dirty="0">
                <a:latin typeface="Circe" panose="020B0502020203020203" pitchFamily="34" charset="-52"/>
                <a:cs typeface="Arial" pitchFamily="34" charset="0"/>
              </a:rPr>
              <a:t> </a:t>
            </a:r>
            <a:r>
              <a:rPr lang="ru-RU" sz="1050" dirty="0">
                <a:latin typeface="TT Lakes" panose="02000503020000020004" pitchFamily="2" charset="0"/>
                <a:cs typeface="Arial" pitchFamily="34" charset="0"/>
              </a:rPr>
              <a:t>школы по социальному предпринимательству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64527" y="2903548"/>
            <a:ext cx="189518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  <a:cs typeface="Arial" pitchFamily="34" charset="0"/>
              </a:rPr>
              <a:t>2016-2019</a:t>
            </a:r>
            <a:r>
              <a:rPr lang="ru-RU" sz="1050" dirty="0">
                <a:solidFill>
                  <a:srgbClr val="00B0F0"/>
                </a:solidFill>
                <a:latin typeface="Circe" panose="020B0502020203020203" pitchFamily="34" charset="-52"/>
                <a:cs typeface="Arial" pitchFamily="34" charset="0"/>
              </a:rPr>
              <a:t> </a:t>
            </a:r>
            <a:r>
              <a:rPr lang="ru-RU" sz="1050" dirty="0">
                <a:latin typeface="TT Lakes" panose="02000503020000020004" pitchFamily="2" charset="0"/>
                <a:cs typeface="Arial" pitchFamily="34" charset="0"/>
              </a:rPr>
              <a:t>- в ДГТУ </a:t>
            </a:r>
            <a:endParaRPr lang="en-US" sz="1050" dirty="0">
              <a:latin typeface="TT Lakes" panose="02000503020000020004" pitchFamily="2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TT Lakes" panose="02000503020000020004" pitchFamily="2" charset="0"/>
                <a:cs typeface="Arial" pitchFamily="34" charset="0"/>
              </a:rPr>
              <a:t> &gt;</a:t>
            </a:r>
            <a:r>
              <a:rPr lang="ru-RU" sz="1050" dirty="0">
                <a:latin typeface="TT Lakes" panose="02000503020000020004" pitchFamily="2" charset="0"/>
                <a:cs typeface="Arial" pitchFamily="34" charset="0"/>
              </a:rPr>
              <a:t> 130 участников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50" dirty="0">
              <a:latin typeface="Circe" panose="020B0502020203020203" pitchFamily="34" charset="-52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B0F0"/>
                </a:solidFill>
                <a:latin typeface="Ruberoid Extra Bold" pitchFamily="2" charset="0"/>
                <a:cs typeface="Arial" pitchFamily="34" charset="0"/>
              </a:rPr>
              <a:t>2017 – 2020 </a:t>
            </a:r>
            <a:r>
              <a:rPr lang="ru-RU" sz="1050" dirty="0">
                <a:latin typeface="TT Lakes" panose="02000503020000020004" pitchFamily="2" charset="0"/>
                <a:cs typeface="Arial" pitchFamily="34" charset="0"/>
              </a:rPr>
              <a:t>семинары-тренинги «Развитие моногородов»</a:t>
            </a:r>
            <a:endParaRPr lang="ru-RU" sz="600" dirty="0">
              <a:latin typeface="TT Lakes" panose="02000503020000020004" pitchFamily="2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50623" y="1782588"/>
            <a:ext cx="11451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Ruberoid Extra Bold" pitchFamily="2" charset="0"/>
              </a:rPr>
              <a:t>5 человек/</a:t>
            </a:r>
          </a:p>
          <a:p>
            <a:r>
              <a:rPr lang="ru-RU" sz="1050" dirty="0">
                <a:latin typeface="Ruberoid Extra Bold" pitchFamily="2" charset="0"/>
              </a:rPr>
              <a:t>семестр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093968" y="1781987"/>
            <a:ext cx="21837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Программы </a:t>
            </a:r>
            <a:r>
              <a:rPr lang="ru-RU" sz="1050" dirty="0" err="1">
                <a:solidFill>
                  <a:srgbClr val="000000"/>
                </a:solidFill>
                <a:latin typeface="TT Lakes" panose="02000503020000020004" pitchFamily="2" charset="0"/>
              </a:rPr>
              <a:t>Шэньянского</a:t>
            </a:r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 политехнического университета, г. </a:t>
            </a:r>
            <a:r>
              <a:rPr lang="ru-RU" sz="1050" dirty="0" err="1">
                <a:solidFill>
                  <a:srgbClr val="000000"/>
                </a:solidFill>
                <a:latin typeface="TT Lakes" panose="02000503020000020004" pitchFamily="2" charset="0"/>
              </a:rPr>
              <a:t>Шэньян</a:t>
            </a:r>
            <a:endParaRPr lang="ru-RU" sz="1050" dirty="0">
              <a:latin typeface="TT Lakes" panose="02000503020000020004" pitchFamily="2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48792" y="2402569"/>
            <a:ext cx="11451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Ruberoid Extra Bold" pitchFamily="2" charset="0"/>
              </a:rPr>
              <a:t>7 человек/ </a:t>
            </a:r>
          </a:p>
          <a:p>
            <a:r>
              <a:rPr lang="ru-RU" sz="1050" dirty="0">
                <a:latin typeface="Ruberoid Extra Bold" pitchFamily="2" charset="0"/>
              </a:rPr>
              <a:t>год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085319" y="2416133"/>
            <a:ext cx="21837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Гранты КНР</a:t>
            </a:r>
          </a:p>
          <a:p>
            <a:r>
              <a:rPr lang="ru-RU" sz="1050" dirty="0" err="1">
                <a:solidFill>
                  <a:srgbClr val="000000"/>
                </a:solidFill>
                <a:latin typeface="TT Lakes" panose="02000503020000020004" pitchFamily="2" charset="0"/>
              </a:rPr>
              <a:t>Харбинский</a:t>
            </a:r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 политехнический университет</a:t>
            </a:r>
            <a:endParaRPr lang="ru-RU" sz="1050" dirty="0">
              <a:latin typeface="TT Lakes" panose="02000503020000020004" pitchFamily="2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966635" y="3034948"/>
            <a:ext cx="11451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Ruberoid Extra Bold" pitchFamily="2" charset="0"/>
              </a:rPr>
              <a:t>6 человек/</a:t>
            </a:r>
          </a:p>
          <a:p>
            <a:r>
              <a:rPr lang="ru-RU" sz="1050" dirty="0">
                <a:latin typeface="Ruberoid Extra Bold" pitchFamily="2" charset="0"/>
              </a:rPr>
              <a:t>семестр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093968" y="3039726"/>
            <a:ext cx="21837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Программы </a:t>
            </a:r>
            <a:r>
              <a:rPr lang="ru-RU" sz="1050" dirty="0" err="1">
                <a:solidFill>
                  <a:srgbClr val="000000"/>
                </a:solidFill>
                <a:latin typeface="TT Lakes" panose="02000503020000020004" pitchFamily="2" charset="0"/>
              </a:rPr>
              <a:t>Шаньдуньского</a:t>
            </a:r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 транспортного университета</a:t>
            </a:r>
            <a:endParaRPr lang="ru-RU" sz="1050" dirty="0">
              <a:latin typeface="TT Lakes" panose="02000503020000020004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966635" y="4189990"/>
            <a:ext cx="114517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Ruberoid Extra Bold" pitchFamily="2" charset="0"/>
              </a:rPr>
              <a:t>36 человек (июль 2018г.)</a:t>
            </a:r>
          </a:p>
          <a:p>
            <a:endParaRPr lang="ru-RU" sz="1050" dirty="0">
              <a:latin typeface="Ruberoid Extra Bold" pitchFamily="2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085319" y="4183455"/>
            <a:ext cx="21837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Программа Летней школы </a:t>
            </a:r>
            <a:r>
              <a:rPr lang="ru-RU" sz="1050" dirty="0" err="1">
                <a:solidFill>
                  <a:srgbClr val="000000"/>
                </a:solidFill>
                <a:latin typeface="TT Lakes" panose="02000503020000020004" pitchFamily="2" charset="0"/>
              </a:rPr>
              <a:t>Шаньдуньского</a:t>
            </a:r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 транспортного университета</a:t>
            </a:r>
            <a:endParaRPr lang="ru-RU" sz="1050" dirty="0">
              <a:latin typeface="TT Lakes" panose="02000503020000020004" pitchFamily="2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966635" y="3640347"/>
            <a:ext cx="11451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Ruberoid Extra Bold" pitchFamily="2" charset="0"/>
              </a:rPr>
              <a:t>20 человек/</a:t>
            </a:r>
          </a:p>
          <a:p>
            <a:r>
              <a:rPr lang="ru-RU" sz="1050" dirty="0">
                <a:latin typeface="Ruberoid Extra Bold" pitchFamily="2" charset="0"/>
              </a:rPr>
              <a:t>семестр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085319" y="3629188"/>
            <a:ext cx="21837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err="1">
                <a:solidFill>
                  <a:srgbClr val="000000"/>
                </a:solidFill>
                <a:latin typeface="TT Lakes" panose="02000503020000020004" pitchFamily="2" charset="0"/>
              </a:rPr>
              <a:t>Медиаэкспедиции</a:t>
            </a:r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 (</a:t>
            </a:r>
            <a:r>
              <a:rPr lang="en-US" sz="1050" dirty="0">
                <a:solidFill>
                  <a:srgbClr val="000000"/>
                </a:solidFill>
                <a:latin typeface="TT Lakes" panose="02000503020000020004" pitchFamily="2" charset="0"/>
              </a:rPr>
              <a:t>China Daily</a:t>
            </a:r>
            <a:r>
              <a:rPr lang="ru-RU" sz="1050" dirty="0">
                <a:solidFill>
                  <a:srgbClr val="000000"/>
                </a:solidFill>
                <a:latin typeface="TT Lakes" panose="02000503020000020004" pitchFamily="2" charset="0"/>
              </a:rPr>
              <a:t>, Министерство связи РФ, ДГТУ) </a:t>
            </a:r>
            <a:endParaRPr lang="ru-RU" sz="1050" dirty="0">
              <a:latin typeface="TT Lakes" panose="02000503020000020004" pitchFamily="2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580861" y="1264587"/>
            <a:ext cx="0" cy="3466636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8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316840"/>
            <a:ext cx="8922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ЭКСПОРТ ОБРАЗОВАТЕЛЬНЫХ УСЛУГ</a:t>
            </a:r>
          </a:p>
          <a:p>
            <a:pPr marL="604838"/>
            <a:endParaRPr lang="ru-RU" sz="24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5561" y="2168679"/>
            <a:ext cx="90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Ruberoid Extra Bold" pitchFamily="2" charset="0"/>
              </a:rPr>
              <a:t>35</a:t>
            </a:r>
            <a:endParaRPr lang="ru-RU" sz="3600" dirty="0">
              <a:solidFill>
                <a:srgbClr val="00B0F0"/>
              </a:solidFill>
              <a:latin typeface="Ruberoid Extra Bold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5561" y="3807163"/>
            <a:ext cx="638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B0F0"/>
                </a:solidFill>
                <a:latin typeface="Ruberoid Extra Bold" pitchFamily="2" charset="0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57139" y="1559236"/>
            <a:ext cx="222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T Lakes DemiBold" panose="02000503030000020004" pitchFamily="2" charset="0"/>
              </a:rPr>
              <a:t>студентов из Китая обучаются в ДГТУ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5561" y="3011144"/>
            <a:ext cx="90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B0F0"/>
                </a:solidFill>
                <a:latin typeface="Ruberoid Extra Bold" pitchFamily="2" charset="0"/>
              </a:rPr>
              <a:t>27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5561" y="1420942"/>
            <a:ext cx="90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B0F0"/>
                </a:solidFill>
                <a:latin typeface="Ruberoid Extra Bold" pitchFamily="2" charset="0"/>
              </a:rPr>
              <a:t>24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420433" y="3966714"/>
            <a:ext cx="21689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T Lakes" panose="02000503020000020004" pitchFamily="2" charset="0"/>
              </a:rPr>
              <a:t>ежегодные международные</a:t>
            </a:r>
          </a:p>
          <a:p>
            <a:r>
              <a:rPr lang="ru-RU" sz="1050" dirty="0">
                <a:latin typeface="TT Lakes" panose="02000503020000020004" pitchFamily="2" charset="0"/>
              </a:rPr>
              <a:t>летние школы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1420433" y="3132904"/>
            <a:ext cx="192621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T Lakes" panose="02000503020000020004" pitchFamily="2" charset="0"/>
              </a:rPr>
              <a:t>совместных образовательных программ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427629" y="2216518"/>
            <a:ext cx="19190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T Lakes" panose="02000503020000020004" pitchFamily="2" charset="0"/>
              </a:rPr>
              <a:t>договоров с китайскими </a:t>
            </a:r>
          </a:p>
          <a:p>
            <a:r>
              <a:rPr lang="ru-RU" sz="1050" dirty="0">
                <a:latin typeface="TT Lakes" panose="02000503020000020004" pitchFamily="2" charset="0"/>
              </a:rPr>
              <a:t>университетами и организациями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420432" y="1533856"/>
            <a:ext cx="1569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T Lakes" panose="02000503020000020004" pitchFamily="2" charset="0"/>
              </a:rPr>
              <a:t>организации - партнера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3603113" y="1441522"/>
            <a:ext cx="1885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B0F0"/>
                </a:solidFill>
                <a:latin typeface="Ruberoid Extra Bold" pitchFamily="2" charset="0"/>
              </a:rPr>
              <a:t>1195</a:t>
            </a:r>
            <a:endParaRPr lang="ru-RU" sz="3600" dirty="0">
              <a:solidFill>
                <a:srgbClr val="00B0F0"/>
              </a:solidFill>
              <a:latin typeface="Ruberoid Extra Bold" pitchFamily="2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3645466" y="2279793"/>
            <a:ext cx="662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T Lakes" panose="02000503020000020004" pitchFamily="2" charset="0"/>
              </a:rPr>
              <a:t>из них: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438426" y="2243116"/>
            <a:ext cx="2496762" cy="2037777"/>
            <a:chOff x="4219710" y="2526577"/>
            <a:chExt cx="2496762" cy="2037777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4219710" y="2526577"/>
              <a:ext cx="2055210" cy="1485960"/>
              <a:chOff x="4992354" y="2786587"/>
              <a:chExt cx="2574965" cy="1138461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4992354" y="2786587"/>
                <a:ext cx="1265910" cy="3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700" dirty="0" smtClean="0">
                    <a:solidFill>
                      <a:srgbClr val="00B0F0"/>
                    </a:solidFill>
                    <a:latin typeface="Ruberoid Extra Bold" pitchFamily="2" charset="0"/>
                  </a:rPr>
                  <a:t>174</a:t>
                </a:r>
                <a:endParaRPr lang="ru-RU" sz="2700" dirty="0">
                  <a:solidFill>
                    <a:srgbClr val="00B0F0"/>
                  </a:solidFill>
                  <a:latin typeface="Ruberoid Extra Bold" pitchFamily="2" charset="0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6073623" y="2920797"/>
                <a:ext cx="1493696" cy="194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50" dirty="0" err="1">
                    <a:latin typeface="TT Lakes" panose="02000503020000020004" pitchFamily="2" charset="0"/>
                  </a:rPr>
                  <a:t>бакалавриат</a:t>
                </a:r>
                <a:endParaRPr lang="ru-RU" sz="1050" dirty="0">
                  <a:latin typeface="TT Lakes" panose="02000503020000020004" pitchFamily="2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024739" y="3136181"/>
                <a:ext cx="1078594" cy="3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700" dirty="0" smtClean="0">
                    <a:solidFill>
                      <a:srgbClr val="00B0F0"/>
                    </a:solidFill>
                    <a:latin typeface="Ruberoid Extra Bold" pitchFamily="2" charset="0"/>
                  </a:rPr>
                  <a:t>173</a:t>
                </a:r>
                <a:endParaRPr lang="ru-RU" sz="2700" dirty="0">
                  <a:solidFill>
                    <a:srgbClr val="00B0F0"/>
                  </a:solidFill>
                  <a:latin typeface="Ruberoid Extra Bold" pitchFamily="2" charset="0"/>
                </a:endParaRPr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6055563" y="3274642"/>
                <a:ext cx="1319919" cy="194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50" dirty="0">
                    <a:latin typeface="TT Lakes" panose="02000503020000020004" pitchFamily="2" charset="0"/>
                  </a:rPr>
                  <a:t>магистратура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090274" y="3535976"/>
                <a:ext cx="943136" cy="38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700" dirty="0" smtClean="0">
                    <a:solidFill>
                      <a:srgbClr val="00B0F0"/>
                    </a:solidFill>
                    <a:latin typeface="Ruberoid Extra Bold" pitchFamily="2" charset="0"/>
                  </a:rPr>
                  <a:t>35</a:t>
                </a:r>
                <a:endParaRPr lang="ru-RU" sz="2700" dirty="0">
                  <a:solidFill>
                    <a:srgbClr val="00B0F0"/>
                  </a:solidFill>
                  <a:latin typeface="Ruberoid Extra Bold" pitchFamily="2" charset="0"/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6073623" y="3647144"/>
                <a:ext cx="1241591" cy="194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50" dirty="0">
                    <a:latin typeface="TT Lakes" panose="02000503020000020004" pitchFamily="2" charset="0"/>
                  </a:rPr>
                  <a:t>аспирантура</a:t>
                </a: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5082726" y="4110384"/>
              <a:ext cx="1633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TT Lakes" panose="02000503020000020004" pitchFamily="2" charset="0"/>
                </a:rPr>
                <a:t>Донской институт</a:t>
              </a:r>
              <a:br>
                <a:rPr lang="ru-RU" sz="1000" dirty="0">
                  <a:latin typeface="TT Lakes" panose="02000503020000020004" pitchFamily="2" charset="0"/>
                </a:rPr>
              </a:br>
              <a:r>
                <a:rPr lang="ru-RU" sz="1000" dirty="0">
                  <a:latin typeface="TT Lakes" panose="02000503020000020004" pitchFamily="2" charset="0"/>
                </a:rPr>
                <a:t>ШТУ-ДГТУ</a:t>
              </a: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4249664" y="4056523"/>
              <a:ext cx="100174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700" dirty="0" smtClean="0">
                  <a:solidFill>
                    <a:srgbClr val="00B0F0"/>
                  </a:solidFill>
                  <a:latin typeface="Ruberoid Extra Bold" pitchFamily="2" charset="0"/>
                </a:rPr>
                <a:t>813</a:t>
              </a:r>
              <a:endParaRPr lang="ru-RU" sz="2700" dirty="0">
                <a:solidFill>
                  <a:srgbClr val="00B0F0"/>
                </a:solidFill>
                <a:latin typeface="Ruberoid Extra Bold" pitchFamily="2" charset="0"/>
              </a:endParaRPr>
            </a:p>
          </p:txBody>
        </p:sp>
      </p:grpSp>
      <p:cxnSp>
        <p:nvCxnSpPr>
          <p:cNvPr id="97" name="Прямая соединительная линия 96"/>
          <p:cNvCxnSpPr/>
          <p:nvPr/>
        </p:nvCxnSpPr>
        <p:spPr>
          <a:xfrm>
            <a:off x="3471547" y="1557778"/>
            <a:ext cx="0" cy="273479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s://donstu.ru/upload/iblock/5d1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" b="10233"/>
          <a:stretch/>
        </p:blipFill>
        <p:spPr bwMode="auto">
          <a:xfrm>
            <a:off x="6773682" y="1536736"/>
            <a:ext cx="1709344" cy="9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donstu.ru/upload/iblock/514/glavnay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8039"/>
          <a:stretch/>
        </p:blipFill>
        <p:spPr bwMode="auto">
          <a:xfrm>
            <a:off x="6778895" y="3320464"/>
            <a:ext cx="1704131" cy="97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donstu.ru/upload/iblock/1cc/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0" b="9941"/>
          <a:stretch/>
        </p:blipFill>
        <p:spPr bwMode="auto">
          <a:xfrm>
            <a:off x="6773683" y="2438232"/>
            <a:ext cx="1704131" cy="8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331" y="1150958"/>
            <a:ext cx="3289093" cy="185958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270464" y="1365979"/>
            <a:ext cx="270467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266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18.06.2019</a:t>
            </a:r>
            <a:endParaRPr lang="ru-RU" altLang="zh-CN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70464" y="1798438"/>
            <a:ext cx="252338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266"/>
            <a:r>
              <a:rPr lang="ru-RU" sz="1050" dirty="0">
                <a:latin typeface="Ruberoid " pitchFamily="2" charset="0"/>
              </a:rPr>
              <a:t>торжественное открытие института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"/>
          <a:stretch/>
        </p:blipFill>
        <p:spPr>
          <a:xfrm>
            <a:off x="5371331" y="2998178"/>
            <a:ext cx="3289093" cy="1739943"/>
          </a:xfrm>
          <a:prstGeom prst="rect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5108330" y="1189651"/>
            <a:ext cx="0" cy="3548471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9" y="1089684"/>
            <a:ext cx="1702016" cy="115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34089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1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ПРОЕКТ «ДОНСКОЙ ИНСТИТУТ ШТУ-ДГТУ»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27585" r="39325"/>
          <a:stretch/>
        </p:blipFill>
        <p:spPr>
          <a:xfrm>
            <a:off x="642149" y="2714461"/>
            <a:ext cx="4203182" cy="22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/>
          <p:cNvSpPr/>
          <p:nvPr/>
        </p:nvSpPr>
        <p:spPr>
          <a:xfrm>
            <a:off x="2942483" y="1861432"/>
            <a:ext cx="2273163" cy="721970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СТРОИТЕЛЬСТВО МОСТОВ И ТОННЕЛЕЙ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943725" y="2742228"/>
            <a:ext cx="2273164" cy="735355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ОРГАНИЗАЦИЯ ПЕРЕВОЗОК </a:t>
            </a:r>
            <a:r>
              <a:rPr lang="en-US" sz="105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                                           </a:t>
            </a:r>
            <a:r>
              <a:rPr lang="ru-RU" sz="105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И УПРАВЛЕНИЕ </a:t>
            </a:r>
            <a:r>
              <a:rPr lang="en-US" sz="105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                                 </a:t>
            </a:r>
            <a:r>
              <a:rPr lang="ru-RU" sz="105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НА ТРАНСПОРТЕ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943725" y="3630813"/>
            <a:ext cx="2273163" cy="750319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КОМПЬЮТЕРНЫЕ НАУКИ </a:t>
            </a:r>
          </a:p>
          <a:p>
            <a:pPr algn="ctr"/>
            <a:r>
              <a:rPr lang="ru-RU" sz="105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И ТЕХНОЛОГИИ</a:t>
            </a:r>
          </a:p>
          <a:p>
            <a:pPr algn="ctr"/>
            <a:r>
              <a:rPr lang="ru-RU" sz="1050" dirty="0">
                <a:latin typeface="TT Lakes" panose="02000503020000020004" pitchFamily="2" charset="0"/>
                <a:ea typeface="Ruberoid Extra Bold" pitchFamily="2" charset="0"/>
                <a:cs typeface="Arial" panose="020B0604020202020204" pitchFamily="34" charset="0"/>
              </a:rPr>
              <a:t>(</a:t>
            </a:r>
            <a:r>
              <a:rPr lang="ru-RU" sz="1050" dirty="0">
                <a:latin typeface="TT Lakes DemiBold" panose="02000503030000020004" pitchFamily="2" charset="0"/>
                <a:ea typeface="Ruberoid Extra Bold" pitchFamily="2" charset="0"/>
                <a:cs typeface="Arial" panose="020B0604020202020204" pitchFamily="34" charset="0"/>
              </a:rPr>
              <a:t>англ.</a:t>
            </a:r>
            <a:r>
              <a:rPr lang="ru-RU" sz="1050" dirty="0">
                <a:latin typeface="TT Lakes" panose="02000503020000020004" pitchFamily="2" charset="0"/>
                <a:ea typeface="Ruberoid Extra Bold" pitchFamily="2" charset="0"/>
                <a:cs typeface="Arial" panose="020B0604020202020204" pitchFamily="34" charset="0"/>
              </a:rPr>
              <a:t>, начало набора                 2022/2023 </a:t>
            </a:r>
            <a:r>
              <a:rPr lang="ru-RU" sz="1050" dirty="0" err="1">
                <a:latin typeface="TT Lakes" panose="02000503020000020004" pitchFamily="2" charset="0"/>
                <a:ea typeface="Ruberoid Extra Bold" pitchFamily="2" charset="0"/>
                <a:cs typeface="Arial" panose="020B0604020202020204" pitchFamily="34" charset="0"/>
              </a:rPr>
              <a:t>уч.год</a:t>
            </a:r>
            <a:r>
              <a:rPr lang="ru-RU" sz="1050" dirty="0">
                <a:latin typeface="TT Lakes" panose="02000503020000020004" pitchFamily="2" charset="0"/>
                <a:ea typeface="Ruberoid Extra Bold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583076" y="1189422"/>
            <a:ext cx="5946755" cy="77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СОВМЕСТНЫЕ ОБРАЗОВАТЕЛЬНЫЕ ПРОГРАММЫ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55146" y="1858552"/>
            <a:ext cx="2273163" cy="721970"/>
          </a:xfrm>
          <a:prstGeom prst="roundRect">
            <a:avLst/>
          </a:prstGeom>
          <a:ln>
            <a:solidFill>
              <a:srgbClr val="00A1E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346</a:t>
            </a:r>
            <a:r>
              <a:rPr lang="ru-RU" sz="1500" dirty="0" smtClean="0">
                <a:solidFill>
                  <a:schemeClr val="tx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 </a:t>
            </a:r>
            <a:endParaRPr lang="ru-RU" sz="1500" dirty="0">
              <a:solidFill>
                <a:schemeClr val="tx1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TT Lakes DemiBold" panose="02000503030000020004" pitchFamily="2" charset="0"/>
                <a:ea typeface="Ruberoid Extra Bold" pitchFamily="2" charset="0"/>
                <a:cs typeface="Arial" panose="020B0604020202020204" pitchFamily="34" charset="0"/>
              </a:rPr>
              <a:t>обучающихся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56388" y="2739349"/>
            <a:ext cx="2273164" cy="735355"/>
          </a:xfrm>
          <a:prstGeom prst="roundRect">
            <a:avLst/>
          </a:prstGeom>
          <a:ln>
            <a:solidFill>
              <a:srgbClr val="00A1E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310</a:t>
            </a:r>
            <a:r>
              <a:rPr lang="ru-RU" sz="1050" dirty="0" smtClean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 </a:t>
            </a:r>
            <a:endParaRPr lang="ru-RU" sz="1050" dirty="0"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  <a:p>
            <a:pPr algn="ctr"/>
            <a:r>
              <a:rPr lang="ru-RU" sz="1050" dirty="0">
                <a:latin typeface="TT Lakes DemiBold" panose="02000503030000020004" pitchFamily="2" charset="0"/>
                <a:ea typeface="Ruberoid Extra Bold" pitchFamily="2" charset="0"/>
                <a:cs typeface="Arial" panose="020B0604020202020204" pitchFamily="34" charset="0"/>
              </a:rPr>
              <a:t>обучающихся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56388" y="3627933"/>
            <a:ext cx="2273163" cy="750319"/>
          </a:xfrm>
          <a:prstGeom prst="roundRect">
            <a:avLst/>
          </a:prstGeom>
          <a:ln>
            <a:solidFill>
              <a:srgbClr val="00A1E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157</a:t>
            </a:r>
            <a:r>
              <a:rPr lang="ru-RU" sz="1500" dirty="0" smtClean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 </a:t>
            </a:r>
            <a:endParaRPr lang="ru-RU" sz="1500" dirty="0"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  <a:p>
            <a:pPr algn="ctr"/>
            <a:r>
              <a:rPr lang="ru-RU" sz="1050" dirty="0">
                <a:latin typeface="TT Lakes DemiBold" panose="02000503030000020004" pitchFamily="2" charset="0"/>
                <a:ea typeface="Ruberoid Extra Bold" pitchFamily="2" charset="0"/>
                <a:cs typeface="Arial" panose="020B0604020202020204" pitchFamily="34" charset="0"/>
              </a:rPr>
              <a:t>обучающихся</a:t>
            </a:r>
          </a:p>
        </p:txBody>
      </p:sp>
      <p:pic>
        <p:nvPicPr>
          <p:cNvPr id="2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3" y="1386478"/>
            <a:ext cx="1702016" cy="115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>
            <a:off x="5338494" y="2219537"/>
            <a:ext cx="497606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346814" y="3107026"/>
            <a:ext cx="497606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338494" y="3996648"/>
            <a:ext cx="497606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0124" y="2734506"/>
            <a:ext cx="2704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266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3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813</a:t>
            </a:r>
            <a:endParaRPr lang="ru-RU" altLang="zh-CN" sz="33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0123" y="3243871"/>
            <a:ext cx="252338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266"/>
            <a:r>
              <a:rPr lang="ru-RU" sz="1050" dirty="0">
                <a:latin typeface="Ruberoid " pitchFamily="2" charset="0"/>
              </a:rPr>
              <a:t>обучающихся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2481554" y="1504765"/>
            <a:ext cx="0" cy="2873487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34089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1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ПРОЕКТ «ДОНСКОЙ ИНСТИТУТ ШТУ-ДГТУ»</a:t>
            </a:r>
          </a:p>
        </p:txBody>
      </p:sp>
    </p:spTree>
    <p:extLst>
      <p:ext uri="{BB962C8B-B14F-4D97-AF65-F5344CB8AC3E}">
        <p14:creationId xmlns:p14="http://schemas.microsoft.com/office/powerpoint/2010/main" val="41088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0891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1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ПРОЕКТ «ДОНСКОЙ ИНСТИТУТ ШТУ-ДГТУ»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98341" y="1191605"/>
            <a:ext cx="3382392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rgbClr val="00B0F0"/>
                </a:solidFill>
                <a:latin typeface="Ruberoid Extra Bold" pitchFamily="2" charset="0"/>
                <a:ea typeface="Times New Roman" pitchFamily="18" charset="0"/>
                <a:cs typeface="Arial" panose="020B0604020202020204" pitchFamily="34" charset="0"/>
              </a:rPr>
              <a:t>ДИПЛОМ ДГТУ</a:t>
            </a:r>
            <a:endParaRPr lang="ru-RU" altLang="zh-CN" sz="1500" dirty="0">
              <a:solidFill>
                <a:srgbClr val="00B0F0"/>
              </a:solidFill>
              <a:latin typeface="Ruberoid Extra Bold" pitchFamily="2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600" dirty="0">
                <a:solidFill>
                  <a:srgbClr val="00B0F0"/>
                </a:solidFill>
                <a:latin typeface="Ruberoid Extra Bold" pitchFamily="2" charset="0"/>
                <a:ea typeface="Times New Roman" pitchFamily="18" charset="0"/>
                <a:cs typeface="Arial" panose="020B0604020202020204" pitchFamily="34" charset="0"/>
              </a:rPr>
              <a:t> 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dirty="0">
                <a:latin typeface="TT Lakes" panose="02000503020000020004" pitchFamily="2" charset="0"/>
                <a:ea typeface="Times New Roman" pitchFamily="18" charset="0"/>
                <a:cs typeface="Arial" panose="020B0604020202020204" pitchFamily="34" charset="0"/>
              </a:rPr>
              <a:t>об образовании и (или) квалификации государственного образца</a:t>
            </a:r>
            <a:endParaRPr lang="ru-RU" altLang="zh-CN" sz="1200" dirty="0">
              <a:latin typeface="TT Lakes" panose="0200050302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76272" y="2050742"/>
            <a:ext cx="3032248" cy="2695031"/>
            <a:chOff x="1097174" y="3089690"/>
            <a:chExt cx="2711790" cy="287961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714" r="-1" b="2194"/>
            <a:stretch/>
          </p:blipFill>
          <p:spPr bwMode="auto">
            <a:xfrm>
              <a:off x="1097174" y="3089690"/>
              <a:ext cx="1791497" cy="144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2578" y="3091123"/>
              <a:ext cx="956386" cy="144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8036" y="4528777"/>
              <a:ext cx="956387" cy="1440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52476" y="4525909"/>
              <a:ext cx="945559" cy="1440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935681" y="1191604"/>
            <a:ext cx="3382392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rgbClr val="00B0F0"/>
                </a:solidFill>
                <a:latin typeface="Ruberoid Extra Bold" pitchFamily="2" charset="0"/>
                <a:ea typeface="Times New Roman" pitchFamily="18" charset="0"/>
                <a:cs typeface="Arial" panose="020B0604020202020204" pitchFamily="34" charset="0"/>
              </a:rPr>
              <a:t>ДИПЛОМ ШТУ</a:t>
            </a:r>
            <a:endParaRPr lang="ru-RU" altLang="zh-CN" sz="1500" dirty="0">
              <a:solidFill>
                <a:srgbClr val="00B0F0"/>
              </a:solidFill>
              <a:latin typeface="Ruberoid Extra Bold" pitchFamily="2" charset="0"/>
              <a:ea typeface="Times New Roman" pitchFamily="18" charset="0"/>
              <a:cs typeface="Arial" panose="020B0604020202020204" pitchFamily="34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600" dirty="0">
                <a:solidFill>
                  <a:srgbClr val="00B0F0"/>
                </a:solidFill>
                <a:latin typeface="Ruberoid Extra Bold" pitchFamily="2" charset="0"/>
                <a:ea typeface="Times New Roman" pitchFamily="18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25" y="1813222"/>
            <a:ext cx="2023715" cy="129618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051381" y="1559308"/>
            <a:ext cx="3150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T Lakes" panose="02000503020000020004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 высшем образовании  </a:t>
            </a:r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1889" t="3332" r="3946" b="5066"/>
          <a:stretch/>
        </p:blipFill>
        <p:spPr>
          <a:xfrm>
            <a:off x="5593326" y="3416225"/>
            <a:ext cx="2023715" cy="13177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48292" y="3166330"/>
            <a:ext cx="39807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T Lakes" panose="02000503020000020004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 присвоении степени</a:t>
            </a:r>
            <a:r>
              <a:rPr lang="en-US" sz="1200" dirty="0">
                <a:latin typeface="TT Lakes" panose="02000503020000020004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T Lakes" panose="02000503020000020004" pitchFamily="2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бакалавра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348394" y="2763156"/>
            <a:ext cx="532518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4050" dirty="0">
                <a:solidFill>
                  <a:srgbClr val="00B0F0"/>
                </a:solidFill>
                <a:latin typeface="Ruberoid Extra Bold" pitchFamily="2" charset="0"/>
                <a:ea typeface="Times New Roman" pitchFamily="18" charset="0"/>
                <a:cs typeface="Arial" panose="020B0604020202020204" pitchFamily="34" charset="0"/>
              </a:rPr>
              <a:t>+</a:t>
            </a:r>
            <a:endParaRPr lang="ru-RU" sz="4050" dirty="0"/>
          </a:p>
        </p:txBody>
      </p:sp>
    </p:spTree>
    <p:extLst>
      <p:ext uri="{BB962C8B-B14F-4D97-AF65-F5344CB8AC3E}">
        <p14:creationId xmlns:p14="http://schemas.microsoft.com/office/powerpoint/2010/main" val="13518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40891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1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УЧЕБНО-МЕТОДИЧЕСКОЕ ОБЕСПЕЧЕНИЕ</a:t>
            </a:r>
          </a:p>
          <a:p>
            <a:pPr marL="604838"/>
            <a:endParaRPr lang="ru-RU" sz="21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888677" y="878344"/>
            <a:ext cx="3678751" cy="3857443"/>
            <a:chOff x="499563" y="1255145"/>
            <a:chExt cx="4905001" cy="514325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162" y="2077545"/>
              <a:ext cx="2745000" cy="388284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292" y="3408869"/>
              <a:ext cx="963676" cy="96367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1006" y="3054875"/>
              <a:ext cx="1038249" cy="33181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565" y="5100980"/>
              <a:ext cx="936565" cy="93656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/>
            <a:srcRect l="-37" t="6273" r="64832" b="74627"/>
            <a:stretch/>
          </p:blipFill>
          <p:spPr>
            <a:xfrm>
              <a:off x="4000461" y="4711207"/>
              <a:ext cx="1011269" cy="308604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131" y="2077545"/>
              <a:ext cx="1260000" cy="61563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99563" y="1255145"/>
              <a:ext cx="49050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3597"/>
              <a:r>
                <a:rPr lang="ru-RU" sz="1200" dirty="0">
                  <a:latin typeface="Ruberoid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РАЗРАБОТКА УМКД ПО РУССКОМУ ЯЗЫКУ КАК ИНОСТРАННОМУ «МЫ»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35131" y="6059848"/>
              <a:ext cx="3037584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050" dirty="0">
                  <a:solidFill>
                    <a:srgbClr val="E7E6E6">
                      <a:lumMod val="10000"/>
                    </a:srgbClr>
                  </a:solidFill>
                  <a:latin typeface="TT Lakes Condensed" panose="02000503020000020004" pitchFamily="2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*Технологии дополненной реальности</a:t>
              </a:r>
              <a:endParaRPr lang="ru-RU" sz="1050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458114" y="941359"/>
            <a:ext cx="3797210" cy="3778136"/>
            <a:chOff x="5904127" y="1255144"/>
            <a:chExt cx="5062947" cy="503751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print"/>
            <a:srcRect l="25872" t="10322" r="24967" b="867"/>
            <a:stretch/>
          </p:blipFill>
          <p:spPr>
            <a:xfrm>
              <a:off x="7885825" y="4275051"/>
              <a:ext cx="1371034" cy="200855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0" cstate="print"/>
            <a:srcRect l="26126" t="9558" r="24005" b="2565"/>
            <a:stretch/>
          </p:blipFill>
          <p:spPr>
            <a:xfrm>
              <a:off x="6290328" y="1966325"/>
              <a:ext cx="1396312" cy="196841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1" cstate="print"/>
            <a:srcRect l="25995" t="8816" r="24294" b="2130"/>
            <a:stretch/>
          </p:blipFill>
          <p:spPr>
            <a:xfrm>
              <a:off x="7894879" y="1963423"/>
              <a:ext cx="1371034" cy="1964857"/>
            </a:xfrm>
            <a:prstGeom prst="rect">
              <a:avLst/>
            </a:prstGeom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l="3266" t="2729" r="3835" b="3390"/>
            <a:stretch/>
          </p:blipFill>
          <p:spPr bwMode="auto">
            <a:xfrm>
              <a:off x="9499795" y="4273736"/>
              <a:ext cx="1467279" cy="2009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3" cstate="print"/>
            <a:srcRect l="25610" t="8243" r="24827" b="11654"/>
            <a:stretch/>
          </p:blipFill>
          <p:spPr>
            <a:xfrm>
              <a:off x="6290327" y="4275052"/>
              <a:ext cx="1396312" cy="2017607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4" cstate="print"/>
            <a:srcRect l="29387" t="11740" r="23420" b="9072"/>
            <a:stretch/>
          </p:blipFill>
          <p:spPr>
            <a:xfrm>
              <a:off x="9525077" y="1983200"/>
              <a:ext cx="1430446" cy="19407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904127" y="1255144"/>
              <a:ext cx="490500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3597"/>
              <a:r>
                <a:rPr lang="ru-RU" sz="1200" dirty="0">
                  <a:latin typeface="Ruberoid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СОВМЕСТНЫЕ ПУБЛИКАЦИИ И </a:t>
              </a:r>
            </a:p>
            <a:p>
              <a:pPr marL="203597"/>
              <a:r>
                <a:rPr lang="ru-RU" sz="1200" dirty="0">
                  <a:latin typeface="Ruberoid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УЧЕБНО-МЕТОДИЧЕСКИЕ ПОСОБИЯ</a:t>
              </a: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4761186" y="941358"/>
            <a:ext cx="0" cy="3771345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с одним вырезанным углом 20"/>
          <p:cNvSpPr/>
          <p:nvPr/>
        </p:nvSpPr>
        <p:spPr>
          <a:xfrm>
            <a:off x="717728" y="3598238"/>
            <a:ext cx="4460210" cy="1090093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00B0F0">
                <a:alpha val="3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717728" y="2361202"/>
            <a:ext cx="4460209" cy="1090093"/>
          </a:xfrm>
          <a:prstGeom prst="snip1Rect">
            <a:avLst>
              <a:gd name="adj" fmla="val 0"/>
            </a:avLst>
          </a:prstGeom>
          <a:noFill/>
          <a:ln cmpd="sng">
            <a:solidFill>
              <a:srgbClr val="00B0F0">
                <a:alpha val="39000"/>
              </a:srgbClr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0" y="34089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4838"/>
            <a:r>
              <a:rPr lang="ru-RU" sz="24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ЯЗЫКОВЫЕ ЭКЗАМЕНАЦИОННЫЕ ЦЕНТРЫ</a:t>
            </a:r>
            <a:endParaRPr lang="ru-RU" sz="24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  <a:p>
            <a:pPr marL="604838"/>
            <a:endParaRPr lang="ru-RU" sz="24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70393" y="2701897"/>
            <a:ext cx="31840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  <a:t>Региональный экзаменационный центр по китайскому языку как иностранному </a:t>
            </a:r>
            <a:endParaRPr lang="en-US" sz="1300" dirty="0" smtClean="0">
              <a:solidFill>
                <a:srgbClr val="00B0F0"/>
              </a:solidFill>
              <a:latin typeface="TT Lakes DemiBold" panose="02000503030000020004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0393" y="2433942"/>
            <a:ext cx="3207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1463" algn="l"/>
              </a:tabLst>
            </a:pPr>
            <a:r>
              <a:rPr lang="en-US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HSK </a:t>
            </a:r>
            <a:r>
              <a:rPr lang="ru-RU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в ДГТУ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75449" y="3955371"/>
            <a:ext cx="33175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  <a:t>Центр </a:t>
            </a:r>
            <a:r>
              <a:rPr lang="ru-RU" sz="1300" dirty="0" smtClean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  <a:t>государственного сертифицированного </a:t>
            </a:r>
            <a:r>
              <a:rPr lang="ru-RU" sz="1300" dirty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  <a:t>тестирования </a:t>
            </a:r>
            <a:r>
              <a:rPr lang="ru-RU" sz="1300" dirty="0" smtClean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  <a:t/>
            </a:r>
            <a:br>
              <a:rPr lang="ru-RU" sz="1300" dirty="0" smtClean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</a:br>
            <a:r>
              <a:rPr lang="ru-RU" sz="1300" dirty="0" smtClean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  <a:t>по </a:t>
            </a:r>
            <a:r>
              <a:rPr lang="ru-RU" sz="1300" dirty="0">
                <a:solidFill>
                  <a:srgbClr val="00B0F0"/>
                </a:solidFill>
                <a:latin typeface="TT Lakes DemiBold" panose="02000503030000020004" pitchFamily="2" charset="0"/>
                <a:ea typeface="Ruberoid Extra Bold" pitchFamily="2" charset="0"/>
                <a:cs typeface="Arial Unicode MS" panose="020B0604020202020204" pitchFamily="34" charset="-128"/>
              </a:rPr>
              <a:t>русскому языку как иностранному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970393" y="3664604"/>
            <a:ext cx="3800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1463" algn="l"/>
              </a:tabLst>
            </a:pPr>
            <a:r>
              <a:rPr lang="ru-RU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ТРКИ в ШТУ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51" y="2983069"/>
            <a:ext cx="2810421" cy="1745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6956" r="1399" b="8924"/>
          <a:stretch/>
        </p:blipFill>
        <p:spPr>
          <a:xfrm>
            <a:off x="5703551" y="1168937"/>
            <a:ext cx="2810421" cy="1814132"/>
          </a:xfrm>
          <a:prstGeom prst="rect">
            <a:avLst/>
          </a:prstGeom>
        </p:spPr>
      </p:pic>
      <p:pic>
        <p:nvPicPr>
          <p:cNvPr id="1026" name="Picture 2" descr="https://www.davidstar.net/afiles/upload/1621106505-427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7" b="16004"/>
          <a:stretch/>
        </p:blipFill>
        <p:spPr bwMode="auto">
          <a:xfrm>
            <a:off x="842098" y="3667797"/>
            <a:ext cx="1011993" cy="9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SK - Центр языкового тестирования СПбГУ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 b="12129"/>
          <a:stretch/>
        </p:blipFill>
        <p:spPr bwMode="auto">
          <a:xfrm>
            <a:off x="850048" y="2494496"/>
            <a:ext cx="1018059" cy="7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0" y="1146946"/>
            <a:ext cx="3877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>
              <a:tabLst>
                <a:tab pos="271463" algn="l"/>
              </a:tabLst>
            </a:pPr>
            <a:r>
              <a:rPr lang="en-US" sz="1600" dirty="0" smtClean="0">
                <a:solidFill>
                  <a:srgbClr val="00B0F0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27.09.2023</a:t>
            </a:r>
            <a:endParaRPr lang="ru-RU" sz="1600" dirty="0">
              <a:solidFill>
                <a:srgbClr val="00B0F0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63378"/>
            <a:ext cx="5146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/>
            <a:r>
              <a:rPr lang="ru-RU" sz="1400" dirty="0">
                <a:solidFill>
                  <a:srgbClr val="192128"/>
                </a:solidFill>
                <a:latin typeface="TT Lakes DemiBold" panose="02000503030000020004" pitchFamily="2" charset="0"/>
              </a:rPr>
              <a:t>подписано рамочное соглашение о совместном создании языковых экзаменационных </a:t>
            </a:r>
            <a:r>
              <a:rPr lang="ru-RU" sz="1400" dirty="0" smtClean="0">
                <a:solidFill>
                  <a:srgbClr val="192128"/>
                </a:solidFill>
                <a:latin typeface="TT Lakes DemiBold" panose="02000503030000020004" pitchFamily="2" charset="0"/>
              </a:rPr>
              <a:t>центров между ДГТУ и ШТУ:</a:t>
            </a:r>
            <a:endParaRPr lang="ru-RU" sz="1400" dirty="0">
              <a:latin typeface="TT Lakes DemiBold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76DCA7-0FB2-4CD0-A709-5BC830EF1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70D1A-1187-4BF8-B0F9-15E550A21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B35F34-2A8A-44B8-97E2-858A3853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31110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004"/>
            <a:r>
              <a:rPr lang="ru-RU" sz="24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КЛЮЧЕВЫЕ НАПРАВЛЕНИЯ НАУЧНОЙ ДЕЯТЕЛЬНОСТИ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t="19918" b="50774"/>
          <a:stretch/>
        </p:blipFill>
        <p:spPr>
          <a:xfrm>
            <a:off x="143933" y="1227669"/>
            <a:ext cx="8991601" cy="14647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58374" b="13165"/>
          <a:stretch/>
        </p:blipFill>
        <p:spPr>
          <a:xfrm>
            <a:off x="143936" y="2971799"/>
            <a:ext cx="8991601" cy="1422401"/>
          </a:xfrm>
          <a:prstGeom prst="rect">
            <a:avLst/>
          </a:prstGeom>
        </p:spPr>
      </p:pic>
      <p:sp>
        <p:nvSpPr>
          <p:cNvPr id="16" name="Прямоугольник 21"/>
          <p:cNvSpPr>
            <a:spLocks noChangeArrowheads="1"/>
          </p:cNvSpPr>
          <p:nvPr/>
        </p:nvSpPr>
        <p:spPr bwMode="auto">
          <a:xfrm>
            <a:off x="414865" y="2692402"/>
            <a:ext cx="82719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50" dirty="0">
                <a:latin typeface="Ruberoid Extra Bold" charset="0"/>
                <a:ea typeface="Ruberoid Extra Bold" pitchFamily="2" charset="0"/>
                <a:cs typeface="Ruberoid Extra Bold" pitchFamily="2" charset="0"/>
              </a:rPr>
              <a:t>Возобновляемая энергетика                         Промышленность                                               Строительство</a:t>
            </a:r>
          </a:p>
        </p:txBody>
      </p:sp>
      <p:sp>
        <p:nvSpPr>
          <p:cNvPr id="17" name="Прямоугольник 21"/>
          <p:cNvSpPr>
            <a:spLocks noChangeArrowheads="1"/>
          </p:cNvSpPr>
          <p:nvPr/>
        </p:nvSpPr>
        <p:spPr bwMode="auto">
          <a:xfrm>
            <a:off x="423332" y="4419600"/>
            <a:ext cx="827193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050" dirty="0">
                <a:latin typeface="Ruberoid Extra Bold" charset="0"/>
                <a:ea typeface="Ruberoid Extra Bold" pitchFamily="2" charset="0"/>
                <a:cs typeface="Ruberoid Extra Bold" pitchFamily="2" charset="0"/>
              </a:rPr>
              <a:t>Цифровой  АПК                                                  Биоинженерия                                                     Новые медицинские технологии   </a:t>
            </a:r>
          </a:p>
        </p:txBody>
      </p:sp>
    </p:spTree>
    <p:extLst>
      <p:ext uri="{BB962C8B-B14F-4D97-AF65-F5344CB8AC3E}">
        <p14:creationId xmlns:p14="http://schemas.microsoft.com/office/powerpoint/2010/main" val="42806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3970</TotalTime>
  <Words>805</Words>
  <Application>Microsoft Office PowerPoint</Application>
  <PresentationFormat>Экран (16:9)</PresentationFormat>
  <Paragraphs>223</Paragraphs>
  <Slides>40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7" baseType="lpstr">
      <vt:lpstr>Times New Roman</vt:lpstr>
      <vt:lpstr>Arial</vt:lpstr>
      <vt:lpstr>Wingdings</vt:lpstr>
      <vt:lpstr>Calibri Light</vt:lpstr>
      <vt:lpstr>Calibri</vt:lpstr>
      <vt:lpstr>Ruberoid Bold</vt:lpstr>
      <vt:lpstr>Montserrat ExtraBold</vt:lpstr>
      <vt:lpstr>Ruberoid </vt:lpstr>
      <vt:lpstr>Circe</vt:lpstr>
      <vt:lpstr>TT Lakes DemiBold</vt:lpstr>
      <vt:lpstr>TT Lakes Condensed</vt:lpstr>
      <vt:lpstr>等线</vt:lpstr>
      <vt:lpstr>Wingdings 3</vt:lpstr>
      <vt:lpstr>TT Lakes</vt:lpstr>
      <vt:lpstr>Arial Unicode MS</vt:lpstr>
      <vt:lpstr>Ruberoid Extra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Anastasia</dc:creator>
  <cp:lastModifiedBy>Пользователь Windows</cp:lastModifiedBy>
  <cp:revision>126</cp:revision>
  <cp:lastPrinted>2023-10-09T13:26:18Z</cp:lastPrinted>
  <dcterms:created xsi:type="dcterms:W3CDTF">2022-10-10T08:15:58Z</dcterms:created>
  <dcterms:modified xsi:type="dcterms:W3CDTF">2023-10-10T09:51:39Z</dcterms:modified>
</cp:coreProperties>
</file>