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5"/>
  </p:notesMasterIdLst>
  <p:sldIdLst>
    <p:sldId id="499" r:id="rId2"/>
    <p:sldId id="500" r:id="rId3"/>
    <p:sldId id="537" r:id="rId4"/>
    <p:sldId id="503" r:id="rId5"/>
    <p:sldId id="539" r:id="rId6"/>
    <p:sldId id="508" r:id="rId7"/>
    <p:sldId id="509" r:id="rId8"/>
    <p:sldId id="510" r:id="rId9"/>
    <p:sldId id="511" r:id="rId10"/>
    <p:sldId id="512" r:id="rId11"/>
    <p:sldId id="513" r:id="rId12"/>
    <p:sldId id="540" r:id="rId13"/>
    <p:sldId id="515" r:id="rId14"/>
    <p:sldId id="514" r:id="rId15"/>
    <p:sldId id="517" r:id="rId16"/>
    <p:sldId id="519" r:id="rId17"/>
    <p:sldId id="520" r:id="rId18"/>
    <p:sldId id="504" r:id="rId19"/>
    <p:sldId id="521" r:id="rId20"/>
    <p:sldId id="505" r:id="rId21"/>
    <p:sldId id="522" r:id="rId22"/>
    <p:sldId id="524" r:id="rId23"/>
    <p:sldId id="525" r:id="rId24"/>
    <p:sldId id="526" r:id="rId25"/>
    <p:sldId id="527" r:id="rId26"/>
    <p:sldId id="528" r:id="rId27"/>
    <p:sldId id="529" r:id="rId28"/>
    <p:sldId id="530" r:id="rId29"/>
    <p:sldId id="531" r:id="rId30"/>
    <p:sldId id="532" r:id="rId31"/>
    <p:sldId id="535" r:id="rId32"/>
    <p:sldId id="533" r:id="rId33"/>
    <p:sldId id="534" r:id="rId34"/>
  </p:sldIdLst>
  <p:sldSz cx="12192000" cy="6858000"/>
  <p:notesSz cx="6858000" cy="9947275"/>
  <p:embeddedFontLst>
    <p:embeddedFont>
      <p:font typeface="Wingdings 3" panose="05040102010807070707" pitchFamily="18" charset="2"/>
      <p:regular r:id="rId36"/>
    </p:embeddedFont>
    <p:embeddedFont>
      <p:font typeface="Arial Unicode MS" panose="020B0604020202020204" charset="-128"/>
      <p:regular r:id="rId37"/>
    </p:embeddedFont>
    <p:embeddedFont>
      <p:font typeface="Ruberoid Extra Bold" pitchFamily="2" charset="0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uberoid Bold" pitchFamily="2" charset="0"/>
      <p:regular r:id="rId42"/>
    </p:embeddedFont>
    <p:embeddedFont>
      <p:font typeface="Ruberoid 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ontserrat ExtraBold" panose="00000900000000000000" pitchFamily="2" charset="-52"/>
      <p:bold r:id="rId48"/>
    </p:embeddedFont>
    <p:embeddedFont>
      <p:font typeface="TT Lakes DemiBold" panose="02000503030000020004" pitchFamily="2" charset="0"/>
      <p:bold r:id="rId49"/>
    </p:embeddedFont>
    <p:embeddedFont>
      <p:font typeface="Circe" panose="020B0502020203020203" pitchFamily="34" charset="-52"/>
      <p:regular r:id="rId50"/>
    </p:embeddedFont>
    <p:embeddedFont>
      <p:font typeface="TT Lakes" panose="02000503020000020004" pitchFamily="2" charset="0"/>
      <p:regular r:id="rId51"/>
      <p:bold r:id="rId52"/>
    </p:embeddedFont>
    <p:embeddedFont>
      <p:font typeface="Microsoft Sans Serif" panose="020B0604020202020204" pitchFamily="34" charset="0"/>
      <p:regular r:id="rId53"/>
    </p:embeddedFont>
    <p:embeddedFont>
      <p:font typeface="TT Lakes Condensed" panose="02000503020000020004" pitchFamily="2" charset="0"/>
      <p:regular r:id="rId54"/>
    </p:embeddedFont>
    <p:embeddedFont>
      <p:font typeface="Book Antiqua" panose="02040602050305030304" pitchFamily="18" charset="0"/>
      <p:regular r:id="rId55"/>
      <p:bold r:id="rId56"/>
      <p:italic r:id="rId57"/>
      <p:boldItalic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E9"/>
    <a:srgbClr val="EE6E08"/>
    <a:srgbClr val="A4A3A4"/>
    <a:srgbClr val="0089D3"/>
    <a:srgbClr val="62C2B8"/>
    <a:srgbClr val="A0D7CA"/>
    <a:srgbClr val="0079B2"/>
    <a:srgbClr val="FEDC4E"/>
    <a:srgbClr val="005D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402" y="96"/>
      </p:cViewPr>
      <p:guideLst>
        <p:guide orient="horz" pos="218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6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0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824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135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220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592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5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A3ED977-4349-4173-AB6E-96A0183D1EE0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51888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041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AFF577-2B35-46C3-96AB-9A74EC755E21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2612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35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995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10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185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35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13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38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18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830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37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0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09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38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1FF4B65-2F9A-4A20-BBAA-CCF90FA31832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10969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1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1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8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8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64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7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23.06.2022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gif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y.e.donstu.ru" TargetMode="External"/><Relationship Id="rId3" Type="http://schemas.openxmlformats.org/officeDocument/2006/relationships/hyperlink" Target="online.donstu.ru" TargetMode="External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10" Type="http://schemas.openxmlformats.org/officeDocument/2006/relationships/image" Target="../media/image73.jpeg"/><Relationship Id="rId4" Type="http://schemas.openxmlformats.org/officeDocument/2006/relationships/hyperlink" Target="skif.international.donstu.ru" TargetMode="External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46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97" y="3235808"/>
            <a:ext cx="122428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9013"/>
            <a:r>
              <a:rPr lang="es-ES" sz="38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UNIVERSIDAD ESTATAL TÉCNICA </a:t>
            </a:r>
            <a:r>
              <a:rPr lang="ru-RU" sz="38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                                       </a:t>
            </a:r>
            <a:r>
              <a:rPr lang="es-ES" sz="38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DEL </a:t>
            </a:r>
            <a:r>
              <a:rPr lang="es-ES" sz="38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DON</a:t>
            </a:r>
          </a:p>
        </p:txBody>
      </p:sp>
      <p:pic>
        <p:nvPicPr>
          <p:cNvPr id="7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279608" y="541582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29810" y="1917774"/>
            <a:ext cx="1803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MINISTERIO DE CIENCIA </a:t>
            </a:r>
            <a:r>
              <a:rPr lang="es-ES" sz="800" dirty="0" smtClean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                             Y </a:t>
            </a:r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EDUCACIÓN SUPERIOR DE LA FEDERACIÓN DE RUSIA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89539" y="1917774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UNIVERSIDAD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ESTATAL TÉCNICA 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DEL DON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3" y="649155"/>
            <a:ext cx="1082803" cy="11922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29810" y="6122608"/>
            <a:ext cx="202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TT Lakes DemiBold" panose="0200050303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TT Lakes DemiBold" panose="0200050303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7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7" y="1402844"/>
            <a:ext cx="10845000" cy="477675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4261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SOCIOS NACIONALES E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4568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75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DEPARTAMENTOS </a:t>
            </a:r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PRINCIPALES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0" y="1449241"/>
            <a:ext cx="3036693" cy="1538490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8639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ru-RU" sz="6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21</a:t>
            </a:r>
          </a:p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es-ES" sz="1904" b="0" spc="-16" dirty="0" smtClean="0">
                <a:solidFill>
                  <a:schemeClr val="tx1"/>
                </a:solidFill>
                <a:latin typeface="Ruberoid " pitchFamily="2" charset="0"/>
              </a:rPr>
              <a:t>departamentos corporativos</a:t>
            </a:r>
            <a:endParaRPr lang="ru-RU" sz="1904" b="0" spc="-16" dirty="0">
              <a:solidFill>
                <a:schemeClr val="tx1"/>
              </a:solidFill>
              <a:latin typeface="Ruberoid " pitchFamily="2" charset="0"/>
            </a:endParaRPr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0" y="3192486"/>
            <a:ext cx="3036693" cy="1831519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86392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>
                <a:solidFill>
                  <a:srgbClr val="0083CD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ru-RU" sz="60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13</a:t>
            </a:r>
            <a:endParaRPr lang="ru-RU" sz="60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pPr marL="896938">
              <a:lnSpc>
                <a:spcPct val="100000"/>
              </a:lnSpc>
              <a:spcBef>
                <a:spcPts val="127"/>
              </a:spcBef>
            </a:pPr>
            <a:r>
              <a:rPr lang="es-ES" sz="1904" b="0" spc="-16" dirty="0">
                <a:solidFill>
                  <a:schemeClr val="tx1"/>
                </a:solidFill>
                <a:latin typeface="Ruberoid " pitchFamily="2" charset="0"/>
              </a:rPr>
              <a:t>departamentos </a:t>
            </a:r>
            <a:r>
              <a:rPr lang="es-ES" sz="1904" b="0" spc="-16" dirty="0" smtClean="0">
                <a:solidFill>
                  <a:schemeClr val="tx1"/>
                </a:solidFill>
                <a:latin typeface="Ruberoid " pitchFamily="2" charset="0"/>
              </a:rPr>
              <a:t>responsables por los títulos </a:t>
            </a:r>
            <a:endParaRPr lang="ru-RU" sz="1904" b="0" spc="-16" dirty="0">
              <a:solidFill>
                <a:schemeClr val="tx1"/>
              </a:solidFill>
              <a:latin typeface="Ruberoid " pitchFamily="2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86245" y="1674000"/>
            <a:ext cx="0" cy="463500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>
            <a:off x="3600150" y="1411567"/>
            <a:ext cx="8591850" cy="5446433"/>
            <a:chOff x="3600150" y="1411567"/>
            <a:chExt cx="8591850" cy="544643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0150" y="1411567"/>
              <a:ext cx="8591850" cy="5446433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3846000" y="2304000"/>
              <a:ext cx="1665000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Mantenimiento de </a:t>
              </a: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diseño</a:t>
              </a: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y producción de </a:t>
              </a: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los</a:t>
              </a: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sistemas de tracción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756850" y="2304000"/>
              <a:ext cx="1149150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Explotación de sistemas de transporte y logística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041000" y="2304000"/>
              <a:ext cx="1350000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Diseño y producción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la maquinaria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agraria</a:t>
              </a:r>
              <a:endParaRPr lang="es-E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526000" y="2304000"/>
              <a:ext cx="153000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Tecnologías de </a:t>
              </a: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producción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sistemas aeronáuticos para fines específicos</a:t>
              </a:r>
            </a:p>
            <a:p>
              <a:pPr algn="ctr">
                <a:lnSpc>
                  <a:spcPct val="80000"/>
                </a:lnSpc>
              </a:pPr>
              <a:endParaRPr lang="es-E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134454" y="2304000"/>
              <a:ext cx="1445388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Tecnologías y equipos para el procesamiento de los productos de agroindustria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46000" y="4869000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Construcción de </a:t>
              </a: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maquinaria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transporte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756850" y="3621165"/>
              <a:ext cx="1149150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Gestión de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ingeniería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en la construcción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86001" y="3628090"/>
              <a:ext cx="134999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Sistemas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ru-RU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                                                                         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control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automatizados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598969" y="3624627"/>
              <a:ext cx="1367031" cy="431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Tecnologías de producción de acero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y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sus aleaciones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0128969" y="3621165"/>
              <a:ext cx="148391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Cultura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ortodoxa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y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teología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09517" y="3621164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latin typeface="TT Lakes Condensed" panose="02000503020000020004" pitchFamily="2" charset="0"/>
                </a:rPr>
                <a:t>Odontología veterinaria y cirugía maxilofacial</a:t>
              </a:r>
              <a:endParaRPr lang="ru-RU" sz="900" dirty="0">
                <a:latin typeface="TT Lakes Condensed" panose="02000503020000020004" pitchFamily="2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601000" y="4857776"/>
              <a:ext cx="1440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Tecnologías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acuicultura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54904" y="4857775"/>
              <a:ext cx="1440000" cy="210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latin typeface="TT Lakes Condensed" panose="02000503020000020004" pitchFamily="2" charset="0"/>
                </a:rPr>
                <a:t>Ictiología e </a:t>
              </a:r>
              <a:r>
                <a:rPr lang="es-ES" sz="900" dirty="0" err="1">
                  <a:latin typeface="TT Lakes Condensed" panose="02000503020000020004" pitchFamily="2" charset="0"/>
                </a:rPr>
                <a:t>ictiopatología</a:t>
              </a:r>
              <a:endParaRPr lang="ru-RU" sz="900" dirty="0">
                <a:latin typeface="TT Lakes Condensed" panose="02000503020000020004" pitchFamily="2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562484" y="4868999"/>
              <a:ext cx="1440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Sistemas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hardware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y 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software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0172627" y="4857774"/>
              <a:ext cx="1373761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Pedagogía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social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846000" y="5880848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Procesamiento de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los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metales no ferrosos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016000" y="5881187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Sistemas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tracción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231075" y="5883802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Industria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err="1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aérea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401075" y="5876877"/>
              <a:ext cx="1665000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Comunicaciones masivos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s-E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y </a:t>
              </a:r>
              <a:r>
                <a:rPr lang="es-E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tecnologías digitales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767916" y="5875926"/>
              <a:ext cx="1693084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Construcción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de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máquinas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energéticas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0216220" y="5875926"/>
              <a:ext cx="1330168" cy="320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Metrología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 </a:t>
              </a:r>
              <a:endParaRPr lang="ru-RU" sz="9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900" dirty="0" smtClean="0">
                  <a:solidFill>
                    <a:schemeClr val="bg2">
                      <a:lumMod val="10000"/>
                    </a:schemeClr>
                  </a:solidFill>
                  <a:latin typeface="TT Lakes Condensed" panose="02000503020000020004" pitchFamily="2" charset="0"/>
                </a:rPr>
                <a:t>industrial</a:t>
              </a:r>
              <a:endParaRPr lang="en-US" sz="900" dirty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5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589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ÁREAS PRINCIPALES DE LA </a:t>
            </a:r>
            <a:r>
              <a:rPr lang="es-E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CIENCIA</a:t>
            </a:r>
            <a:endParaRPr lang="es-E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912546" y="1544206"/>
            <a:ext cx="2168454" cy="1485313"/>
          </a:xfrm>
          <a:prstGeom prst="roundRect">
            <a:avLst>
              <a:gd name="adj" fmla="val 5696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TRANSFORMACIÓN DE APK </a:t>
            </a:r>
          </a:p>
          <a:p>
            <a:pPr algn="ct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RIESGO-ORIENTADA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933410" y="3204000"/>
            <a:ext cx="2147590" cy="1485313"/>
          </a:xfrm>
          <a:prstGeom prst="roundRect">
            <a:avLst>
              <a:gd name="adj" fmla="val 630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INGENIERÍA </a:t>
            </a:r>
            <a:endParaRPr lang="ru-RU" sz="1200" dirty="0" smtClean="0"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  <a:p>
            <a:pPr algn="ctr"/>
            <a:r>
              <a:rPr lang="en-US" sz="1200" dirty="0" smtClean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MÉDICO-BIOLÓGICA</a:t>
            </a:r>
            <a:endParaRPr lang="en-US" sz="1200" dirty="0"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07853" y="4860541"/>
            <a:ext cx="2173147" cy="1485313"/>
          </a:xfrm>
          <a:prstGeom prst="roundRect">
            <a:avLst>
              <a:gd name="adj" fmla="val 630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ENERGÉTICA DE RECURSOS EFICIENTES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6440714" y="1544204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ENERGÉTICA DE RECURSOS EFICIENTES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440714" y="3203619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TRANSFORMACIÓN DIGITAL DEL COMPLEJO INDUSTRIAL</a:t>
            </a:r>
          </a:p>
        </p:txBody>
      </p:sp>
      <p:sp>
        <p:nvSpPr>
          <p:cNvPr id="71" name="Text Box 87"/>
          <p:cNvSpPr txBox="1">
            <a:spLocks noChangeArrowheads="1"/>
          </p:cNvSpPr>
          <p:nvPr/>
        </p:nvSpPr>
        <p:spPr bwMode="auto">
          <a:xfrm>
            <a:off x="3306000" y="1543628"/>
            <a:ext cx="207000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Digitalización de monitoreo de las tierras argícolas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Agricultura exacta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Internet de las cosas, sistemas ciberfísicos y servicios de la nube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Vehículos no tripulados del proceso de la mecanización de la agricultura</a:t>
            </a:r>
          </a:p>
        </p:txBody>
      </p:sp>
      <p:sp>
        <p:nvSpPr>
          <p:cNvPr id="72" name="Text Box 87"/>
          <p:cNvSpPr txBox="1">
            <a:spLocks noChangeArrowheads="1"/>
          </p:cNvSpPr>
          <p:nvPr/>
        </p:nvSpPr>
        <p:spPr bwMode="auto">
          <a:xfrm>
            <a:off x="3306000" y="3182998"/>
            <a:ext cx="207000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solidFill>
                <a:srgbClr val="0089D3"/>
              </a:solidFill>
              <a:latin typeface="Circe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Alimentos orgánicos, individualizados y funcionales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Nano – y biotecnología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Tecnologías adivinas en medicina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Tecnologías prometedoras y dispositivos en medicina</a:t>
            </a:r>
          </a:p>
        </p:txBody>
      </p:sp>
      <p:sp>
        <p:nvSpPr>
          <p:cNvPr id="74" name="Text Box 87"/>
          <p:cNvSpPr txBox="1">
            <a:spLocks noChangeArrowheads="1"/>
          </p:cNvSpPr>
          <p:nvPr/>
        </p:nvSpPr>
        <p:spPr bwMode="auto">
          <a:xfrm>
            <a:off x="3288814" y="4744701"/>
            <a:ext cx="2087186" cy="16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solidFill>
                <a:srgbClr val="0089D3"/>
              </a:solidFill>
              <a:latin typeface="Circe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Energía alternativa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Reciclaje profundo de hidrocarburos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Nuevos fuentes de energía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Redes de energía intelectuales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Formas innovadoras de almacenamiento y reciclaje de la energía</a:t>
            </a:r>
          </a:p>
        </p:txBody>
      </p:sp>
      <p:sp>
        <p:nvSpPr>
          <p:cNvPr id="75" name="Text Box 87"/>
          <p:cNvSpPr txBox="1">
            <a:spLocks noChangeArrowheads="1"/>
          </p:cNvSpPr>
          <p:nvPr/>
        </p:nvSpPr>
        <p:spPr bwMode="auto">
          <a:xfrm>
            <a:off x="8796000" y="1543627"/>
            <a:ext cx="198722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Biomanipulación, biocontrol, biologización de agricultura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Economía verde y desarrollo sostenible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Reciclaje profundo de productos agrícolas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 y equipo para la producción de piensos </a:t>
            </a:r>
          </a:p>
        </p:txBody>
      </p:sp>
      <p:sp>
        <p:nvSpPr>
          <p:cNvPr id="76" name="Text Box 87"/>
          <p:cNvSpPr txBox="1">
            <a:spLocks noChangeArrowheads="1"/>
          </p:cNvSpPr>
          <p:nvPr/>
        </p:nvSpPr>
        <p:spPr bwMode="auto">
          <a:xfrm>
            <a:off x="8796000" y="3198124"/>
            <a:ext cx="198722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Internet de las cosas, sistemas ciderfísicos y servicios de la nube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Diagnóstico de equipos y control no destructivo 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Tecnologías aditivas y deseño generativo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Sistemas robóticos industriales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933410" y="3114011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933410" y="4768310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6440714" y="3114011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6440714" y="4866036"/>
            <a:ext cx="2175286" cy="1485313"/>
          </a:xfrm>
          <a:prstGeom prst="roundRect">
            <a:avLst>
              <a:gd name="adj" fmla="val 6915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MEDIOS TÉCNICOS DE LA ACUICULTURA</a:t>
            </a:r>
            <a:endParaRPr lang="ru-RU" sz="105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17" name="Text Box 87"/>
          <p:cNvSpPr txBox="1">
            <a:spLocks noChangeArrowheads="1"/>
          </p:cNvSpPr>
          <p:nvPr/>
        </p:nvSpPr>
        <p:spPr bwMode="auto">
          <a:xfrm>
            <a:off x="8796000" y="4860541"/>
            <a:ext cx="225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Cría y cría comercial de peces, invertebrados, </a:t>
            </a:r>
            <a:r>
              <a:rPr lang="es-ES" altLang="ru-RU" sz="105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algas</a:t>
            </a:r>
            <a:endParaRPr lang="ru-RU" altLang="ru-RU" sz="1050" dirty="0" smtClean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Garantizar </a:t>
            </a:r>
            <a:r>
              <a:rPr lang="es-ES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seguridad ecológica de los cuerpos de agua</a:t>
            </a:r>
            <a:r>
              <a:rPr lang="es-ES" altLang="ru-RU" sz="105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ru-RU" altLang="ru-RU" sz="1050" dirty="0" smtClean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Tecnologías </a:t>
            </a:r>
            <a:r>
              <a:rPr lang="es-ES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"</a:t>
            </a:r>
            <a:r>
              <a:rPr lang="es-ES" altLang="ru-RU" sz="105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Story</a:t>
            </a:r>
            <a:r>
              <a:rPr lang="es-ES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" para la acuicultura </a:t>
            </a:r>
            <a:r>
              <a:rPr lang="es-ES" altLang="ru-RU" sz="1050" dirty="0" err="1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multitrófica</a:t>
            </a:r>
            <a:endParaRPr lang="ru-RU" altLang="ru-RU" sz="1050" dirty="0" smtClean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05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Modelado </a:t>
            </a:r>
            <a:r>
              <a:rPr lang="es-ES" altLang="ru-RU" sz="105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digital</a:t>
            </a:r>
            <a:endParaRPr lang="ru-RU" altLang="ru-RU" sz="1050" dirty="0" smtClean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440714" y="4776428"/>
            <a:ext cx="4442590" cy="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9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68929"/>
          <a:stretch/>
        </p:blipFill>
        <p:spPr>
          <a:xfrm>
            <a:off x="921000" y="2249831"/>
            <a:ext cx="3282712" cy="167918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603" y="42748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CENTROS DE EXCELENCIA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603" y="1466561"/>
            <a:ext cx="4642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14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CENTRO DE EXCELENCIA</a:t>
            </a:r>
          </a:p>
          <a:p>
            <a:pPr marL="806450"/>
            <a:r>
              <a:rPr lang="es-ES" sz="14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«MAQUINAS Y COMPLEJOS ROBOTIZADOS AVANZADOS»</a:t>
            </a: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13606" y="4005913"/>
            <a:ext cx="41473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803275" lvl="0" algn="just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Construcción de máquinas de balanceo de los rotores flexibles, sistemas multicamerales de altas tecnologías  y vehículos aéreos no tripulados para detectar los casos de emergencia 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431000" y="1484104"/>
            <a:ext cx="0" cy="4563347"/>
          </a:xfrm>
          <a:prstGeom prst="line">
            <a:avLst/>
          </a:prstGeom>
          <a:ln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795000" y="5122177"/>
            <a:ext cx="2598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T Lakes" panose="02000503020000020004" pitchFamily="2" charset="0"/>
              </a:rPr>
              <a:t>J</a:t>
            </a:r>
            <a:r>
              <a:rPr lang="es-ES" sz="1200" dirty="0" smtClean="0">
                <a:latin typeface="TT Lakes" panose="02000503020000020004" pitchFamily="2" charset="0"/>
              </a:rPr>
              <a:t>efe </a:t>
            </a:r>
            <a:r>
              <a:rPr lang="es-ES" sz="1200" dirty="0">
                <a:latin typeface="TT Lakes" panose="02000503020000020004" pitchFamily="2" charset="0"/>
              </a:rPr>
              <a:t>del NIL “centro de agrobiotecnología”,científico, profesor de la Universidad de Rutgers (Estados Unidos</a:t>
            </a:r>
            <a:r>
              <a:rPr lang="es-ES" sz="1200" dirty="0" smtClean="0">
                <a:latin typeface="TT Lakes" panose="02000503020000020004" pitchFamily="2" charset="0"/>
              </a:rPr>
              <a:t>,)</a:t>
            </a:r>
            <a:endParaRPr lang="es-ES" sz="1200" dirty="0">
              <a:latin typeface="TT Lakes" panose="02000503020000020004" pitchFamily="2" charset="0"/>
            </a:endParaRPr>
          </a:p>
          <a:p>
            <a:r>
              <a:rPr lang="es-ES" sz="1200" dirty="0">
                <a:latin typeface="TT Lakes DemiBold" panose="02000503030000020004" pitchFamily="2" charset="0"/>
              </a:rPr>
              <a:t>M. </a:t>
            </a:r>
            <a:r>
              <a:rPr lang="es-ES" sz="1200" dirty="0" err="1">
                <a:latin typeface="TT Lakes DemiBold" panose="02000503030000020004" pitchFamily="2" charset="0"/>
              </a:rPr>
              <a:t>Chikindas</a:t>
            </a:r>
            <a:endParaRPr lang="ru-RU" sz="1200" dirty="0">
              <a:latin typeface="TT Lakes DemiBold" panose="02000503030000020004" pitchFamily="2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8166000" y="1484104"/>
            <a:ext cx="0" cy="4563347"/>
          </a:xfrm>
          <a:prstGeom prst="line">
            <a:avLst/>
          </a:prstGeom>
          <a:ln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611000" y="1466561"/>
            <a:ext cx="3869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LABORATORIO DE INVESTIGACIÓN CIENTÍFICA «CENTRO DE AGROBIOTECNOLOGÍA»</a:t>
            </a:r>
          </a:p>
        </p:txBody>
      </p:sp>
      <p:sp>
        <p:nvSpPr>
          <p:cNvPr id="30" name="Text Box 87"/>
          <p:cNvSpPr txBox="1">
            <a:spLocks noChangeArrowheads="1"/>
          </p:cNvSpPr>
          <p:nvPr/>
        </p:nvSpPr>
        <p:spPr bwMode="auto">
          <a:xfrm>
            <a:off x="4656000" y="3995922"/>
            <a:ext cx="32827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Creación de probióticos veterinarios de modulación dirigida en la salud de los animales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45999" y="1466561"/>
            <a:ext cx="2970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CENTRO DE EXCELENCIA</a:t>
            </a:r>
          </a:p>
          <a:p>
            <a:r>
              <a:rPr lang="en-US" sz="14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«MATERIAS PERSPECTIVAS»</a:t>
            </a: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8376359" y="4005913"/>
            <a:ext cx="32996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89D3"/>
              </a:buClr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Elaboración e  implantación de las tecnologías de composite multilaminar para la industria aeronáutica y medicina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930304" y="5143917"/>
            <a:ext cx="2121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TT Lakes" panose="02000503020000020004" pitchFamily="2" charset="0"/>
              </a:rPr>
              <a:t>Doctor en Ciencias Técnicas </a:t>
            </a:r>
            <a:r>
              <a:rPr lang="es-ES" sz="1200" dirty="0" smtClean="0">
                <a:latin typeface="TT Lakes" panose="02000503020000020004" pitchFamily="2" charset="0"/>
              </a:rPr>
              <a:t>de la Universidad Tecnológica  </a:t>
            </a:r>
            <a:r>
              <a:rPr lang="es-ES" sz="1200" dirty="0">
                <a:latin typeface="TT Lakes" panose="02000503020000020004" pitchFamily="2" charset="0"/>
              </a:rPr>
              <a:t>de T</a:t>
            </a:r>
            <a:r>
              <a:rPr lang="es-ES" sz="1200" dirty="0" smtClean="0">
                <a:latin typeface="TT Lakes" panose="02000503020000020004" pitchFamily="2" charset="0"/>
              </a:rPr>
              <a:t>empere (</a:t>
            </a:r>
            <a:r>
              <a:rPr lang="es-ES" sz="1200" dirty="0">
                <a:latin typeface="TT Lakes" panose="02000503020000020004" pitchFamily="2" charset="0"/>
              </a:rPr>
              <a:t>Finlandia</a:t>
            </a:r>
            <a:r>
              <a:rPr lang="es-ES" sz="1200" dirty="0" smtClean="0">
                <a:latin typeface="TT Lakes" panose="02000503020000020004" pitchFamily="2" charset="0"/>
              </a:rPr>
              <a:t>) </a:t>
            </a:r>
          </a:p>
          <a:p>
            <a:r>
              <a:rPr lang="es-ES" sz="1200" b="1" dirty="0" smtClean="0">
                <a:latin typeface="TT Lakes" panose="02000503020000020004" pitchFamily="2" charset="0"/>
              </a:rPr>
              <a:t>V</a:t>
            </a:r>
            <a:r>
              <a:rPr lang="es-ES" sz="1200" b="1" dirty="0">
                <a:latin typeface="TT Lakes" panose="02000503020000020004" pitchFamily="2" charset="0"/>
              </a:rPr>
              <a:t>. </a:t>
            </a:r>
            <a:r>
              <a:rPr lang="es-ES" sz="1200" b="1" dirty="0" err="1">
                <a:latin typeface="TT Lakes" panose="02000503020000020004" pitchFamily="2" charset="0"/>
              </a:rPr>
              <a:t>Katkovnik</a:t>
            </a:r>
            <a:endParaRPr lang="ru-RU" sz="1200" b="1" dirty="0">
              <a:latin typeface="TT Lakes DemiBold" panose="02000503030000020004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585807" y="5236249"/>
            <a:ext cx="2315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TT Lakes" panose="02000503020000020004" pitchFamily="2" charset="0"/>
              </a:rPr>
              <a:t>Jefe, </a:t>
            </a:r>
            <a:r>
              <a:rPr lang="es-ES" sz="1200" dirty="0" smtClean="0">
                <a:latin typeface="TT Lakes" panose="02000503020000020004" pitchFamily="2" charset="0"/>
              </a:rPr>
              <a:t>profesor de la</a:t>
            </a:r>
            <a:r>
              <a:rPr lang="ru-RU" sz="1200" dirty="0" smtClean="0">
                <a:latin typeface="TT Lakes" panose="02000503020000020004" pitchFamily="2" charset="0"/>
              </a:rPr>
              <a:t> </a:t>
            </a:r>
            <a:r>
              <a:rPr lang="es-ES" sz="1200" dirty="0" smtClean="0">
                <a:latin typeface="TT Lakes" panose="02000503020000020004" pitchFamily="2" charset="0"/>
              </a:rPr>
              <a:t>Universidad </a:t>
            </a:r>
            <a:r>
              <a:rPr lang="es-ES" sz="1200" dirty="0">
                <a:latin typeface="TT Lakes" panose="02000503020000020004" pitchFamily="2" charset="0"/>
              </a:rPr>
              <a:t>de </a:t>
            </a:r>
            <a:r>
              <a:rPr lang="es-ES" sz="1200" dirty="0" smtClean="0">
                <a:latin typeface="TT Lakes" panose="02000503020000020004" pitchFamily="2" charset="0"/>
              </a:rPr>
              <a:t>Sydney (</a:t>
            </a:r>
            <a:r>
              <a:rPr lang="es-ES" sz="1200" dirty="0">
                <a:latin typeface="TT Lakes" panose="02000503020000020004" pitchFamily="2" charset="0"/>
              </a:rPr>
              <a:t>Australia</a:t>
            </a:r>
            <a:r>
              <a:rPr lang="es-ES" sz="1200" dirty="0" smtClean="0">
                <a:latin typeface="TT Lakes" panose="02000503020000020004" pitchFamily="2" charset="0"/>
              </a:rPr>
              <a:t>)</a:t>
            </a:r>
          </a:p>
          <a:p>
            <a:r>
              <a:rPr lang="es-ES" sz="1200" b="1" dirty="0" smtClean="0">
                <a:latin typeface="TT Lakes" panose="02000503020000020004" pitchFamily="2" charset="0"/>
              </a:rPr>
              <a:t>M</a:t>
            </a:r>
            <a:r>
              <a:rPr lang="es-ES" sz="1200" b="1" dirty="0">
                <a:latin typeface="TT Lakes" panose="02000503020000020004" pitchFamily="2" charset="0"/>
              </a:rPr>
              <a:t>. </a:t>
            </a:r>
            <a:r>
              <a:rPr lang="es-ES" sz="1200" b="1" dirty="0" err="1">
                <a:latin typeface="TT Lakes" panose="02000503020000020004" pitchFamily="2" charset="0"/>
              </a:rPr>
              <a:t>Swain</a:t>
            </a:r>
            <a:endParaRPr lang="ru-RU" sz="1200" b="1" dirty="0">
              <a:latin typeface="TT Lakes DemiBold" panose="02000503030000020004" pitchFamily="2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/>
          <a:srcRect l="34423" r="34065"/>
          <a:stretch/>
        </p:blipFill>
        <p:spPr>
          <a:xfrm>
            <a:off x="4656000" y="2249830"/>
            <a:ext cx="3375000" cy="16791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/>
          <a:srcRect l="69750" t="32" r="-1" b="-32"/>
          <a:stretch/>
        </p:blipFill>
        <p:spPr>
          <a:xfrm>
            <a:off x="8435999" y="2249829"/>
            <a:ext cx="3240001" cy="1679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905" y="5120222"/>
            <a:ext cx="1124480" cy="902156"/>
          </a:xfrm>
          <a:prstGeom prst="rect">
            <a:avLst/>
          </a:prstGeom>
        </p:spPr>
      </p:pic>
      <p:pic>
        <p:nvPicPr>
          <p:cNvPr id="27" name="Picture 2" descr="Vladimir Katkovnik - Tampere University of Techn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89" y="5143917"/>
            <a:ext cx="895798" cy="903534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728" y="5143917"/>
            <a:ext cx="979889" cy="90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567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PLATAFORMAS DE CAPACITACIÓN Y PRODUCCIÓN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00" y="2499360"/>
            <a:ext cx="4995000" cy="3790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287" y="2495711"/>
            <a:ext cx="5013713" cy="3793715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6186000" y="1629000"/>
            <a:ext cx="0" cy="4680000"/>
          </a:xfrm>
          <a:prstGeom prst="line">
            <a:avLst/>
          </a:prstGeom>
          <a:ln w="1270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600022"/>
            <a:ext cx="5912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AGRICULTURA MODERNA "BIZON-TRADE"</a:t>
            </a:r>
            <a:endParaRPr lang="ru-RU" sz="20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85999" y="1600022"/>
            <a:ext cx="563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es-E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CENTRO DE INNOVACIÓN CON AMAZONE WERKE</a:t>
            </a:r>
            <a:endParaRPr lang="ru-RU" sz="20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02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2245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COOPERACIÓN INTERNACIONAL</a:t>
            </a:r>
          </a:p>
          <a:p>
            <a:pPr marL="806450"/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0" y="1359000"/>
            <a:ext cx="8254900" cy="50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000" y="1574823"/>
            <a:ext cx="2510852" cy="16274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6926" t="25500" r="22044" b="6730"/>
          <a:stretch/>
        </p:blipFill>
        <p:spPr>
          <a:xfrm>
            <a:off x="9204276" y="3136011"/>
            <a:ext cx="2510852" cy="15731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7709" y="4567211"/>
            <a:ext cx="2507419" cy="16350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33959" y="1974553"/>
            <a:ext cx="184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COOPERACIÓN </a:t>
            </a:r>
          </a:p>
          <a:p>
            <a:pPr lvl="0" algn="just"/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EN 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3505" y="5049000"/>
            <a:ext cx="1722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PROGRAMAS </a:t>
            </a:r>
            <a:endParaRPr lang="es-ES" sz="1200" dirty="0" smtClean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lvl="0"/>
            <a:r>
              <a:rPr lang="es-ES" sz="1200" dirty="0" smtClean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DE 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DOBLE TITULACIÓN CON UNIVERSIDADES DE UE Y CHINA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6761" y="1506519"/>
            <a:ext cx="308888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0" algn="r"/>
            <a:endParaRPr lang="ru-RU" sz="700" dirty="0">
              <a:latin typeface="Ruberoid Extra Bold" pitchFamily="2" charset="0"/>
              <a:ea typeface="Ruberoid Extra Bold" pitchFamily="2" charset="0"/>
            </a:endParaRP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ACADEMIA </a:t>
            </a:r>
            <a:endParaRPr lang="es-ES" sz="1200" dirty="0" smtClean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es-ES" sz="1200" dirty="0" smtClean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REAL 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MADRID-UETD</a:t>
            </a:r>
          </a:p>
          <a:p>
            <a:pPr marL="135731" indent="-135731" algn="r">
              <a:tabLst>
                <a:tab pos="135731" algn="l"/>
                <a:tab pos="1079897" algn="l"/>
              </a:tabLst>
            </a:pPr>
            <a:endParaRPr lang="es-ES" sz="1200" dirty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SECCIÓN BILING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Ruberoid Extra Bold" pitchFamily="2" charset="0"/>
                <a:cs typeface="Arial Unicode MS" panose="020B0604020202020204" pitchFamily="34" charset="-128"/>
              </a:rPr>
              <a:t>Ü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 </a:t>
            </a: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ESPAÑOLA</a:t>
            </a:r>
          </a:p>
          <a:p>
            <a:pPr marL="135731" indent="-135731" algn="r">
              <a:tabLst>
                <a:tab pos="135731" algn="l"/>
                <a:tab pos="1079897" algn="l"/>
              </a:tabLst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(BOE 214, 6.09.2017) </a:t>
            </a:r>
            <a:b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</a:br>
            <a:endParaRPr lang="es-ES" sz="1200" dirty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6761" y="4991422"/>
            <a:ext cx="308888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ES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PROYECTOS </a:t>
            </a:r>
          </a:p>
          <a:p>
            <a:pPr lvl="0" algn="r"/>
            <a:r>
              <a:rPr lang="es-ES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TEMPUS IV  </a:t>
            </a:r>
            <a:endParaRPr lang="es-ES" sz="1050" dirty="0" smtClean="0">
              <a:solidFill>
                <a:schemeClr val="bg2">
                  <a:lumMod val="10000"/>
                </a:schemeClr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lvl="0" algn="r"/>
            <a:r>
              <a:rPr lang="es-ES" sz="1050" dirty="0" smtClean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Y </a:t>
            </a:r>
            <a:r>
              <a:rPr lang="es-ES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ERASMUS +</a:t>
            </a:r>
          </a:p>
          <a:p>
            <a:pPr lvl="0" algn="r"/>
            <a:r>
              <a:rPr lang="es-ES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FUNDACIÓN PARA LAS INVESTIGACIONES FUNDAMENTALES DE RUSIA</a:t>
            </a:r>
          </a:p>
          <a:p>
            <a:pPr lvl="0" algn="r"/>
            <a:r>
              <a:rPr lang="es-ES" sz="1050" dirty="0">
                <a:solidFill>
                  <a:schemeClr val="bg2">
                    <a:lumMod val="10000"/>
                  </a:schemeClr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ME CHINA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62188" y="3012237"/>
            <a:ext cx="234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COOPERACIÓN</a:t>
            </a:r>
          </a:p>
          <a:p>
            <a:pPr lvl="0" algn="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INSTITUCIONAL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68801" y="3011899"/>
            <a:ext cx="2274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2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COLABORACIÓN EN DEPORTE Y CULTURA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77016" y="4252478"/>
            <a:ext cx="18251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PROGRAMAS DE DOBLE TÍTULACIÓN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68801" y="4233620"/>
            <a:ext cx="1945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latin typeface="Ruberoid Extra Bold" pitchFamily="2" charset="0"/>
                <a:ea typeface="Ruberoid Extra Bold" pitchFamily="2" charset="0"/>
              </a:rPr>
              <a:t>PROYECTOS INTERNACIONALES Y SUBVENCIONES</a:t>
            </a:r>
          </a:p>
        </p:txBody>
      </p:sp>
    </p:spTree>
    <p:extLst>
      <p:ext uri="{BB962C8B-B14F-4D97-AF65-F5344CB8AC3E}">
        <p14:creationId xmlns:p14="http://schemas.microsoft.com/office/powerpoint/2010/main" val="6801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742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REDES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" y="1539000"/>
            <a:ext cx="7685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PROYECTOS Y PROGRAMAS INTERNACIONALES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181000" y="2062198"/>
            <a:ext cx="4725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00A1E9"/>
                </a:solidFill>
                <a:latin typeface="Ruberoid Bold" pitchFamily="2" charset="0"/>
              </a:rPr>
              <a:t>PROYECTOS INTERNACIONALES EN ÁMBITOS DE</a:t>
            </a:r>
            <a:r>
              <a:rPr lang="ru-RU" sz="1400" dirty="0" smtClean="0">
                <a:solidFill>
                  <a:srgbClr val="00A1E9"/>
                </a:solidFill>
                <a:latin typeface="Ruberoid Bold" pitchFamily="2" charset="0"/>
              </a:rPr>
              <a:t>:</a:t>
            </a:r>
          </a:p>
          <a:p>
            <a:pPr marL="352425" indent="-1714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uberoid " pitchFamily="2" charset="0"/>
              </a:rPr>
              <a:t>Educación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Ruberoid " pitchFamily="2" charset="0"/>
            </a:endParaRPr>
          </a:p>
          <a:p>
            <a:pPr marL="352425" indent="-1714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uberoid " pitchFamily="2" charset="0"/>
              </a:rPr>
              <a:t>Reconocimiento</a:t>
            </a: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Ruberoid " pitchFamily="2" charset="0"/>
            </a:endParaRPr>
          </a:p>
          <a:p>
            <a:pPr marL="352425" indent="-171450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uberoid " pitchFamily="2" charset="0"/>
              </a:rPr>
              <a:t>Desarollo</a:t>
            </a:r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Ruberoid " pitchFamily="2" charset="0"/>
              </a:rPr>
              <a:t> regional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0" y="1916004"/>
            <a:ext cx="204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/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17</a:t>
            </a:r>
            <a:endParaRPr lang="ru-RU" sz="60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6000" y="1523912"/>
            <a:ext cx="2001273" cy="721753"/>
          </a:xfrm>
          <a:prstGeom prst="rect">
            <a:avLst/>
          </a:prstGeom>
        </p:spPr>
      </p:pic>
      <p:sp>
        <p:nvSpPr>
          <p:cNvPr id="80" name="Скругленный прямоугольник 79"/>
          <p:cNvSpPr/>
          <p:nvPr/>
        </p:nvSpPr>
        <p:spPr>
          <a:xfrm>
            <a:off x="8400106" y="3081936"/>
            <a:ext cx="2027689" cy="2597064"/>
          </a:xfrm>
          <a:prstGeom prst="roundRect">
            <a:avLst>
              <a:gd name="adj" fmla="val 8348"/>
            </a:avLst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" panose="02000503020000020004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46617" y="3166052"/>
            <a:ext cx="41104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EDUCACIÓN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229336" y="3186455"/>
            <a:ext cx="19971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RECONOCIMIENTO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427484" y="3099991"/>
            <a:ext cx="19729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DESARROLLO REGIONAL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6216814" y="3081884"/>
            <a:ext cx="2027689" cy="2597115"/>
          </a:xfrm>
          <a:prstGeom prst="roundRect">
            <a:avLst>
              <a:gd name="adj" fmla="val 8348"/>
            </a:avLst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" panose="02000503020000020004" pitchFamily="2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946617" y="3081062"/>
            <a:ext cx="4097882" cy="2597938"/>
          </a:xfrm>
          <a:prstGeom prst="roundRect">
            <a:avLst>
              <a:gd name="adj" fmla="val 8348"/>
            </a:avLst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" panose="02000503020000020004" pitchFamily="2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059850" y="3489213"/>
            <a:ext cx="1811044" cy="280838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062455" y="3892089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FF0000"/>
              </a:solidFill>
              <a:latin typeface="TT Lakes DemiBold" panose="02000503030000020004" pitchFamily="2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065208" y="4291960"/>
            <a:ext cx="1811044" cy="404834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FF0000"/>
              </a:solidFill>
              <a:latin typeface="TT Lakes DemiBold" panose="02000503030000020004" pitchFamily="2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059850" y="4822776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FF0000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052072" y="5214731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FF0000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6331398" y="3500527"/>
            <a:ext cx="1811044" cy="418159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331399" y="3522778"/>
            <a:ext cx="181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Validación del aprendizaje informal y espontáneo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6323040" y="4018293"/>
            <a:ext cx="1811044" cy="43728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6331398" y="4555182"/>
            <a:ext cx="1811044" cy="43728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6331398" y="5063743"/>
            <a:ext cx="1811044" cy="43728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220980" y="4042089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Acreditación independiente </a:t>
            </a:r>
            <a:endParaRPr lang="es-ES" sz="1000" dirty="0" smtClean="0">
              <a:solidFill>
                <a:srgbClr val="00A1E9"/>
              </a:solidFill>
              <a:latin typeface="TT Lakes DemiBold" panose="02000503030000020004" pitchFamily="2" charset="0"/>
            </a:endParaRPr>
          </a:p>
          <a:p>
            <a:pPr algn="ctr"/>
            <a:r>
              <a:rPr lang="es-ES" sz="1000" dirty="0" smtClean="0">
                <a:solidFill>
                  <a:srgbClr val="00A1E9"/>
                </a:solidFill>
                <a:latin typeface="TT Lakes DemiBold" panose="02000503030000020004" pitchFamily="2" charset="0"/>
              </a:rPr>
              <a:t>de </a:t>
            </a:r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cada programa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212624" y="4565550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Valorización de la calidad </a:t>
            </a:r>
            <a:endParaRPr lang="es-ES" sz="1000" dirty="0" smtClean="0">
              <a:solidFill>
                <a:srgbClr val="00A1E9"/>
              </a:solidFill>
              <a:latin typeface="TT Lakes DemiBold" panose="02000503030000020004" pitchFamily="2" charset="0"/>
            </a:endParaRPr>
          </a:p>
          <a:p>
            <a:pPr algn="ctr"/>
            <a:r>
              <a:rPr lang="es-ES" sz="1000" dirty="0" smtClean="0">
                <a:solidFill>
                  <a:srgbClr val="00A1E9"/>
                </a:solidFill>
                <a:latin typeface="TT Lakes DemiBold" panose="02000503030000020004" pitchFamily="2" charset="0"/>
              </a:rPr>
              <a:t>de </a:t>
            </a:r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programas en línea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200101" y="5074247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Marco de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calificación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“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turismo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”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408462" y="3606825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Centros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de </a:t>
            </a:r>
            <a:endParaRPr lang="en-US" sz="1000" dirty="0" smtClean="0">
              <a:solidFill>
                <a:srgbClr val="00A1E9"/>
              </a:solidFill>
              <a:latin typeface="TT Lakes DemiBold" panose="02000503030000020004" pitchFamily="2" charset="0"/>
            </a:endParaRPr>
          </a:p>
          <a:p>
            <a:pPr algn="ctr"/>
            <a:r>
              <a:rPr lang="en-US" sz="1000" dirty="0" err="1" smtClean="0">
                <a:solidFill>
                  <a:srgbClr val="00A1E9"/>
                </a:solidFill>
                <a:latin typeface="TT Lakes DemiBold" panose="02000503030000020004" pitchFamily="2" charset="0"/>
              </a:rPr>
              <a:t>colocación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8508427" y="3507093"/>
            <a:ext cx="1811044" cy="58394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8508427" y="4209677"/>
            <a:ext cx="1811044" cy="58394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8508427" y="4905943"/>
            <a:ext cx="1811044" cy="583943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8391000" y="4294282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Cooperación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</a:p>
          <a:p>
            <a:pPr algn="ctr"/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Universidad -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Negocio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400106" y="5004167"/>
            <a:ext cx="203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Red de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compañías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</a:p>
          <a:p>
            <a:pPr algn="ctr"/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spin-off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2121744" y="3494765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2119648" y="3895454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119648" y="4289863"/>
            <a:ext cx="1811044" cy="404834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119648" y="4828611"/>
            <a:ext cx="1811044" cy="261546"/>
          </a:xfrm>
          <a:prstGeom prst="rect">
            <a:avLst/>
          </a:prstGeom>
          <a:noFill/>
          <a:ln w="9525" cap="flat" cmpd="sng" algn="ctr">
            <a:solidFill>
              <a:srgbClr val="00A1E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119648" y="5214731"/>
            <a:ext cx="1811044" cy="26154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135840" y="3512548"/>
            <a:ext cx="181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Trabajo social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135840" y="3907414"/>
            <a:ext cx="18110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Ciencia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de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los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materiales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119648" y="4302280"/>
            <a:ext cx="18110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Educación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  <a:endParaRPr lang="en-US" sz="1000" dirty="0" smtClean="0">
              <a:solidFill>
                <a:srgbClr val="00A1E9"/>
              </a:solidFill>
              <a:latin typeface="TT Lakes DemiBold" panose="02000503030000020004" pitchFamily="2" charset="0"/>
            </a:endParaRPr>
          </a:p>
          <a:p>
            <a:pPr algn="ctr"/>
            <a:r>
              <a:rPr lang="en-US" sz="1000" dirty="0" err="1" smtClean="0">
                <a:solidFill>
                  <a:srgbClr val="00A1E9"/>
                </a:solidFill>
                <a:latin typeface="TT Lakes DemiBold" panose="02000503030000020004" pitchFamily="2" charset="0"/>
              </a:rPr>
              <a:t>ecológica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107102" y="4846204"/>
            <a:ext cx="181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Diálogo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de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culturas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941789" y="5246531"/>
            <a:ext cx="22000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Departamento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  <a:r>
              <a:rPr lang="en-US" sz="1000" dirty="0" smtClean="0">
                <a:solidFill>
                  <a:srgbClr val="00A1E9"/>
                </a:solidFill>
                <a:latin typeface="TT Lakes DemiBold" panose="02000503030000020004" pitchFamily="2" charset="0"/>
              </a:rPr>
              <a:t>Jean 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Monnet 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963596" y="3511689"/>
            <a:ext cx="2027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Educación</a:t>
            </a:r>
            <a:r>
              <a:rPr lang="en-U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 </a:t>
            </a:r>
            <a:r>
              <a:rPr lang="en-US" sz="1000" dirty="0" err="1">
                <a:solidFill>
                  <a:srgbClr val="00A1E9"/>
                </a:solidFill>
                <a:latin typeface="TT Lakes DemiBold" panose="02000503030000020004" pitchFamily="2" charset="0"/>
              </a:rPr>
              <a:t>Ingeniera</a:t>
            </a:r>
            <a:endParaRPr lang="en-US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956828" y="5188711"/>
            <a:ext cx="200153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00A1E9"/>
                </a:solidFill>
                <a:latin typeface="TT Lakes DemiBold" panose="02000503030000020004" pitchFamily="2" charset="0"/>
              </a:rPr>
              <a:t>Establecimiento de programas educativos en la Federación de Rusia</a:t>
            </a:r>
            <a:endParaRPr lang="ru-RU" sz="8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995558" y="3908376"/>
            <a:ext cx="1952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 smtClean="0">
                <a:solidFill>
                  <a:srgbClr val="00A1E9"/>
                </a:solidFill>
                <a:latin typeface="TT Lakes DemiBold" panose="02000503030000020004" pitchFamily="2" charset="0"/>
              </a:rPr>
              <a:t>Formación </a:t>
            </a:r>
            <a:r>
              <a:rPr lang="es-ES" sz="900" dirty="0">
                <a:solidFill>
                  <a:srgbClr val="00A1E9"/>
                </a:solidFill>
                <a:latin typeface="TT Lakes DemiBold" panose="02000503030000020004" pitchFamily="2" charset="0"/>
              </a:rPr>
              <a:t>en el lugar de trabajo</a:t>
            </a:r>
            <a:endParaRPr lang="ru-RU" sz="9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086294" y="4283278"/>
            <a:ext cx="181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dirty="0">
                <a:solidFill>
                  <a:srgbClr val="00A1E9"/>
                </a:solidFill>
                <a:latin typeface="TT Lakes DemiBold" panose="02000503030000020004" pitchFamily="2" charset="0"/>
              </a:rPr>
              <a:t>Interacción entre la educación profesional secundaria y la educación profesional superior</a:t>
            </a:r>
            <a:endParaRPr lang="ru-RU" sz="8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052073" y="4834309"/>
            <a:ext cx="181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rgbClr val="00A1E9"/>
                </a:solidFill>
                <a:latin typeface="TT Lakes DemiBold" panose="02000503030000020004" pitchFamily="2" charset="0"/>
              </a:rPr>
              <a:t>El ahorro de energía</a:t>
            </a:r>
            <a:endParaRPr lang="ru-RU" sz="10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grpSp>
        <p:nvGrpSpPr>
          <p:cNvPr id="120" name="Группа 25"/>
          <p:cNvGrpSpPr>
            <a:grpSpLocks/>
          </p:cNvGrpSpPr>
          <p:nvPr/>
        </p:nvGrpSpPr>
        <p:grpSpPr bwMode="auto">
          <a:xfrm>
            <a:off x="1211823" y="5913556"/>
            <a:ext cx="9774905" cy="710444"/>
            <a:chOff x="146050" y="1536862"/>
            <a:chExt cx="8086989" cy="632145"/>
          </a:xfrm>
        </p:grpSpPr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521" y="1603857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011" y="1666251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5613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7" descr="F:\лого\Worldscills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714" y="1536862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369" y="1698440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2620" y="1625289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9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24541"/>
            <a:ext cx="11638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28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INSTITUTO DEL </a:t>
            </a:r>
            <a:r>
              <a:rPr lang="en-US" sz="28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DON: PROGRAMAS CONJUNTOS CON </a:t>
            </a:r>
            <a:r>
              <a:rPr lang="es-ES" sz="28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LA UNIVERSIDAD JIAOTONG DE SHANDONG </a:t>
            </a:r>
            <a:endParaRPr lang="en-US" sz="28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861000" y="1557763"/>
            <a:ext cx="0" cy="476547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64" y="2359481"/>
            <a:ext cx="2638174" cy="37317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61" y="3499226"/>
            <a:ext cx="963676" cy="9636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75" y="3145232"/>
            <a:ext cx="1038249" cy="3318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34" y="5012435"/>
            <a:ext cx="936565" cy="93656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-37" t="6273" r="64832" b="74627"/>
          <a:stretch/>
        </p:blipFill>
        <p:spPr>
          <a:xfrm>
            <a:off x="10296330" y="4622662"/>
            <a:ext cx="1011269" cy="3086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964" y="2383535"/>
            <a:ext cx="1260000" cy="6156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61000" y="1472166"/>
            <a:ext cx="490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/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DESARROLLO DEL COMPLEJO DOCENTE-METODOLÓGICO </a:t>
            </a:r>
            <a:r>
              <a:rPr lang="es-E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DEL RUSO </a:t>
            </a:r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COMO </a:t>
            </a:r>
            <a:r>
              <a:rPr lang="es-E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EXTRANJERO "</a:t>
            </a:r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NOSOTROS</a:t>
            </a:r>
            <a:r>
              <a:rPr lang="es-E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"</a:t>
            </a:r>
            <a:endParaRPr lang="ru-RU" sz="16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31000" y="6091223"/>
            <a:ext cx="2731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latin typeface="TT Lakes Condensed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*</a:t>
            </a:r>
            <a:r>
              <a:rPr lang="es-ES" altLang="ru-RU" sz="1400" dirty="0">
                <a:latin typeface="TT Lakes Condensed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Tecnologías de realidad aumentada</a:t>
            </a:r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03" y="3072306"/>
            <a:ext cx="765000" cy="8117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10442" r="9168" b="10738"/>
          <a:stretch/>
        </p:blipFill>
        <p:spPr>
          <a:xfrm>
            <a:off x="846258" y="3100578"/>
            <a:ext cx="755222" cy="75522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16372" y="4052948"/>
            <a:ext cx="3606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18.06.2019</a:t>
            </a:r>
            <a:endParaRPr lang="ru-RU" altLang="zh-CN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6372" y="4528119"/>
            <a:ext cx="3364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en-US" sz="1400" dirty="0" err="1">
                <a:latin typeface="Ruberoid " pitchFamily="2" charset="0"/>
              </a:rPr>
              <a:t>Inauguración</a:t>
            </a:r>
            <a:r>
              <a:rPr lang="en-US" sz="1400" dirty="0">
                <a:latin typeface="Ruberoid " pitchFamily="2" charset="0"/>
              </a:rPr>
              <a:t> </a:t>
            </a:r>
            <a:r>
              <a:rPr lang="en-US" sz="1400" dirty="0" smtClean="0">
                <a:latin typeface="Ruberoid " pitchFamily="2" charset="0"/>
              </a:rPr>
              <a:t>del </a:t>
            </a:r>
          </a:p>
          <a:p>
            <a:pPr marL="801688"/>
            <a:r>
              <a:rPr lang="en-US" sz="1400" dirty="0" err="1" smtClean="0">
                <a:latin typeface="Ruberoid " pitchFamily="2" charset="0"/>
              </a:rPr>
              <a:t>Instituto</a:t>
            </a:r>
            <a:r>
              <a:rPr lang="en-US" sz="1400" dirty="0" smtClean="0">
                <a:latin typeface="Ruberoid " pitchFamily="2" charset="0"/>
              </a:rPr>
              <a:t> del Don</a:t>
            </a:r>
            <a:endParaRPr lang="en-US" sz="1400" dirty="0">
              <a:latin typeface="Ruberoid 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5631518"/>
            <a:ext cx="3220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100 </a:t>
            </a:r>
            <a:r>
              <a:rPr lang="es-ES" altLang="zh-CN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estudiantes </a:t>
            </a:r>
            <a:endParaRPr lang="ru-RU" altLang="zh-CN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6015456"/>
            <a:ext cx="2606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en-US" sz="1400" dirty="0" err="1">
                <a:solidFill>
                  <a:srgbClr val="192128"/>
                </a:solidFill>
                <a:latin typeface="Ruberoid " pitchFamily="2" charset="0"/>
              </a:rPr>
              <a:t>por</a:t>
            </a:r>
            <a:r>
              <a:rPr lang="en-US" sz="1400" dirty="0">
                <a:solidFill>
                  <a:srgbClr val="192128"/>
                </a:solidFill>
                <a:latin typeface="Ruberoid " pitchFamily="2" charset="0"/>
              </a:rPr>
              <a:t> un </a:t>
            </a:r>
            <a:r>
              <a:rPr lang="en-US" sz="1400" dirty="0" err="1">
                <a:solidFill>
                  <a:srgbClr val="192128"/>
                </a:solidFill>
                <a:latin typeface="Ruberoid " pitchFamily="2" charset="0"/>
              </a:rPr>
              <a:t>programa</a:t>
            </a:r>
            <a:endParaRPr lang="en-US" sz="1400" dirty="0">
              <a:solidFill>
                <a:srgbClr val="192128"/>
              </a:solidFill>
              <a:latin typeface="Ruberoid " pitchFamily="2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39929"/>
            <a:ext cx="2447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/>
            <a:r>
              <a:rPr lang="en-US" dirty="0" err="1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Cada</a:t>
            </a:r>
            <a:r>
              <a:rPr lang="en-US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r>
              <a:rPr lang="en-US" dirty="0" err="1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año</a:t>
            </a:r>
            <a:r>
              <a:rPr lang="en-US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: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506427" y="4010651"/>
            <a:ext cx="2617730" cy="661099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CONSTRUCCIÓN DE PUENTES Y TÚNELES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508083" y="4776562"/>
            <a:ext cx="2617730" cy="751722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ORGANIZACIÓN Y GESTIÓN DEL TRANSPORTE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508083" y="5633096"/>
            <a:ext cx="2617730" cy="656055"/>
          </a:xfrm>
          <a:prstGeom prst="round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INGENIERÍA CIVIL E INDUSTRIAL</a:t>
            </a:r>
            <a:endParaRPr lang="ru-RU" sz="12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514081" y="3129078"/>
            <a:ext cx="2610076" cy="790403"/>
          </a:xfrm>
          <a:prstGeom prst="roundRect">
            <a:avLst/>
          </a:prstGeom>
          <a:solidFill>
            <a:srgbClr val="CE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" panose="020B0604020202020204" pitchFamily="34" charset="0"/>
              </a:rPr>
              <a:t>PROGRAMAS EDUCATIVOS CONJUNTOS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75" y="1557763"/>
            <a:ext cx="2589573" cy="14426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8" y="1557763"/>
            <a:ext cx="2554467" cy="1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0"/>
          <p:cNvSpPr txBox="1">
            <a:spLocks noChangeArrowheads="1"/>
          </p:cNvSpPr>
          <p:nvPr/>
        </p:nvSpPr>
        <p:spPr bwMode="auto">
          <a:xfrm>
            <a:off x="0" y="451545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6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3200" dirty="0"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PROGRAMAS EDUCATIVOS CONJUNTOS</a:t>
            </a:r>
            <a:endParaRPr lang="ru-RU" altLang="ru-RU" sz="3200" dirty="0"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2291" name="Прямоугольник 54"/>
          <p:cNvSpPr>
            <a:spLocks noChangeArrowheads="1"/>
          </p:cNvSpPr>
          <p:nvPr/>
        </p:nvSpPr>
        <p:spPr bwMode="auto">
          <a:xfrm>
            <a:off x="911225" y="2671765"/>
            <a:ext cx="205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CHINA</a:t>
            </a:r>
            <a:endParaRPr lang="en-US" altLang="ru-RU" sz="1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2292" name="Прямоугольник 19"/>
          <p:cNvSpPr>
            <a:spLocks noChangeArrowheads="1"/>
          </p:cNvSpPr>
          <p:nvPr/>
        </p:nvSpPr>
        <p:spPr bwMode="auto">
          <a:xfrm>
            <a:off x="6796476" y="1660528"/>
            <a:ext cx="2309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Ruberoid " pitchFamily="2" charset="0"/>
                <a:ea typeface="Calibri" panose="020F0502020204030204" pitchFamily="34" charset="0"/>
                <a:cs typeface="Calibri" panose="020F0502020204030204" pitchFamily="34" charset="0"/>
              </a:rPr>
              <a:t>2020 - 2021</a:t>
            </a:r>
          </a:p>
        </p:txBody>
      </p:sp>
      <p:sp>
        <p:nvSpPr>
          <p:cNvPr id="12293" name="Прямоугольник 47"/>
          <p:cNvSpPr>
            <a:spLocks noChangeArrowheads="1"/>
          </p:cNvSpPr>
          <p:nvPr/>
        </p:nvSpPr>
        <p:spPr bwMode="auto">
          <a:xfrm>
            <a:off x="7129851" y="2381253"/>
            <a:ext cx="1444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2 </a:t>
            </a:r>
          </a:p>
        </p:txBody>
      </p:sp>
      <p:pic>
        <p:nvPicPr>
          <p:cNvPr id="12294" name="Picture 2" descr="http://ttyesi.uz/wp-content/uploads/2020/12/imgonline-com-ua-Resize-FNfgYB4YTeB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97" y="4237040"/>
            <a:ext cx="4730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TDTU | Ташкентский Государственный Технический Университет имен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72" y="3600452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10" y="4251327"/>
            <a:ext cx="484187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Ташкентский государственный аграрный университет (Узбекистан, пгт. Салар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93"/>
          <a:stretch>
            <a:fillRect/>
          </a:stretch>
        </p:blipFill>
        <p:spPr bwMode="auto">
          <a:xfrm>
            <a:off x="5582272" y="3600452"/>
            <a:ext cx="5302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" descr="https://www.univ-silkroad.uz/images/info/logo-r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06"/>
          <a:stretch>
            <a:fillRect/>
          </a:stretch>
        </p:blipFill>
        <p:spPr bwMode="auto">
          <a:xfrm>
            <a:off x="4282110" y="3600452"/>
            <a:ext cx="558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Бухарский инженерно-технологический институт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72" y="4330702"/>
            <a:ext cx="5508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Прямоугольник 54"/>
          <p:cNvSpPr>
            <a:spLocks noChangeArrowheads="1"/>
          </p:cNvSpPr>
          <p:nvPr/>
        </p:nvSpPr>
        <p:spPr bwMode="auto">
          <a:xfrm>
            <a:off x="922338" y="4019552"/>
            <a:ext cx="1947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UZBEKISTÁN</a:t>
            </a:r>
            <a:endParaRPr lang="ru-RU" altLang="ru-RU" sz="1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2301" name="Прямоугольник 54"/>
          <p:cNvSpPr>
            <a:spLocks noChangeArrowheads="1"/>
          </p:cNvSpPr>
          <p:nvPr/>
        </p:nvSpPr>
        <p:spPr bwMode="auto">
          <a:xfrm>
            <a:off x="911225" y="5416552"/>
            <a:ext cx="2125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REINO UNIDO</a:t>
            </a:r>
            <a:endParaRPr lang="en-US" altLang="ru-RU" sz="1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2302" name="Прямоугольник 47"/>
          <p:cNvSpPr>
            <a:spLocks noChangeArrowheads="1"/>
          </p:cNvSpPr>
          <p:nvPr/>
        </p:nvSpPr>
        <p:spPr bwMode="auto">
          <a:xfrm>
            <a:off x="7129851" y="3786190"/>
            <a:ext cx="1444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6 </a:t>
            </a:r>
          </a:p>
        </p:txBody>
      </p:sp>
      <p:sp>
        <p:nvSpPr>
          <p:cNvPr id="12303" name="Прямоугольник 47"/>
          <p:cNvSpPr>
            <a:spLocks noChangeArrowheads="1"/>
          </p:cNvSpPr>
          <p:nvPr/>
        </p:nvSpPr>
        <p:spPr bwMode="auto">
          <a:xfrm>
            <a:off x="7090163" y="5205415"/>
            <a:ext cx="1444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911225" y="3351215"/>
            <a:ext cx="104076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911225" y="4983165"/>
            <a:ext cx="104076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6" name="Прямоугольник 43"/>
          <p:cNvSpPr>
            <a:spLocks noChangeArrowheads="1"/>
          </p:cNvSpPr>
          <p:nvPr/>
        </p:nvSpPr>
        <p:spPr bwMode="auto">
          <a:xfrm>
            <a:off x="9261475" y="1665290"/>
            <a:ext cx="2309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Ruberoid " pitchFamily="2" charset="0"/>
                <a:ea typeface="Calibri" panose="020F0502020204030204" pitchFamily="34" charset="0"/>
                <a:cs typeface="Calibri" panose="020F0502020204030204" pitchFamily="34" charset="0"/>
              </a:rPr>
              <a:t>2021 - 2022</a:t>
            </a:r>
          </a:p>
        </p:txBody>
      </p:sp>
      <p:sp>
        <p:nvSpPr>
          <p:cNvPr id="12307" name="Прямоугольник 47"/>
          <p:cNvSpPr>
            <a:spLocks noChangeArrowheads="1"/>
          </p:cNvSpPr>
          <p:nvPr/>
        </p:nvSpPr>
        <p:spPr bwMode="auto">
          <a:xfrm>
            <a:off x="9605963" y="2381252"/>
            <a:ext cx="1444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4 </a:t>
            </a:r>
          </a:p>
        </p:txBody>
      </p:sp>
      <p:sp>
        <p:nvSpPr>
          <p:cNvPr id="12308" name="Прямоугольник 47"/>
          <p:cNvSpPr>
            <a:spLocks noChangeArrowheads="1"/>
          </p:cNvSpPr>
          <p:nvPr/>
        </p:nvSpPr>
        <p:spPr bwMode="auto">
          <a:xfrm>
            <a:off x="9659938" y="3810002"/>
            <a:ext cx="14446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13 </a:t>
            </a:r>
          </a:p>
        </p:txBody>
      </p:sp>
      <p:sp>
        <p:nvSpPr>
          <p:cNvPr id="12309" name="Прямоугольник 47"/>
          <p:cNvSpPr>
            <a:spLocks noChangeArrowheads="1"/>
          </p:cNvSpPr>
          <p:nvPr/>
        </p:nvSpPr>
        <p:spPr bwMode="auto">
          <a:xfrm>
            <a:off x="9659938" y="5205415"/>
            <a:ext cx="14446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</a:t>
            </a:r>
          </a:p>
        </p:txBody>
      </p:sp>
      <p:pic>
        <p:nvPicPr>
          <p:cNvPr id="12311" name="Picture 2" descr="File:University of the West of Scotland Logo.svg - Wikimedia Common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35" y="5459415"/>
            <a:ext cx="1828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Прямая соединительная линия 49"/>
          <p:cNvCxnSpPr/>
          <p:nvPr/>
        </p:nvCxnSpPr>
        <p:spPr>
          <a:xfrm>
            <a:off x="911225" y="2198690"/>
            <a:ext cx="104076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6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2" y="2238377"/>
            <a:ext cx="148431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36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1490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3175"/>
            <a:r>
              <a:rPr lang="es-E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ASOCIACIÓN CIENTÍFICA Y EDUCATIVA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096000" y="1359000"/>
            <a:ext cx="0" cy="496644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-16160" y="1246079"/>
            <a:ext cx="620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PROYECTO </a:t>
            </a:r>
            <a:r>
              <a:rPr lang="en-US" sz="20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                                                    «SECCIÓN </a:t>
            </a:r>
            <a:r>
              <a:rPr lang="en-U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BILINGÜE ESPAÑOLA»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53599" y="1247213"/>
            <a:ext cx="5464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/>
            <a:r>
              <a:rPr lang="es-E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PROYECTO </a:t>
            </a:r>
            <a:endParaRPr lang="es-ES" sz="2000" dirty="0" smtClean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363538"/>
            <a:r>
              <a:rPr lang="ru-RU" sz="20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</a:t>
            </a:r>
            <a:r>
              <a:rPr lang="es-ES" sz="20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ESCUELA DIGITAL</a:t>
            </a:r>
            <a:r>
              <a:rPr lang="ru-RU" sz="20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»</a:t>
            </a:r>
            <a:endParaRPr lang="ru-RU" sz="20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295324" y="4059000"/>
            <a:ext cx="3722830" cy="2266441"/>
          </a:xfrm>
          <a:prstGeom prst="rightArrow">
            <a:avLst>
              <a:gd name="adj1" fmla="val 77179"/>
              <a:gd name="adj2" fmla="val 61325"/>
            </a:avLst>
          </a:prstGeom>
          <a:solidFill>
            <a:srgbClr val="F36D77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Circe" panose="020B0502020203020203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9964" y="4969606"/>
            <a:ext cx="156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89D3"/>
              </a:buClr>
            </a:pPr>
            <a:r>
              <a:rPr lang="ru-RU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+</a:t>
            </a:r>
            <a:endParaRPr lang="ru-RU" altLang="ru-RU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42234" y="4441670"/>
            <a:ext cx="718724" cy="399705"/>
          </a:xfrm>
          <a:prstGeom prst="roundRect">
            <a:avLst/>
          </a:prstGeom>
          <a:solidFill>
            <a:srgbClr val="92C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I </a:t>
            </a:r>
            <a:endParaRPr lang="ru-RU" sz="12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s-ES" sz="10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ETAPA</a:t>
            </a:r>
            <a:endParaRPr lang="ru-RU" sz="10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42234" y="5004456"/>
            <a:ext cx="718724" cy="385978"/>
          </a:xfrm>
          <a:prstGeom prst="roundRect">
            <a:avLst/>
          </a:prstGeom>
          <a:solidFill>
            <a:srgbClr val="D59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II </a:t>
            </a:r>
            <a:r>
              <a:rPr lang="es-ES" sz="10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ETAPA</a:t>
            </a:r>
            <a:endParaRPr lang="ru-RU" sz="10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85999" y="4316592"/>
            <a:ext cx="2204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cursos introductorios: </a:t>
            </a:r>
          </a:p>
          <a:p>
            <a:pPr lvl="0">
              <a:buClr>
                <a:srgbClr val="00A1E9"/>
              </a:buClr>
              <a:buSzPct val="120000"/>
            </a:pPr>
            <a:r>
              <a:rPr lang="es-ES" altLang="ru-RU" sz="1400" dirty="0" smtClean="0">
                <a:latin typeface="TT Lakes" panose="02000503020000020004" pitchFamily="2" charset="0"/>
              </a:rPr>
              <a:t>     2-3 grados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86000" y="4959000"/>
            <a:ext cx="2513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-174625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cursos avanzados: </a:t>
            </a:r>
            <a:endParaRPr lang="es-ES" altLang="ru-RU" sz="1400" dirty="0" smtClean="0">
              <a:latin typeface="TT Lakes" panose="02000503020000020004" pitchFamily="2" charset="0"/>
            </a:endParaRPr>
          </a:p>
          <a:p>
            <a:pPr lvl="0">
              <a:buClr>
                <a:srgbClr val="00A1E9"/>
              </a:buClr>
              <a:buSzPct val="120000"/>
            </a:pPr>
            <a:r>
              <a:rPr lang="es-ES" altLang="ru-RU" sz="1400" dirty="0">
                <a:latin typeface="TT Lakes" panose="02000503020000020004" pitchFamily="2" charset="0"/>
              </a:rPr>
              <a:t> </a:t>
            </a:r>
            <a:r>
              <a:rPr lang="es-ES" altLang="ru-RU" sz="1400" dirty="0" smtClean="0">
                <a:latin typeface="TT Lakes" panose="02000503020000020004" pitchFamily="2" charset="0"/>
              </a:rPr>
              <a:t>    4-9 grados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2234" y="5573687"/>
            <a:ext cx="718723" cy="38597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III </a:t>
            </a:r>
            <a:r>
              <a:rPr lang="es-ES" sz="10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ETAPA</a:t>
            </a:r>
            <a:endParaRPr lang="ru-RU" sz="10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86001" y="5499000"/>
            <a:ext cx="234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asignaturas </a:t>
            </a:r>
            <a:r>
              <a:rPr lang="es-ES" altLang="ru-RU" sz="1400" dirty="0" smtClean="0">
                <a:latin typeface="TT Lakes" panose="02000503020000020004" pitchFamily="2" charset="0"/>
              </a:rPr>
              <a:t>especiales en español:  10-11 grados</a:t>
            </a:r>
            <a:endParaRPr lang="en-US" altLang="ru-RU" sz="1400" dirty="0">
              <a:latin typeface="TT Lakes" panose="02000503020000020004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08378" y="4181707"/>
            <a:ext cx="1553542" cy="7845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uberoid Extra Bold" pitchFamily="2" charset="0"/>
                <a:ea typeface="Ruberoid Extra Bold" pitchFamily="2" charset="0"/>
              </a:rPr>
              <a:t>CERTIFICADO DE ESTUDIOS </a:t>
            </a:r>
            <a:r>
              <a:rPr lang="en-US" sz="1100" dirty="0" smtClean="0">
                <a:latin typeface="Ruberoid Extra Bold" pitchFamily="2" charset="0"/>
                <a:ea typeface="Ruberoid Extra Bold" pitchFamily="2" charset="0"/>
              </a:rPr>
              <a:t>SECUNDARIOS RUSO</a:t>
            </a:r>
            <a:endParaRPr lang="en-US" sz="1100" dirty="0"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99964" y="5450447"/>
            <a:ext cx="1561955" cy="71600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Ruberoid Extra Bold" pitchFamily="2" charset="0"/>
                <a:ea typeface="Ruberoid Extra Bold" pitchFamily="2" charset="0"/>
              </a:rPr>
              <a:t>DIPLOMA DE BACHILLERATO</a:t>
            </a:r>
          </a:p>
        </p:txBody>
      </p:sp>
      <p:pic>
        <p:nvPicPr>
          <p:cNvPr id="18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5"/>
          <a:stretch/>
        </p:blipFill>
        <p:spPr bwMode="auto">
          <a:xfrm>
            <a:off x="1295324" y="2206933"/>
            <a:ext cx="987559" cy="113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92623" y="3228294"/>
            <a:ext cx="2485114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es-ES" sz="1000" dirty="0">
                <a:latin typeface="TT Lakes" panose="02000503020000020004" pitchFamily="2" charset="0"/>
                <a:ea typeface="Ruberoid Extra Bold" pitchFamily="2" charset="0"/>
              </a:rPr>
              <a:t>UNIVERSIDAD ESTATAL </a:t>
            </a:r>
            <a:endParaRPr lang="es-ES" sz="1000" dirty="0" smtClean="0">
              <a:latin typeface="TT Lakes" panose="02000503020000020004" pitchFamily="2" charset="0"/>
              <a:ea typeface="Ruberoid Extra Bold" pitchFamily="2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es-ES" sz="1000" dirty="0" smtClean="0">
                <a:latin typeface="TT Lakes" panose="02000503020000020004" pitchFamily="2" charset="0"/>
                <a:ea typeface="Ruberoid Extra Bold" pitchFamily="2" charset="0"/>
              </a:rPr>
              <a:t>TÉCNICA </a:t>
            </a:r>
            <a:r>
              <a:rPr lang="es-ES" sz="1000" dirty="0">
                <a:latin typeface="TT Lakes" panose="02000503020000020004" pitchFamily="2" charset="0"/>
                <a:ea typeface="Ruberoid Extra Bold" pitchFamily="2" charset="0"/>
              </a:rPr>
              <a:t>DEL </a:t>
            </a:r>
            <a:r>
              <a:rPr lang="es-ES" sz="1000" dirty="0" smtClean="0">
                <a:latin typeface="TT Lakes" panose="02000503020000020004" pitchFamily="2" charset="0"/>
                <a:ea typeface="Ruberoid Extra Bold" pitchFamily="2" charset="0"/>
              </a:rPr>
              <a:t>DON </a:t>
            </a:r>
            <a:endParaRPr lang="es-ES" sz="1000" dirty="0">
              <a:latin typeface="TT Lakes" panose="02000503020000020004" pitchFamily="2" charset="0"/>
              <a:ea typeface="Ruberoid Extra Bold" pitchFamily="2" charset="0"/>
            </a:endParaRP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</a:pPr>
            <a:r>
              <a:rPr lang="es-ES" sz="1000" dirty="0">
                <a:latin typeface="TT Lakes" panose="02000503020000020004" pitchFamily="2" charset="0"/>
                <a:ea typeface="Ruberoid Extra Bold" pitchFamily="2" charset="0"/>
              </a:rPr>
              <a:t>(RUSIA)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27110" y="3228294"/>
            <a:ext cx="2064438" cy="51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es-ES" sz="1000" dirty="0">
                <a:latin typeface="TT Lakes" panose="02000503020000020004" pitchFamily="2" charset="0"/>
                <a:ea typeface="Ruberoid Extra Bold" pitchFamily="2" charset="0"/>
              </a:rPr>
              <a:t>MINISTERIO DE EDUCACIÓN, DEPORTE Y </a:t>
            </a:r>
            <a:r>
              <a:rPr lang="es-ES" sz="1000" dirty="0" smtClean="0">
                <a:latin typeface="TT Lakes" panose="02000503020000020004" pitchFamily="2" charset="0"/>
                <a:ea typeface="Ruberoid Extra Bold" pitchFamily="2" charset="0"/>
              </a:rPr>
              <a:t>CULTURA</a:t>
            </a:r>
            <a:endParaRPr lang="es-ES" sz="1000" dirty="0">
              <a:latin typeface="TT Lakes" panose="02000503020000020004" pitchFamily="2" charset="0"/>
              <a:ea typeface="Ruberoid Extra Bold" pitchFamily="2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es-ES" sz="1000" dirty="0">
                <a:latin typeface="TT Lakes" panose="02000503020000020004" pitchFamily="2" charset="0"/>
                <a:ea typeface="Ruberoid Extra Bold" pitchFamily="2" charset="0"/>
              </a:rPr>
              <a:t>(ESPAÑA)</a:t>
            </a:r>
          </a:p>
        </p:txBody>
      </p:sp>
      <p:pic>
        <p:nvPicPr>
          <p:cNvPr id="24" name="Picture 4" descr="Ministry of Education (Spain)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39" y="2461754"/>
            <a:ext cx="2605181" cy="6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096000" y="2365842"/>
            <a:ext cx="540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algn="just"/>
            <a:r>
              <a:rPr lang="es-ES" sz="1600" dirty="0">
                <a:latin typeface="TT Lakes" panose="02000503020000020004" pitchFamily="2" charset="0"/>
              </a:rPr>
              <a:t>junto con organizaciones educativas de China, Georgia, Kazajstán, España, Kirguistán y Uzbekistán</a:t>
            </a:r>
            <a:endParaRPr lang="ru-RU" sz="1600" b="1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8" name="Picture 4" descr="Картинки по запросу россотрудничество лог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23328"/>
          <a:stretch/>
        </p:blipFill>
        <p:spPr bwMode="auto">
          <a:xfrm>
            <a:off x="7040727" y="5235342"/>
            <a:ext cx="679246" cy="71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185997" y="5936063"/>
            <a:ext cx="25128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ROSSOTRUDNICHESTVO - AGENCIA RUSA DE COOPERACIÓN INTERNACIONAL</a:t>
            </a:r>
            <a:endParaRPr lang="ru-RU" sz="10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0" y="4644000"/>
            <a:ext cx="234187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/>
            <a:r>
              <a:rPr lang="ru-RU" sz="32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700 +</a:t>
            </a:r>
          </a:p>
          <a:p>
            <a:pPr marL="714375" algn="ctr"/>
            <a:endParaRPr lang="ru-RU" sz="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931208" y="4698027"/>
            <a:ext cx="36151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Ruberoid " panose="020B0604020202020204" charset="0"/>
              </a:rPr>
              <a:t>organizaciones educativas de los países participantes</a:t>
            </a:r>
            <a:endParaRPr lang="ru-RU" sz="1200" dirty="0">
              <a:latin typeface="Ruberoid " panose="020B060402020202020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96001" y="3680336"/>
            <a:ext cx="540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algn="just"/>
            <a:r>
              <a:rPr lang="es-ES" sz="1400" dirty="0">
                <a:latin typeface="TT Lakes" panose="02000503020000020004" pitchFamily="2" charset="0"/>
              </a:rPr>
              <a:t>reproducción de las mejores prácticas para el desarrollo de la alfabetización digital de los escolares sobre la base de las escuelas rusas y las organizaciones educativas en el extranjero</a:t>
            </a:r>
            <a:endParaRPr lang="ru-RU" sz="1400" dirty="0">
              <a:latin typeface="TT Lakes" panose="02000503020000020004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1" y="3384000"/>
            <a:ext cx="54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/>
            <a:r>
              <a:rPr lang="es-ES" sz="14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OBJETIVO DEL PROYECTO:</a:t>
            </a:r>
            <a:endParaRPr lang="ru-RU" sz="300" dirty="0"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35" name="Picture 6" descr="Цифровое государственное управлени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1" b="31106"/>
          <a:stretch/>
        </p:blipFill>
        <p:spPr bwMode="auto">
          <a:xfrm>
            <a:off x="10183787" y="5190342"/>
            <a:ext cx="633956" cy="74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9377643" y="5959665"/>
            <a:ext cx="22462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MINISTERIO DEL DESARROLLO DIGITAL Y TELECOMUNICACIONES</a:t>
            </a:r>
            <a:endParaRPr lang="ru-RU" sz="10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1895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ROSTOV DEL DON</a:t>
            </a:r>
          </a:p>
          <a:p>
            <a:pPr marL="806450"/>
            <a:r>
              <a:rPr lang="es-ES" sz="20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LA CAPITAL INDUSTRIAL Y DE NEGOCIOS DEL SUR DE RUSIA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6000" y="1895185"/>
            <a:ext cx="3989277" cy="439570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666000" y="1943572"/>
            <a:ext cx="362963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en-US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ESFERAS </a:t>
            </a:r>
            <a:endParaRPr lang="en-US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r>
              <a:rPr lang="en-US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PRIORITARIAS</a:t>
            </a:r>
            <a:endParaRPr lang="en-US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6D63D"/>
              </a:buClr>
              <a:defRPr/>
            </a:pPr>
            <a:endParaRPr lang="en-US" altLang="ru-RU" sz="1100" dirty="0" smtClean="0">
              <a:solidFill>
                <a:srgbClr val="0089D3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Construcción</a:t>
            </a: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maquinaria</a:t>
            </a:r>
            <a:r>
              <a:rPr lang="en-US" altLang="ru-RU" sz="14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agrícola</a:t>
            </a:r>
            <a:endParaRPr lang="en-US" altLang="ru-RU" sz="14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altLang="ru-RU" sz="7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</a:t>
            </a: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alimentaria</a:t>
            </a:r>
            <a:endParaRPr lang="en-US" altLang="ru-RU" sz="14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altLang="ru-RU" sz="6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</a:t>
            </a: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aeronáutica</a:t>
            </a:r>
            <a:endParaRPr lang="en-US" altLang="ru-RU" sz="14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altLang="ru-RU" sz="5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</a:t>
            </a: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química</a:t>
            </a:r>
            <a:endParaRPr lang="en-US" altLang="ru-RU" sz="14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altLang="ru-RU" sz="5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</a:t>
            </a:r>
            <a:r>
              <a:rPr lang="en-U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ligera</a:t>
            </a:r>
            <a:r>
              <a:rPr lang="ru-RU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defRPr/>
            </a:pPr>
            <a:endParaRPr lang="ru-RU" altLang="ru-RU" sz="5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altLang="ru-RU" sz="14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Metalurgia</a:t>
            </a:r>
            <a:endParaRPr lang="en-US" altLang="ru-RU" sz="14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endParaRPr lang="ru-RU" altLang="ru-RU" sz="6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lvl="0" indent="-285750" fontAlgn="base">
              <a:spcBef>
                <a:spcPts val="600"/>
              </a:spcBef>
              <a:spcAft>
                <a:spcPct val="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s-E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Construcción </a:t>
            </a:r>
            <a:r>
              <a:rPr lang="es-ES" altLang="ru-RU" sz="14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maquinaria </a:t>
            </a:r>
            <a:r>
              <a:rPr lang="es-ES" altLang="ru-RU" sz="14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e </a:t>
            </a:r>
            <a:r>
              <a:rPr lang="es-ES" altLang="ru-RU" sz="14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instalaciones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521" y="1921551"/>
            <a:ext cx="269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1 352 000</a:t>
            </a:r>
          </a:p>
          <a:p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Población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2521" y="3142757"/>
            <a:ext cx="270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348 </a:t>
            </a:r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км</a:t>
            </a:r>
            <a:r>
              <a:rPr lang="ru-RU" sz="2800" baseline="300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</a:t>
            </a:r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endParaRPr lang="ru-RU" sz="28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Superficie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514" y="4223301"/>
            <a:ext cx="271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90 000+ </a:t>
            </a:r>
            <a:endParaRPr lang="ru-RU" sz="28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Empresas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 y 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compañías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9514" y="5444507"/>
            <a:ext cx="269556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Está</a:t>
            </a:r>
            <a:r>
              <a:rPr lang="en-US" sz="16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r>
              <a:rPr lang="en-US" sz="1600" dirty="0" err="1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en</a:t>
            </a:r>
            <a:r>
              <a:rPr lang="en-US" sz="16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el TOP-10</a:t>
            </a:r>
          </a:p>
          <a:p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“Ciudades más atractivas para invertir”</a:t>
            </a:r>
          </a:p>
          <a:p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Ruberoid Bold" pitchFamily="2" charset="0"/>
              </a:rPr>
              <a:t>www.rostov-gorod.ru</a:t>
            </a:r>
            <a:r>
              <a:rPr lang="ru-RU" sz="1100" b="1" dirty="0" smtClean="0">
                <a:solidFill>
                  <a:schemeClr val="bg2">
                    <a:lumMod val="10000"/>
                  </a:schemeClr>
                </a:solidFill>
                <a:latin typeface="Ruberoid Bold" pitchFamily="2" charset="0"/>
              </a:rPr>
              <a:t> </a:t>
            </a:r>
            <a:endParaRPr lang="ru-RU" sz="1100" b="1" dirty="0">
              <a:solidFill>
                <a:schemeClr val="bg2">
                  <a:lumMod val="10000"/>
                </a:schemeClr>
              </a:solidFill>
              <a:latin typeface="Ruberoid Bold" pitchFamily="2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96000" y="2028138"/>
            <a:ext cx="10304" cy="4301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8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0"/>
          <p:cNvSpPr txBox="1">
            <a:spLocks noChangeArrowheads="1"/>
          </p:cNvSpPr>
          <p:nvPr/>
        </p:nvSpPr>
        <p:spPr bwMode="auto">
          <a:xfrm>
            <a:off x="-1588" y="467500"/>
            <a:ext cx="12193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06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3200" dirty="0"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PROGRAMAS ENSEÑADOS EN </a:t>
            </a:r>
            <a:r>
              <a:rPr lang="en-US" altLang="ru-RU" sz="3200" dirty="0" smtClean="0"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INGLÉS</a:t>
            </a:r>
            <a:endParaRPr lang="en-US" altLang="ru-RU" sz="3200" dirty="0"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39" name="Прямоугольник 17"/>
          <p:cNvSpPr>
            <a:spLocks noChangeArrowheads="1"/>
          </p:cNvSpPr>
          <p:nvPr/>
        </p:nvSpPr>
        <p:spPr bwMode="auto">
          <a:xfrm>
            <a:off x="1404938" y="2501307"/>
            <a:ext cx="3008036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Programas</a:t>
            </a:r>
            <a:r>
              <a:rPr lang="en-US" altLang="ru-RU" sz="1600" dirty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600" dirty="0" err="1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educativos</a:t>
            </a:r>
            <a:r>
              <a:rPr lang="en-US" altLang="ru-RU" sz="1600" dirty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600" dirty="0" err="1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altLang="ru-RU" sz="1600" dirty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ru-RU" sz="1600" dirty="0" err="1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Inglés</a:t>
            </a:r>
            <a:endParaRPr lang="en-US" altLang="ru-RU" sz="1600" dirty="0">
              <a:latin typeface="TT Lakes" panose="0200050302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0" name="Прямоугольник 47"/>
          <p:cNvSpPr>
            <a:spLocks noChangeArrowheads="1"/>
          </p:cNvSpPr>
          <p:nvPr/>
        </p:nvSpPr>
        <p:spPr bwMode="auto">
          <a:xfrm>
            <a:off x="-1588" y="2412407"/>
            <a:ext cx="171767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8 </a:t>
            </a:r>
          </a:p>
        </p:txBody>
      </p:sp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0" y="1625392"/>
            <a:ext cx="1219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 2021</a:t>
            </a:r>
            <a:r>
              <a:rPr lang="en-US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/202</a:t>
            </a:r>
            <a:r>
              <a:rPr lang="ru-RU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2</a:t>
            </a:r>
            <a:r>
              <a:rPr lang="en-US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 </a:t>
            </a:r>
            <a:r>
              <a:rPr lang="es-ES" altLang="ru-RU" sz="2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año académico</a:t>
            </a:r>
            <a:endParaRPr lang="ru-RU" altLang="ru-RU" sz="2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42" name="Прямоугольник 20"/>
          <p:cNvSpPr>
            <a:spLocks noChangeArrowheads="1"/>
          </p:cNvSpPr>
          <p:nvPr/>
        </p:nvSpPr>
        <p:spPr bwMode="auto">
          <a:xfrm>
            <a:off x="-1588" y="4520607"/>
            <a:ext cx="24892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8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8032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MÁSTER</a:t>
            </a:r>
            <a:endParaRPr lang="en-US" altLang="ru-RU" sz="1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43" name="Прямоугольник 21"/>
          <p:cNvSpPr>
            <a:spLocks noChangeArrowheads="1"/>
          </p:cNvSpPr>
          <p:nvPr/>
        </p:nvSpPr>
        <p:spPr bwMode="auto">
          <a:xfrm>
            <a:off x="0" y="4179294"/>
            <a:ext cx="2487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32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2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ESPECIALIDAD</a:t>
            </a:r>
            <a:endParaRPr lang="ru-RU" altLang="ru-RU" sz="1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44" name="Прямоугольник 2"/>
          <p:cNvSpPr>
            <a:spLocks noChangeArrowheads="1"/>
          </p:cNvSpPr>
          <p:nvPr/>
        </p:nvSpPr>
        <p:spPr bwMode="auto">
          <a:xfrm>
            <a:off x="2487613" y="4509494"/>
            <a:ext cx="35702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Sistemas inteligentes basados ​​en </a:t>
            </a:r>
            <a:r>
              <a:rPr lang="es-ES" altLang="ru-RU" sz="1400" dirty="0" err="1" smtClean="0">
                <a:latin typeface="TT Lakes" panose="02000503020000020004" pitchFamily="2" charset="0"/>
              </a:rPr>
              <a:t>blockchain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Produciendo </a:t>
            </a:r>
            <a:r>
              <a:rPr lang="es-ES" altLang="ru-RU" sz="1400" dirty="0">
                <a:latin typeface="TT Lakes" panose="02000503020000020004" pitchFamily="2" charset="0"/>
              </a:rPr>
              <a:t>proyectos </a:t>
            </a:r>
            <a:r>
              <a:rPr lang="es-ES" altLang="ru-RU" sz="1400" dirty="0" smtClean="0">
                <a:latin typeface="TT Lakes" panose="02000503020000020004" pitchFamily="2" charset="0"/>
              </a:rPr>
              <a:t>multimedia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Construcción </a:t>
            </a:r>
            <a:r>
              <a:rPr lang="es-ES" altLang="ru-RU" sz="1400" dirty="0">
                <a:latin typeface="TT Lakes" panose="02000503020000020004" pitchFamily="2" charset="0"/>
              </a:rPr>
              <a:t>industrial y </a:t>
            </a:r>
            <a:r>
              <a:rPr lang="es-ES" altLang="ru-RU" sz="1400" dirty="0" smtClean="0">
                <a:latin typeface="TT Lakes" panose="02000503020000020004" pitchFamily="2" charset="0"/>
              </a:rPr>
              <a:t>civil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Logística </a:t>
            </a:r>
            <a:r>
              <a:rPr lang="es-ES" altLang="ru-RU" sz="1400" dirty="0">
                <a:latin typeface="TT Lakes" panose="02000503020000020004" pitchFamily="2" charset="0"/>
              </a:rPr>
              <a:t>de </a:t>
            </a:r>
            <a:r>
              <a:rPr lang="es-ES" altLang="ru-RU" sz="1400" dirty="0" smtClean="0">
                <a:latin typeface="TT Lakes" panose="02000503020000020004" pitchFamily="2" charset="0"/>
              </a:rPr>
              <a:t>transporte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Urbanismo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sp>
        <p:nvSpPr>
          <p:cNvPr id="14345" name="Прямоугольник 24"/>
          <p:cNvSpPr>
            <a:spLocks noChangeArrowheads="1"/>
          </p:cNvSpPr>
          <p:nvPr/>
        </p:nvSpPr>
        <p:spPr bwMode="auto">
          <a:xfrm>
            <a:off x="2487613" y="4177707"/>
            <a:ext cx="3568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Veterinaria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096000" y="2520357"/>
            <a:ext cx="0" cy="3374132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Прямоугольник 27"/>
          <p:cNvSpPr>
            <a:spLocks noChangeArrowheads="1"/>
          </p:cNvSpPr>
          <p:nvPr/>
        </p:nvSpPr>
        <p:spPr bwMode="auto">
          <a:xfrm>
            <a:off x="7442200" y="2513938"/>
            <a:ext cx="3725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600" dirty="0" smtClean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Disciplinas </a:t>
            </a:r>
            <a:r>
              <a:rPr lang="es-ES" altLang="ru-RU" sz="1600" dirty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y módulos </a:t>
            </a:r>
            <a:r>
              <a:rPr lang="es-ES" altLang="ru-RU" sz="1600" dirty="0" smtClean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600" dirty="0" smtClean="0">
                <a:latin typeface="TT Lakes" panose="02000503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Inglés</a:t>
            </a:r>
            <a:endParaRPr lang="es-ES" altLang="ru-RU" sz="1600" dirty="0">
              <a:latin typeface="TT Lakes" panose="0200050302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8" name="Прямоугольник 47"/>
          <p:cNvSpPr>
            <a:spLocks noChangeArrowheads="1"/>
          </p:cNvSpPr>
          <p:nvPr/>
        </p:nvSpPr>
        <p:spPr bwMode="auto">
          <a:xfrm>
            <a:off x="6453188" y="2412407"/>
            <a:ext cx="1409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30 </a:t>
            </a:r>
          </a:p>
        </p:txBody>
      </p:sp>
      <p:sp>
        <p:nvSpPr>
          <p:cNvPr id="14349" name="Прямоугольник 37"/>
          <p:cNvSpPr>
            <a:spLocks noChangeArrowheads="1"/>
          </p:cNvSpPr>
          <p:nvPr/>
        </p:nvSpPr>
        <p:spPr bwMode="auto">
          <a:xfrm>
            <a:off x="6453188" y="3828457"/>
            <a:ext cx="23860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Construcción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Veterinaria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Instrumentación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Seguridad </a:t>
            </a:r>
            <a:r>
              <a:rPr lang="es-ES" altLang="ru-RU" sz="1400" dirty="0">
                <a:latin typeface="TT Lakes" panose="02000503020000020004" pitchFamily="2" charset="0"/>
              </a:rPr>
              <a:t>de la </a:t>
            </a:r>
            <a:r>
              <a:rPr lang="es-ES" altLang="ru-RU" sz="1400" dirty="0" smtClean="0">
                <a:latin typeface="TT Lakes" panose="02000503020000020004" pitchFamily="2" charset="0"/>
              </a:rPr>
              <a:t>tecnosfera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err="1" smtClean="0">
                <a:latin typeface="TT Lakes" panose="02000503020000020004" pitchFamily="2" charset="0"/>
              </a:rPr>
              <a:t>Ciberseguridad</a:t>
            </a:r>
            <a:r>
              <a:rPr lang="es-ES" altLang="ru-RU" sz="1400" dirty="0" smtClean="0">
                <a:latin typeface="TT Lakes" panose="02000503020000020004" pitchFamily="2" charset="0"/>
              </a:rPr>
              <a:t> </a:t>
            </a:r>
            <a:r>
              <a:rPr lang="es-ES" altLang="ru-RU" sz="1400" dirty="0">
                <a:latin typeface="TT Lakes" panose="02000503020000020004" pitchFamily="2" charset="0"/>
              </a:rPr>
              <a:t>de los </a:t>
            </a:r>
            <a:r>
              <a:rPr lang="es-ES" altLang="ru-RU" sz="1400" dirty="0" smtClean="0">
                <a:latin typeface="TT Lakes" panose="02000503020000020004" pitchFamily="2" charset="0"/>
              </a:rPr>
              <a:t>sistemas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Ingeniería </a:t>
            </a:r>
            <a:r>
              <a:rPr lang="es-ES" altLang="ru-RU" sz="1400" dirty="0">
                <a:latin typeface="TT Lakes" panose="02000503020000020004" pitchFamily="2" charset="0"/>
              </a:rPr>
              <a:t>de software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sp>
        <p:nvSpPr>
          <p:cNvPr id="14350" name="Прямоугольник 5"/>
          <p:cNvSpPr>
            <a:spLocks noChangeArrowheads="1"/>
          </p:cNvSpPr>
          <p:nvPr/>
        </p:nvSpPr>
        <p:spPr bwMode="auto">
          <a:xfrm>
            <a:off x="6481763" y="3399832"/>
            <a:ext cx="2246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INCLUIDAS EN PROGRAMAS DE:</a:t>
            </a:r>
            <a:endParaRPr lang="ru-RU" altLang="ru-RU" sz="1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51" name="Прямоугольник 39"/>
          <p:cNvSpPr>
            <a:spLocks noChangeArrowheads="1"/>
          </p:cNvSpPr>
          <p:nvPr/>
        </p:nvSpPr>
        <p:spPr bwMode="auto">
          <a:xfrm>
            <a:off x="8728075" y="3810994"/>
            <a:ext cx="27495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Economía </a:t>
            </a:r>
            <a:r>
              <a:rPr lang="es-ES" altLang="ru-RU" sz="1400" dirty="0" smtClean="0">
                <a:latin typeface="TT Lakes" panose="02000503020000020004" pitchFamily="2" charset="0"/>
              </a:rPr>
              <a:t>mundial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Informática aplicada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Robótica </a:t>
            </a:r>
            <a:r>
              <a:rPr lang="es-ES" altLang="ru-RU" sz="1400" dirty="0">
                <a:latin typeface="TT Lakes" panose="02000503020000020004" pitchFamily="2" charset="0"/>
              </a:rPr>
              <a:t>y </a:t>
            </a:r>
            <a:r>
              <a:rPr lang="es-ES" altLang="ru-RU" sz="1400" dirty="0" smtClean="0">
                <a:latin typeface="TT Lakes" panose="02000503020000020004" pitchFamily="2" charset="0"/>
              </a:rPr>
              <a:t>Mecatrónica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err="1" smtClean="0">
                <a:latin typeface="TT Lakes" panose="02000503020000020004" pitchFamily="2" charset="0"/>
              </a:rPr>
              <a:t>Psicofisiología</a:t>
            </a:r>
            <a:r>
              <a:rPr lang="es-ES" altLang="ru-RU" sz="1400" dirty="0" smtClean="0">
                <a:latin typeface="TT Lakes" panose="02000503020000020004" pitchFamily="2" charset="0"/>
              </a:rPr>
              <a:t> </a:t>
            </a:r>
            <a:r>
              <a:rPr lang="es-ES" altLang="ru-RU" sz="1400" dirty="0">
                <a:latin typeface="TT Lakes" panose="02000503020000020004" pitchFamily="2" charset="0"/>
              </a:rPr>
              <a:t>y Psicología Clínica</a:t>
            </a:r>
            <a:endParaRPr lang="ru-RU" altLang="ru-RU" sz="1400" dirty="0">
              <a:latin typeface="TT Lakes" panose="02000503020000020004" pitchFamily="2" charset="0"/>
            </a:endParaRPr>
          </a:p>
        </p:txBody>
      </p:sp>
      <p:sp>
        <p:nvSpPr>
          <p:cNvPr id="14352" name="Прямоугольник 21"/>
          <p:cNvSpPr>
            <a:spLocks noChangeArrowheads="1"/>
          </p:cNvSpPr>
          <p:nvPr/>
        </p:nvSpPr>
        <p:spPr bwMode="auto">
          <a:xfrm>
            <a:off x="-1588" y="3393482"/>
            <a:ext cx="238760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12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GRADO</a:t>
            </a:r>
            <a:endParaRPr lang="ru-RU" altLang="ru-RU" sz="12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14353" name="Прямоугольник 1"/>
          <p:cNvSpPr>
            <a:spLocks noChangeArrowheads="1"/>
          </p:cNvSpPr>
          <p:nvPr/>
        </p:nvSpPr>
        <p:spPr bwMode="auto">
          <a:xfrm>
            <a:off x="2487613" y="3406182"/>
            <a:ext cx="35337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>
                <a:latin typeface="TT Lakes" panose="02000503020000020004" pitchFamily="2" charset="0"/>
              </a:rPr>
              <a:t>Producción de contenido </a:t>
            </a:r>
            <a:r>
              <a:rPr lang="es-ES" altLang="ru-RU" sz="1400" dirty="0" smtClean="0">
                <a:latin typeface="TT Lakes" panose="02000503020000020004" pitchFamily="2" charset="0"/>
              </a:rPr>
              <a:t>digital</a:t>
            </a:r>
            <a:endParaRPr lang="ru-RU" altLang="ru-RU" sz="1400" dirty="0" smtClean="0">
              <a:latin typeface="TT Lakes" panose="02000503020000020004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400" dirty="0" smtClean="0">
                <a:latin typeface="TT Lakes" panose="02000503020000020004" pitchFamily="2" charset="0"/>
              </a:rPr>
              <a:t>Reconstrucción </a:t>
            </a:r>
            <a:r>
              <a:rPr lang="es-ES" altLang="ru-RU" sz="1400" dirty="0">
                <a:latin typeface="TT Lakes" panose="02000503020000020004" pitchFamily="2" charset="0"/>
              </a:rPr>
              <a:t>y restauración del patrimonio cultural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val="625341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276" y="41390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EDUCACIÓN </a:t>
            </a:r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INTERNACIONAL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1000" y="1977610"/>
            <a:ext cx="3105000" cy="1432389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8500" y="1961777"/>
            <a:ext cx="3060000" cy="1455280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11000" y="1977610"/>
            <a:ext cx="2880922" cy="1432389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2"/>
          <p:cNvSpPr>
            <a:spLocks noChangeArrowheads="1"/>
          </p:cNvSpPr>
          <p:nvPr/>
        </p:nvSpPr>
        <p:spPr bwMode="auto">
          <a:xfrm>
            <a:off x="1221476" y="2386893"/>
            <a:ext cx="252327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pc="-80" dirty="0">
                <a:ln w="0"/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RUSO COMO </a:t>
            </a:r>
            <a:r>
              <a:rPr lang="en-US" altLang="ru-RU" spc="-80" dirty="0" smtClean="0">
                <a:ln w="0"/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LE </a:t>
            </a:r>
            <a:r>
              <a:rPr lang="en-US" altLang="ru-RU" spc="-80" dirty="0">
                <a:ln w="0"/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+ PERFILES</a:t>
            </a:r>
          </a:p>
        </p:txBody>
      </p:sp>
      <p:sp>
        <p:nvSpPr>
          <p:cNvPr id="27" name="Прямоугольник 22"/>
          <p:cNvSpPr>
            <a:spLocks noChangeArrowheads="1"/>
          </p:cNvSpPr>
          <p:nvPr/>
        </p:nvSpPr>
        <p:spPr bwMode="auto">
          <a:xfrm>
            <a:off x="4795179" y="2200139"/>
            <a:ext cx="2655002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6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Ingeniería y tecnologías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6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Ciencias naturales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6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Economía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6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Humanidades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6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Medicina y biología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276" y="1500545"/>
            <a:ext cx="11087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863">
              <a:defRPr/>
            </a:pPr>
            <a:r>
              <a:rPr lang="en-US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PROGRAMAS PREPARATORIOS/ FACULTAD INTERNACIONAL</a:t>
            </a:r>
          </a:p>
        </p:txBody>
      </p:sp>
      <p:sp>
        <p:nvSpPr>
          <p:cNvPr id="30" name="Прямоугольник 22"/>
          <p:cNvSpPr>
            <a:spLocks noChangeArrowheads="1"/>
          </p:cNvSpPr>
          <p:nvPr/>
        </p:nvSpPr>
        <p:spPr bwMode="auto">
          <a:xfrm>
            <a:off x="8686800" y="2393951"/>
            <a:ext cx="22467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pc="-80" dirty="0">
                <a:ln w="0"/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CERTIFICADO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pc="-80" dirty="0">
                <a:ln w="0"/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NACIONAL</a:t>
            </a:r>
          </a:p>
        </p:txBody>
      </p:sp>
      <p:cxnSp>
        <p:nvCxnSpPr>
          <p:cNvPr id="3" name="Прямая со стрелкой 2"/>
          <p:cNvCxnSpPr>
            <a:stCxn id="4" idx="3"/>
            <a:endCxn id="7" idx="1"/>
          </p:cNvCxnSpPr>
          <p:nvPr/>
        </p:nvCxnSpPr>
        <p:spPr>
          <a:xfrm flipV="1">
            <a:off x="4026000" y="2689417"/>
            <a:ext cx="562500" cy="4388"/>
          </a:xfrm>
          <a:prstGeom prst="straightConnector1">
            <a:avLst/>
          </a:prstGeom>
          <a:ln w="19050">
            <a:solidFill>
              <a:srgbClr val="00A1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7648500" y="2744903"/>
            <a:ext cx="562500" cy="4388"/>
          </a:xfrm>
          <a:prstGeom prst="straightConnector1">
            <a:avLst/>
          </a:prstGeom>
          <a:ln w="19050">
            <a:solidFill>
              <a:srgbClr val="00A1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21000" y="3686409"/>
            <a:ext cx="404706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CURSOS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 bwMode="auto">
          <a:xfrm>
            <a:off x="1033782" y="5746704"/>
            <a:ext cx="10056716" cy="65150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Certificado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Nacional (6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niveles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1033782" y="4130122"/>
            <a:ext cx="10056716" cy="108693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Ruso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como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lengua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extranjera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Cursos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Internacionales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de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Verano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Ruso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de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negocios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Programas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de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educación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 </a:t>
            </a:r>
            <a:r>
              <a:rPr lang="en-US" altLang="ru-RU" sz="16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adicional</a:t>
            </a:r>
            <a:endParaRPr lang="en-US" altLang="ru-RU" sz="16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21000" y="5277048"/>
            <a:ext cx="926152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TRKI (CERTIFICADO DEL RUSO COMO LENGUA EXTRANJERA)</a:t>
            </a:r>
            <a:endParaRPr lang="es-ES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86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90787"/>
            <a:ext cx="1203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CURSOS PREPARATORIOS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" y="1314000"/>
            <a:ext cx="11631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dirty="0">
                <a:solidFill>
                  <a:srgbClr val="00A1E9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FORMATOS DE APRENDIZAJE</a:t>
            </a:r>
            <a:endParaRPr lang="ru-RU" dirty="0">
              <a:solidFill>
                <a:srgbClr val="00A1E9"/>
              </a:solidFill>
              <a:latin typeface="Ruberoid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1000" y="1959943"/>
            <a:ext cx="3105000" cy="1710000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96000" y="1937052"/>
            <a:ext cx="3060000" cy="1710000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34360" y="1959943"/>
            <a:ext cx="3681640" cy="1710000"/>
          </a:xfrm>
          <a:prstGeom prst="roundRect">
            <a:avLst>
              <a:gd name="adj" fmla="val 8532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01000" y="5064943"/>
            <a:ext cx="211500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023184" y="4073889"/>
            <a:ext cx="2597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Aceptación de solicitudes</a:t>
            </a:r>
            <a:endParaRPr lang="ru-RU" sz="1400" spc="-8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26015" y="4385860"/>
            <a:ext cx="26436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10 de junio - 30 de octubre</a:t>
            </a:r>
            <a:endParaRPr lang="ru-RU" sz="1500" dirty="0">
              <a:latin typeface="TT Lakes" panose="0200050302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23184" y="5334943"/>
            <a:ext cx="2597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El inicio del curso </a:t>
            </a:r>
            <a:endParaRPr lang="ru-RU" sz="1400" spc="-8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23184" y="5665002"/>
            <a:ext cx="3272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medida que se reclutan los grupos </a:t>
            </a:r>
            <a:r>
              <a:rPr lang="es-E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(Septiembre-Noviembre</a:t>
            </a:r>
            <a:r>
              <a:rPr lang="es-ES" sz="15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1500" dirty="0">
              <a:latin typeface="TT Lakes" panose="0200050302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26167" y="4080901"/>
            <a:ext cx="3029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 smtClean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Principio </a:t>
            </a: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de </a:t>
            </a:r>
            <a:r>
              <a:rPr lang="es-ES" sz="1600" spc="-80" dirty="0" smtClean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organización del </a:t>
            </a: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proceso </a:t>
            </a:r>
            <a:r>
              <a:rPr lang="es-ES" sz="1600" spc="-80" dirty="0" smtClean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educativo por los modules</a:t>
            </a:r>
            <a:endParaRPr lang="ru-RU" sz="1600" spc="-8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6001" y="5004000"/>
            <a:ext cx="245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Ruberoid Extra Bold" pitchFamily="2" charset="0"/>
                <a:ea typeface="Ruberoid Extra Bold" pitchFamily="2" charset="0"/>
              </a:rPr>
              <a:t>12 módulos</a:t>
            </a:r>
            <a:endParaRPr lang="ru-RU" sz="3200" dirty="0">
              <a:latin typeface="TT Lakes" panose="0200050302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90234" y="4073889"/>
            <a:ext cx="2504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Tipos de programas</a:t>
            </a:r>
            <a:endParaRPr lang="ru-RU" sz="1400" spc="-8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90234" y="4373288"/>
            <a:ext cx="4570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TT Lakes DemiBold" panose="02000503030000020004" pitchFamily="2" charset="0"/>
                <a:ea typeface="Calibri" panose="020F0502020204030204" pitchFamily="34" charset="0"/>
              </a:rPr>
              <a:t>Intensivo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- 936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/ 26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créditos </a:t>
            </a:r>
            <a:r>
              <a:rPr lang="en-GB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</a:p>
          <a:p>
            <a:r>
              <a:rPr lang="es-ES" sz="1600" dirty="0">
                <a:latin typeface="TT Lakes DemiBold" panose="02000503030000020004" pitchFamily="2" charset="0"/>
                <a:ea typeface="Calibri" panose="020F0502020204030204" pitchFamily="34" charset="0"/>
              </a:rPr>
              <a:t>Estándar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– 2160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/ 60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créditos</a:t>
            </a:r>
            <a:r>
              <a:rPr lang="en-GB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endParaRPr lang="en-US" sz="1400" dirty="0" smtClean="0">
              <a:latin typeface="TT Lakes" panose="02000503020000020004" pitchFamily="2" charset="0"/>
              <a:ea typeface="Calibri" panose="020F0502020204030204" pitchFamily="34" charset="0"/>
            </a:endParaRPr>
          </a:p>
          <a:p>
            <a:r>
              <a:rPr lang="es-ES" sz="1600" dirty="0" smtClean="0">
                <a:latin typeface="TT Lakes DemiBold" panose="02000503030000020004" pitchFamily="2" charset="0"/>
                <a:ea typeface="Calibri" panose="020F0502020204030204" pitchFamily="34" charset="0"/>
              </a:rPr>
              <a:t>A largo plazo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– 3240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 / 90 </a:t>
            </a:r>
            <a:r>
              <a:rPr lang="es-ES" sz="1400" dirty="0" smtClean="0">
                <a:latin typeface="TT Lakes" panose="02000503020000020004" pitchFamily="2" charset="0"/>
                <a:ea typeface="Calibri" panose="020F0502020204030204" pitchFamily="34" charset="0"/>
              </a:rPr>
              <a:t>créditos </a:t>
            </a:r>
            <a:endParaRPr lang="ru-RU" sz="1400" dirty="0">
              <a:latin typeface="TT Lakes" panose="0200050302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90234" y="5334943"/>
            <a:ext cx="4030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Documentos al finalizar </a:t>
            </a:r>
            <a:r>
              <a:rPr lang="es-ES" sz="1600" spc="-80" dirty="0" smtClean="0"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del curso</a:t>
            </a:r>
            <a:endParaRPr lang="ru-RU" sz="1400" spc="-80" dirty="0"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90234" y="5660921"/>
            <a:ext cx="403076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Certificado de formulario universitario estandar y</a:t>
            </a:r>
            <a:r>
              <a:rPr lang="ru-RU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certificado del TRKI (Prueba oficial del ruso como lengua extranjera) </a:t>
            </a:r>
            <a:r>
              <a:rPr lang="ru-RU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/В1</a:t>
            </a:r>
            <a:endParaRPr lang="ru-RU" sz="15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26168" y="5660921"/>
            <a:ext cx="2849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Idioma ruso</a:t>
            </a:r>
            <a:r>
              <a:rPr lang="en-U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500" dirty="0" err="1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curso</a:t>
            </a:r>
            <a:r>
              <a:rPr lang="en-U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general y para </a:t>
            </a:r>
            <a:r>
              <a:rPr lang="en-US" sz="1500" dirty="0" err="1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los</a:t>
            </a:r>
            <a:r>
              <a:rPr lang="en-U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fines </a:t>
            </a:r>
            <a:r>
              <a:rPr lang="en-US" sz="1500" dirty="0" err="1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acad</a:t>
            </a:r>
            <a:r>
              <a:rPr lang="es-ES" sz="15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é</a:t>
            </a:r>
            <a:r>
              <a:rPr lang="en-US" sz="1500" dirty="0" err="1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micos</a:t>
            </a:r>
            <a:endParaRPr lang="en-US" sz="15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3184" y="2076940"/>
            <a:ext cx="2646434" cy="407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ru-RU" sz="2000" dirty="0" smtClean="0">
                <a:ln w="0"/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PRESENCIAL</a:t>
            </a:r>
            <a:endParaRPr lang="ru-RU" altLang="ru-RU" sz="2000" dirty="0">
              <a:ln w="0"/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86000" y="2076939"/>
            <a:ext cx="272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ru-RU" sz="2000" dirty="0" smtClean="0">
                <a:ln w="0"/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MIXTO</a:t>
            </a:r>
            <a:endParaRPr lang="ru-RU" altLang="ru-RU" sz="2000" dirty="0">
              <a:ln w="0"/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48816" y="2083890"/>
            <a:ext cx="3612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ru-RU" sz="2000" dirty="0" smtClean="0">
                <a:ln w="0"/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A DISTANCIA</a:t>
            </a:r>
            <a:endParaRPr lang="ru-RU" altLang="ru-RU" sz="2000" dirty="0">
              <a:ln w="0"/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6" name="Прямоугольник 22"/>
          <p:cNvSpPr>
            <a:spLocks noChangeArrowheads="1"/>
          </p:cNvSpPr>
          <p:nvPr/>
        </p:nvSpPr>
        <p:spPr bwMode="auto">
          <a:xfrm>
            <a:off x="1019468" y="2569151"/>
            <a:ext cx="2998172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Grupos reducidos (hasta 8 personas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marL="174625" indent="-174625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Laboratorios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idiomas</a:t>
            </a:r>
          </a:p>
          <a:p>
            <a:pPr marL="174625" indent="-174625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Proyectos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investigación</a:t>
            </a:r>
          </a:p>
          <a:p>
            <a:pPr marL="174625" indent="-174625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Sistema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servicio de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amigos</a:t>
            </a:r>
          </a:p>
          <a:p>
            <a:pPr marL="174625" indent="-174625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Alojamiento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confortable</a:t>
            </a:r>
            <a:endParaRPr lang="ru-RU" altLang="ru-RU" sz="13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Прямоугольник 22"/>
          <p:cNvSpPr>
            <a:spLocks noChangeArrowheads="1"/>
          </p:cNvSpPr>
          <p:nvPr/>
        </p:nvSpPr>
        <p:spPr bwMode="auto">
          <a:xfrm>
            <a:off x="4386000" y="2569151"/>
            <a:ext cx="2880000" cy="9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Trayectoria educativa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individual</a:t>
            </a:r>
            <a:endParaRPr lang="ru-RU" altLang="ru-RU" sz="13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Amplia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gama de cursos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online</a:t>
            </a:r>
            <a:endParaRPr lang="ru-RU" altLang="ru-RU" sz="13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Sistema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flexible de acreditación de los resultados del aprendizaje obtenidos en línea</a:t>
            </a:r>
            <a:endParaRPr lang="ru-RU" altLang="ru-RU" sz="13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Прямоугольник 22"/>
          <p:cNvSpPr>
            <a:spLocks noChangeArrowheads="1"/>
          </p:cNvSpPr>
          <p:nvPr/>
        </p:nvSpPr>
        <p:spPr bwMode="auto">
          <a:xfrm>
            <a:off x="7761922" y="2572072"/>
            <a:ext cx="3426516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Trayectoria educativa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individual</a:t>
            </a:r>
            <a:endParaRPr lang="ru-RU" altLang="ru-RU" sz="13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Modo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aprendizaje cómodo basado en la zona </a:t>
            </a: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horaria</a:t>
            </a:r>
            <a:endParaRPr lang="ru-RU" altLang="ru-RU" sz="13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3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Acompañamiento </a:t>
            </a:r>
            <a:r>
              <a:rPr lang="es-ES" altLang="ru-RU" sz="1300" spc="-80" dirty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tutor</a:t>
            </a:r>
            <a:endParaRPr lang="ru-RU" altLang="ru-RU" sz="13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1690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CURSOS PREPARATORIOS A DISTANCIA</a:t>
            </a:r>
            <a:endParaRPr lang="ru-RU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8735" y="1537435"/>
            <a:ext cx="3158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4863">
              <a:defRPr/>
            </a:pPr>
            <a:r>
              <a:rPr lang="es-ES" sz="1600" spc="-80" dirty="0" err="1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Modularprincipio</a:t>
            </a:r>
            <a:r>
              <a:rPr lang="es-ES" sz="1600" spc="-8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 de </a:t>
            </a:r>
            <a:r>
              <a:rPr lang="es-ES" sz="1600" spc="-80" dirty="0" err="1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organizaciónproceso</a:t>
            </a:r>
            <a:r>
              <a:rPr lang="es-ES" sz="1600" spc="-8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 educativo</a:t>
            </a:r>
            <a:endParaRPr lang="ru-RU" sz="1600" spc="-8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000" y="1457020"/>
            <a:ext cx="1601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12</a:t>
            </a:r>
            <a:r>
              <a:rPr lang="es-ES" sz="3200" dirty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endParaRPr lang="es-ES" sz="32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es-ES" sz="20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módulos</a:t>
            </a:r>
            <a:endParaRPr lang="ru-RU" sz="2000" dirty="0">
              <a:solidFill>
                <a:srgbClr val="00A1E9"/>
              </a:solidFill>
              <a:latin typeface="TT Lakes" panose="02000503020000020004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3525" y="1593552"/>
            <a:ext cx="3129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Tipos de programas</a:t>
            </a:r>
            <a:endParaRPr lang="ru-RU" sz="1400" spc="-8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39106" y="2091905"/>
            <a:ext cx="4570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TT Lakes DemiBold" panose="02000503030000020004" pitchFamily="2" charset="0"/>
                <a:ea typeface="Calibri" panose="020F0502020204030204" pitchFamily="34" charset="0"/>
              </a:rPr>
              <a:t>Intensivo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- 936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/ 26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créditos </a:t>
            </a:r>
            <a:r>
              <a:rPr lang="en-GB" sz="1400" dirty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</a:p>
          <a:p>
            <a:r>
              <a:rPr lang="es-ES" sz="1400" dirty="0">
                <a:latin typeface="TT Lakes DemiBold" panose="02000503030000020004" pitchFamily="2" charset="0"/>
                <a:ea typeface="Calibri" panose="020F0502020204030204" pitchFamily="34" charset="0"/>
              </a:rPr>
              <a:t>Estándar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– 2160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/ 60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créditos</a:t>
            </a:r>
            <a:r>
              <a:rPr lang="en-GB" sz="1400" dirty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</a:t>
            </a:r>
            <a:endParaRPr lang="en-US" sz="1400" dirty="0">
              <a:latin typeface="TT Lakes" panose="02000503020000020004" pitchFamily="2" charset="0"/>
              <a:ea typeface="Calibri" panose="020F0502020204030204" pitchFamily="34" charset="0"/>
            </a:endParaRPr>
          </a:p>
          <a:p>
            <a:r>
              <a:rPr lang="es-ES" sz="1400" dirty="0">
                <a:latin typeface="TT Lakes DemiBold" panose="02000503030000020004" pitchFamily="2" charset="0"/>
                <a:ea typeface="Calibri" panose="020F0502020204030204" pitchFamily="34" charset="0"/>
              </a:rPr>
              <a:t>A largo plazo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– 3240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horas</a:t>
            </a:r>
            <a:r>
              <a:rPr lang="ru-RU" sz="1400" dirty="0">
                <a:latin typeface="TT Lakes" panose="02000503020000020004" pitchFamily="2" charset="0"/>
                <a:ea typeface="Calibri" panose="020F0502020204030204" pitchFamily="34" charset="0"/>
              </a:rPr>
              <a:t> / 90 </a:t>
            </a:r>
            <a:r>
              <a:rPr lang="es-ES" sz="1400" dirty="0">
                <a:latin typeface="TT Lakes" panose="02000503020000020004" pitchFamily="2" charset="0"/>
                <a:ea typeface="Calibri" panose="020F0502020204030204" pitchFamily="34" charset="0"/>
              </a:rPr>
              <a:t>créditos </a:t>
            </a:r>
            <a:endParaRPr lang="ru-RU" sz="1400" dirty="0">
              <a:latin typeface="TT Lakes" panose="0200050302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84216" y="1589905"/>
            <a:ext cx="2953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spc="-8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Documentos al finalizar del curso</a:t>
            </a:r>
            <a:endParaRPr lang="ru-RU" sz="1400" spc="-8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784216" y="2110612"/>
            <a:ext cx="31789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Certificado </a:t>
            </a:r>
            <a:r>
              <a:rPr lang="es-ES" sz="14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</a:t>
            </a:r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formulario universitario estandar y</a:t>
            </a:r>
            <a:r>
              <a:rPr lang="ru-RU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certificado </a:t>
            </a:r>
            <a:r>
              <a:rPr lang="es-ES" sz="14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TRKI </a:t>
            </a:r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(Prueba oficial del ruso como lengua extranjera) </a:t>
            </a:r>
            <a:r>
              <a:rPr lang="ru-RU" sz="14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45913" y="2296173"/>
            <a:ext cx="2651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Idioma ruso</a:t>
            </a:r>
            <a:r>
              <a:rPr lang="en-U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40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curso</a:t>
            </a:r>
            <a:r>
              <a:rPr lang="en-U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general y para </a:t>
            </a:r>
            <a:r>
              <a:rPr lang="en-US" sz="140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los</a:t>
            </a:r>
            <a:r>
              <a:rPr lang="en-U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fines </a:t>
            </a:r>
            <a:r>
              <a:rPr lang="en-US" sz="140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acad</a:t>
            </a:r>
            <a:r>
              <a:rPr lang="es-ES" sz="14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é</a:t>
            </a:r>
            <a:r>
              <a:rPr lang="en-US" sz="1400" dirty="0" err="1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micos</a:t>
            </a:r>
            <a:endParaRPr lang="en-US" sz="14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921000" y="3114000"/>
            <a:ext cx="10817114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831000" y="3263797"/>
            <a:ext cx="5265000" cy="3159769"/>
            <a:chOff x="577298" y="2977039"/>
            <a:chExt cx="5265000" cy="3159769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484820" y="3540243"/>
              <a:ext cx="15995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89D3"/>
                </a:buClr>
                <a:buSzPct val="120000"/>
                <a:defRPr/>
              </a:pPr>
              <a:r>
                <a:rPr lang="ru-RU" sz="1200" dirty="0">
                  <a:latin typeface="TT Lakes" panose="02000503020000020004" pitchFamily="2" charset="0"/>
                  <a:ea typeface="Arial Unicode MS" panose="020B0604020202020204" pitchFamily="34" charset="-128"/>
                  <a:cs typeface="Arial Unicode MS" panose="020B0604020202020204" pitchFamily="34" charset="-128"/>
                  <a:hlinkClick r:id="rId3" action="ppaction://hlinkfile"/>
                </a:rPr>
                <a:t>online.donstu.ru</a:t>
              </a:r>
              <a:endParaRPr lang="en-US" sz="12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617966" y="4710243"/>
              <a:ext cx="20521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latin typeface="TT Lakes" panose="02000503020000020004" pitchFamily="2" charset="0"/>
                  <a:ea typeface="Arial Unicode MS" panose="020B0604020202020204" pitchFamily="34" charset="-128"/>
                  <a:cs typeface="Arial Unicode MS" panose="020B0604020202020204" pitchFamily="34" charset="-128"/>
                  <a:hlinkClick r:id="rId4" action="ppaction://hlinkfile"/>
                </a:rPr>
                <a:t>skif.international.donstu.ru</a:t>
              </a:r>
              <a:endParaRPr lang="ru-RU" sz="1200" dirty="0">
                <a:latin typeface="TT Lakes" panose="02000503020000020004" pitchFamily="2" charset="0"/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577298" y="2977039"/>
              <a:ext cx="5265000" cy="3159769"/>
              <a:chOff x="6134819" y="2828275"/>
              <a:chExt cx="5265000" cy="3159769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7185558" y="5092147"/>
                <a:ext cx="36742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89D3"/>
                  </a:buClr>
                  <a:buSzPct val="120000"/>
                  <a:defRPr/>
                </a:pPr>
                <a:r>
                  <a:rPr lang="es-ES" sz="1200" dirty="0">
                    <a:latin typeface="TT Lakes" panose="02000503020000020004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Seguimiento de la satisfacción de los estudiantes, la posibilidad de elegir profesores y el modo de formación.</a:t>
                </a:r>
                <a:endParaRPr lang="ru-RU" sz="600" dirty="0">
                  <a:latin typeface="TT Lakes" panose="02000503020000020004" pitchFamily="2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pic>
            <p:nvPicPr>
              <p:cNvPr id="35" name="Picture 4" descr="http://qrcoder.ru/code/?skif.international.donstu.ru&amp;4&amp;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3929884"/>
                <a:ext cx="916760" cy="916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http://qrcoder.ru/code/?online.donstu.ru&amp;4&amp;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2828275"/>
                <a:ext cx="907522" cy="907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http://qrcoder.ru/code/?my.e.donstu.ru&amp;6&amp;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34819" y="5037955"/>
                <a:ext cx="950088" cy="950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Прямоугольник 37"/>
              <p:cNvSpPr/>
              <p:nvPr/>
            </p:nvSpPr>
            <p:spPr>
              <a:xfrm>
                <a:off x="7185558" y="5664562"/>
                <a:ext cx="1456347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buClr>
                    <a:srgbClr val="0089D3"/>
                  </a:buClr>
                  <a:buSzPct val="120000"/>
                  <a:defRPr/>
                </a:pPr>
                <a:r>
                  <a:rPr lang="ru-RU" sz="1200" dirty="0">
                    <a:latin typeface="TT Lakes" panose="02000503020000020004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  <a:hlinkClick r:id="rId8" action="ppaction://hlinkfile"/>
                  </a:rPr>
                  <a:t>my.e.donstu.ru</a:t>
                </a:r>
                <a:endParaRPr lang="en-US" sz="1200" dirty="0">
                  <a:latin typeface="TT Lakes" panose="02000503020000020004" pitchFamily="2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7175487" y="2879805"/>
                <a:ext cx="387891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200" dirty="0">
                    <a:latin typeface="TT Lakes" panose="02000503020000020004" pitchFamily="2" charset="0"/>
                  </a:rPr>
                  <a:t>Aceptación en línea de solicitudes y documentos de los </a:t>
                </a:r>
                <a:r>
                  <a:rPr lang="es-ES" sz="1200" dirty="0" smtClean="0">
                    <a:latin typeface="TT Lakes" panose="02000503020000020004" pitchFamily="2" charset="0"/>
                  </a:rPr>
                  <a:t>solicitantes</a:t>
                </a:r>
                <a:endParaRPr lang="ru-RU" sz="1200" dirty="0">
                  <a:latin typeface="TT Lakes" panose="02000503020000020004" pitchFamily="2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7185558" y="3967147"/>
                <a:ext cx="42142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200" dirty="0">
                    <a:latin typeface="TT Lakes" panose="02000503020000020004" pitchFamily="2" charset="0"/>
                  </a:rPr>
                  <a:t>Cursos electrónicos en disciplinas básicas y adicionales en LMS DSTU, automatización del control y evaluación de los resultados del aprendizaje</a:t>
                </a:r>
                <a:endParaRPr lang="ru-RU" sz="1200" dirty="0">
                  <a:latin typeface="TT Lakes" panose="02000503020000020004" pitchFamily="2" charset="0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9643478" y="5378582"/>
            <a:ext cx="1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TT Lakes" panose="02000503020000020004" pitchFamily="2" charset="0"/>
                <a:ea typeface="Ruberoid Extra Bold" pitchFamily="2" charset="0"/>
              </a:rPr>
              <a:t>Laboratorios Virtuales</a:t>
            </a:r>
            <a:endParaRPr lang="ru-RU" sz="1400" dirty="0">
              <a:latin typeface="TT Lakes" panose="02000503020000020004" pitchFamily="2" charset="0"/>
              <a:ea typeface="Ruberoid Extra Bold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43477" y="3805264"/>
            <a:ext cx="162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T Lakes" panose="02000503020000020004" pitchFamily="2" charset="0"/>
                <a:ea typeface="Ruberoid Extra Bold" pitchFamily="2" charset="0"/>
              </a:rPr>
              <a:t>Estudios para la producción de cursos online</a:t>
            </a:r>
            <a:endParaRPr lang="ru-RU" sz="1400" dirty="0">
              <a:latin typeface="TT Lakes" panose="02000503020000020004" pitchFamily="2" charset="0"/>
              <a:ea typeface="Ruberoid Extra Bold" pitchFamily="2" charset="0"/>
            </a:endParaRPr>
          </a:p>
        </p:txBody>
      </p:sp>
      <p:pic>
        <p:nvPicPr>
          <p:cNvPr id="44" name="Picture 4" descr="Собака ТОП3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 bwMode="auto">
          <a:xfrm>
            <a:off x="6875571" y="3439235"/>
            <a:ext cx="2277867" cy="13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Из-за пандемии российский вуз провёл лекцию по программированию в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5196"/>
          <a:stretch/>
        </p:blipFill>
        <p:spPr bwMode="auto">
          <a:xfrm>
            <a:off x="6875570" y="4974845"/>
            <a:ext cx="2277867" cy="13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5"/>
          <p:cNvCxnSpPr/>
          <p:nvPr/>
        </p:nvCxnSpPr>
        <p:spPr>
          <a:xfrm>
            <a:off x="6096000" y="3439235"/>
            <a:ext cx="0" cy="2886206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876000" y="2529000"/>
            <a:ext cx="2205000" cy="677334"/>
          </a:xfrm>
          <a:prstGeom prst="roundRect">
            <a:avLst>
              <a:gd name="adj" fmla="val 14410"/>
            </a:avLst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0" y="421993"/>
            <a:ext cx="12188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INTERNACIONALIZACIÓN DEL PROCESO EDUCATIVO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6000" y="2606057"/>
            <a:ext cx="21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PROGRAMAS DE RED</a:t>
            </a:r>
            <a:endParaRPr lang="ru-RU" sz="1400" dirty="0">
              <a:solidFill>
                <a:schemeClr val="bg1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487561" y="2034000"/>
            <a:ext cx="0" cy="4279924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8"/>
          <p:cNvSpPr>
            <a:spLocks noChangeArrowheads="1"/>
          </p:cNvSpPr>
          <p:nvPr/>
        </p:nvSpPr>
        <p:spPr bwMode="auto">
          <a:xfrm>
            <a:off x="7095224" y="1819005"/>
            <a:ext cx="19456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8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Programas</a:t>
            </a:r>
            <a:r>
              <a:rPr lang="en-U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educativos</a:t>
            </a:r>
            <a:r>
              <a:rPr lang="en-U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ru-RU" sz="1200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ru-RU" sz="12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</a:t>
            </a:r>
            <a:r>
              <a:rPr lang="en-US" altLang="ru-RU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Inglés</a:t>
            </a:r>
            <a:endParaRPr lang="en-US" altLang="ru-RU" sz="12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Прямоугольник 8"/>
          <p:cNvSpPr>
            <a:spLocks noChangeArrowheads="1"/>
          </p:cNvSpPr>
          <p:nvPr/>
        </p:nvSpPr>
        <p:spPr bwMode="auto">
          <a:xfrm>
            <a:off x="9472480" y="1803335"/>
            <a:ext cx="19860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30</a:t>
            </a:r>
          </a:p>
          <a:p>
            <a:r>
              <a:rPr lang="es-ES" altLang="ru-RU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Disciplinas </a:t>
            </a:r>
          </a:p>
          <a:p>
            <a:r>
              <a:rPr lang="es-ES" altLang="ru-RU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 módulos </a:t>
            </a:r>
          </a:p>
          <a:p>
            <a:r>
              <a:rPr lang="es-ES" altLang="ru-RU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 </a:t>
            </a: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Inglés</a:t>
            </a:r>
          </a:p>
        </p:txBody>
      </p:sp>
      <p:sp>
        <p:nvSpPr>
          <p:cNvPr id="30" name="Прямоугольник 8"/>
          <p:cNvSpPr>
            <a:spLocks noChangeArrowheads="1"/>
          </p:cNvSpPr>
          <p:nvPr/>
        </p:nvSpPr>
        <p:spPr bwMode="auto">
          <a:xfrm>
            <a:off x="7148537" y="3529005"/>
            <a:ext cx="1985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12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ES" altLang="ru-RU" sz="1200" dirty="0"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programas educativos conjuntos</a:t>
            </a:r>
            <a:endParaRPr lang="ru-RU" altLang="ru-RU" sz="1200" dirty="0"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Прямоугольник 8"/>
          <p:cNvSpPr>
            <a:spLocks noChangeArrowheads="1"/>
          </p:cNvSpPr>
          <p:nvPr/>
        </p:nvSpPr>
        <p:spPr bwMode="auto">
          <a:xfrm>
            <a:off x="9525793" y="3500152"/>
            <a:ext cx="15831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6</a:t>
            </a:r>
            <a:r>
              <a:rPr lang="en-US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 </a:t>
            </a:r>
            <a:endParaRPr lang="ru-RU" altLang="ru-RU" sz="48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Escuelas</a:t>
            </a:r>
            <a:r>
              <a:rPr lang="en-U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de </a:t>
            </a:r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verano</a:t>
            </a:r>
            <a:endParaRPr lang="en-US" altLang="ru-RU" sz="12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6" name="Прямоугольник 8"/>
          <p:cNvSpPr>
            <a:spLocks noChangeArrowheads="1"/>
          </p:cNvSpPr>
          <p:nvPr/>
        </p:nvSpPr>
        <p:spPr bwMode="auto">
          <a:xfrm>
            <a:off x="9518916" y="5146705"/>
            <a:ext cx="1499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28</a:t>
            </a:r>
            <a:r>
              <a:rPr lang="en-US" altLang="ru-RU" sz="3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32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ru-RU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Asistentes </a:t>
            </a:r>
            <a:r>
              <a:rPr lang="en-U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</a:t>
            </a:r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idiomas</a:t>
            </a:r>
            <a:endParaRPr lang="en-US" altLang="ru-RU" sz="12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Прямоугольник 8"/>
          <p:cNvSpPr>
            <a:spLocks noChangeArrowheads="1"/>
          </p:cNvSpPr>
          <p:nvPr/>
        </p:nvSpPr>
        <p:spPr bwMode="auto">
          <a:xfrm>
            <a:off x="7151870" y="5153671"/>
            <a:ext cx="17906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48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34</a:t>
            </a:r>
            <a:r>
              <a:rPr lang="en-US" altLang="ru-RU" sz="4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altLang="ru-RU" sz="4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Profesores</a:t>
            </a:r>
            <a:r>
              <a:rPr lang="en-U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2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invitados</a:t>
            </a:r>
            <a:endParaRPr lang="en-US" altLang="ru-RU" sz="12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1903481"/>
            <a:ext cx="6663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/>
            <a:r>
              <a:rPr lang="en-US" sz="20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MOVILIDAD ACADÉMICA</a:t>
            </a:r>
          </a:p>
        </p:txBody>
      </p:sp>
      <p:sp>
        <p:nvSpPr>
          <p:cNvPr id="39" name="Прямоугольник 22"/>
          <p:cNvSpPr>
            <a:spLocks noChangeArrowheads="1"/>
          </p:cNvSpPr>
          <p:nvPr/>
        </p:nvSpPr>
        <p:spPr bwMode="auto">
          <a:xfrm>
            <a:off x="966000" y="3383358"/>
            <a:ext cx="2059082" cy="266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DAAD</a:t>
            </a:r>
            <a:endParaRPr lang="ru-RU" altLang="ru-RU" sz="1400" spc="-80" dirty="0" smtClean="0">
              <a:ln w="0"/>
              <a:solidFill>
                <a:schemeClr val="tx1"/>
              </a:solidFill>
              <a:latin typeface="Ruberoid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z="1200" spc="-80" dirty="0" err="1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Alemania</a:t>
            </a:r>
            <a:endParaRPr lang="en-US" altLang="ru-RU" sz="1200" spc="-80" dirty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900" spc="-80" dirty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CAMPUS FRANCE</a:t>
            </a:r>
            <a:r>
              <a:rPr lang="ru-RU" altLang="ru-RU" sz="1400" spc="-80" dirty="0" smtClean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200" spc="-80" dirty="0" err="1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Francia</a:t>
            </a:r>
            <a:r>
              <a:rPr lang="ru-RU" altLang="ru-RU" sz="1400" spc="-80" dirty="0" smtClean="0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ru-RU" sz="1400" spc="-80" dirty="0" smtClean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900" spc="-80" dirty="0" smtClean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en-US" altLang="ru-RU" sz="1400" dirty="0" smtClean="0">
                <a:solidFill>
                  <a:schemeClr val="tx1"/>
                </a:solidFill>
                <a:latin typeface="Ruberoid Bold" pitchFamily="2" charset="0"/>
              </a:rPr>
              <a:t>TUDY </a:t>
            </a:r>
            <a:r>
              <a:rPr lang="en-US" altLang="ru-RU" sz="1400" dirty="0">
                <a:solidFill>
                  <a:schemeClr val="tx1"/>
                </a:solidFill>
                <a:latin typeface="Ruberoid Bold" pitchFamily="2" charset="0"/>
              </a:rPr>
              <a:t>IN KOREA</a:t>
            </a:r>
            <a:endParaRPr lang="en-US" altLang="ru-RU" sz="1100" dirty="0">
              <a:solidFill>
                <a:schemeClr val="tx1"/>
              </a:solidFill>
              <a:latin typeface="Ruberoid Bold" pitchFamily="2" charset="0"/>
            </a:endParaRP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s-ES" altLang="ru-RU" sz="1200" dirty="0" smtClean="0">
                <a:solidFill>
                  <a:schemeClr val="tx1"/>
                </a:solidFill>
                <a:latin typeface="TT Lakes" panose="02000503020000020004" pitchFamily="2" charset="0"/>
              </a:rPr>
              <a:t>Corea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ru-RU" altLang="ru-RU" sz="900" dirty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marL="176213" indent="-176213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tx1"/>
                </a:solidFill>
                <a:latin typeface="Ruberoid Bold" pitchFamily="2" charset="0"/>
              </a:rPr>
              <a:t>ORANGE TULIP SCHOLARSHIP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s-ES" altLang="ru-RU" sz="1200" dirty="0">
                <a:solidFill>
                  <a:schemeClr val="tx1"/>
                </a:solidFill>
                <a:latin typeface="TT Lakes" panose="02000503020000020004" pitchFamily="2" charset="0"/>
              </a:rPr>
              <a:t>Países </a:t>
            </a:r>
            <a:r>
              <a:rPr lang="es-ES" altLang="ru-RU" sz="1200" dirty="0" smtClean="0">
                <a:solidFill>
                  <a:schemeClr val="tx1"/>
                </a:solidFill>
                <a:latin typeface="TT Lakes" panose="02000503020000020004" pitchFamily="2" charset="0"/>
              </a:rPr>
              <a:t>Bajos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900" dirty="0" smtClean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smtClean="0">
                <a:solidFill>
                  <a:schemeClr val="tx1"/>
                </a:solidFill>
                <a:latin typeface="Ruberoid Bold" pitchFamily="2" charset="0"/>
              </a:rPr>
              <a:t>STUDY </a:t>
            </a:r>
            <a:r>
              <a:rPr lang="en-US" altLang="ru-RU" sz="1200" dirty="0">
                <a:solidFill>
                  <a:schemeClr val="tx1"/>
                </a:solidFill>
                <a:latin typeface="Ruberoid Bold" pitchFamily="2" charset="0"/>
              </a:rPr>
              <a:t>IN </a:t>
            </a:r>
            <a:r>
              <a:rPr lang="en-US" altLang="ru-RU" sz="1200" dirty="0" smtClean="0">
                <a:solidFill>
                  <a:schemeClr val="tx1"/>
                </a:solidFill>
                <a:latin typeface="Ruberoid Bold" pitchFamily="2" charset="0"/>
              </a:rPr>
              <a:t>ITALY</a:t>
            </a:r>
            <a:endParaRPr lang="en-US" altLang="ru-RU" sz="1200" dirty="0">
              <a:solidFill>
                <a:schemeClr val="tx1"/>
              </a:solidFill>
              <a:latin typeface="Ruberoid Bold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s-ES" altLang="ru-RU" sz="1200" dirty="0" smtClean="0">
                <a:solidFill>
                  <a:schemeClr val="tx1"/>
                </a:solidFill>
                <a:latin typeface="TT Lakes" panose="02000503020000020004" pitchFamily="2" charset="0"/>
              </a:rPr>
              <a:t>Italia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900" dirty="0" smtClean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tx1"/>
                </a:solidFill>
                <a:latin typeface="Ruberoid Bold" pitchFamily="2" charset="0"/>
              </a:rPr>
              <a:t>CARGILL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s-ES" altLang="ru-RU" sz="1200" dirty="0">
                <a:solidFill>
                  <a:schemeClr val="tx1"/>
                </a:solidFill>
                <a:latin typeface="TT Lakes" panose="02000503020000020004" pitchFamily="2" charset="0"/>
              </a:rPr>
              <a:t>EE.UU</a:t>
            </a:r>
            <a:endParaRPr lang="ru-RU" altLang="ru-RU" sz="1200" dirty="0">
              <a:solidFill>
                <a:schemeClr val="tx1"/>
              </a:solidFill>
              <a:latin typeface="TT Lakes" panose="02000503020000020004" pitchFamily="2" charset="0"/>
            </a:endParaRPr>
          </a:p>
        </p:txBody>
      </p:sp>
      <p:sp>
        <p:nvSpPr>
          <p:cNvPr id="43" name="Прямоугольник 22"/>
          <p:cNvSpPr>
            <a:spLocks noChangeArrowheads="1"/>
          </p:cNvSpPr>
          <p:nvPr/>
        </p:nvSpPr>
        <p:spPr bwMode="auto">
          <a:xfrm>
            <a:off x="3601520" y="3145172"/>
            <a:ext cx="2140419" cy="2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bg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DAAD</a:t>
            </a:r>
            <a:endParaRPr lang="ru-RU" altLang="ru-RU" sz="1400" spc="-80" dirty="0" smtClean="0">
              <a:ln w="0"/>
              <a:solidFill>
                <a:schemeClr val="bg1"/>
              </a:solidFill>
              <a:latin typeface="Ruberoid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Германия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800" spc="-80" dirty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bg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CAMPUS FRANCE</a:t>
            </a:r>
            <a:r>
              <a:rPr lang="ru-RU" altLang="ru-RU" sz="1400" spc="-80" dirty="0" smtClean="0">
                <a:ln w="0"/>
                <a:solidFill>
                  <a:schemeClr val="bg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2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Франция</a:t>
            </a:r>
            <a:r>
              <a:rPr lang="ru-RU" altLang="ru-RU" sz="1400" spc="-80" dirty="0" smtClean="0">
                <a:ln w="0"/>
                <a:solidFill>
                  <a:schemeClr val="bg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altLang="ru-RU" sz="14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800" spc="-80" dirty="0" smtClean="0">
              <a:ln w="0"/>
              <a:solidFill>
                <a:schemeClr val="bg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 smtClean="0">
                <a:ln w="0"/>
                <a:solidFill>
                  <a:schemeClr val="bg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en-US" altLang="ru-RU" sz="1400" dirty="0" smtClean="0">
                <a:solidFill>
                  <a:schemeClr val="bg1"/>
                </a:solidFill>
                <a:latin typeface="Ruberoid Bold" pitchFamily="2" charset="0"/>
              </a:rPr>
              <a:t>TUDY </a:t>
            </a:r>
            <a:r>
              <a:rPr lang="en-US" altLang="ru-RU" sz="1400" dirty="0">
                <a:solidFill>
                  <a:schemeClr val="bg1"/>
                </a:solidFill>
                <a:latin typeface="Ruberoid Bold" pitchFamily="2" charset="0"/>
              </a:rPr>
              <a:t>IN KOREA</a:t>
            </a:r>
            <a:endParaRPr lang="en-US" altLang="ru-RU" sz="1100" dirty="0">
              <a:solidFill>
                <a:schemeClr val="bg1"/>
              </a:solidFill>
              <a:latin typeface="Ruberoid Bold" pitchFamily="2" charset="0"/>
            </a:endParaRP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dirty="0" smtClean="0">
                <a:solidFill>
                  <a:schemeClr val="bg1"/>
                </a:solidFill>
                <a:latin typeface="TT Lakes" panose="02000503020000020004" pitchFamily="2" charset="0"/>
              </a:rPr>
              <a:t>Корея</a:t>
            </a:r>
            <a:endParaRPr lang="en-US" altLang="ru-RU" sz="12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8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bg1"/>
                </a:solidFill>
                <a:latin typeface="Ruberoid Bold" pitchFamily="2" charset="0"/>
              </a:rPr>
              <a:t>CAMPUS FRANCE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dirty="0" smtClean="0">
                <a:solidFill>
                  <a:schemeClr val="bg1"/>
                </a:solidFill>
                <a:latin typeface="TT Lakes" panose="02000503020000020004" pitchFamily="2" charset="0"/>
              </a:rPr>
              <a:t>Франция</a:t>
            </a:r>
            <a:endParaRPr lang="en-US" altLang="ru-RU" sz="12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ru-RU" altLang="ru-RU" sz="800" dirty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marL="176213" indent="-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bg1"/>
                </a:solidFill>
                <a:latin typeface="Ruberoid Bold" pitchFamily="2" charset="0"/>
              </a:rPr>
              <a:t>ORANGE TULIP SCHOLARSHIP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dirty="0" smtClean="0">
                <a:solidFill>
                  <a:schemeClr val="bg1"/>
                </a:solidFill>
                <a:latin typeface="TT Lakes" panose="02000503020000020004" pitchFamily="2" charset="0"/>
              </a:rPr>
              <a:t>Нидерланды</a:t>
            </a:r>
            <a:endParaRPr lang="en-US" altLang="ru-RU" sz="12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8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smtClean="0">
                <a:solidFill>
                  <a:schemeClr val="bg1"/>
                </a:solidFill>
                <a:latin typeface="Ruberoid Bold" pitchFamily="2" charset="0"/>
              </a:rPr>
              <a:t>STUDY </a:t>
            </a:r>
            <a:r>
              <a:rPr lang="en-US" altLang="ru-RU" sz="1200" dirty="0">
                <a:solidFill>
                  <a:schemeClr val="bg1"/>
                </a:solidFill>
                <a:latin typeface="Ruberoid Bold" pitchFamily="2" charset="0"/>
              </a:rPr>
              <a:t>IN </a:t>
            </a:r>
            <a:r>
              <a:rPr lang="en-US" altLang="ru-RU" sz="1200" dirty="0" smtClean="0">
                <a:solidFill>
                  <a:schemeClr val="bg1"/>
                </a:solidFill>
                <a:latin typeface="Ruberoid Bold" pitchFamily="2" charset="0"/>
              </a:rPr>
              <a:t>ITALY</a:t>
            </a:r>
            <a:endParaRPr lang="en-US" altLang="ru-RU" sz="1200" dirty="0">
              <a:solidFill>
                <a:schemeClr val="bg1"/>
              </a:solidFill>
              <a:latin typeface="Ruberoid Bold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dirty="0" smtClean="0">
                <a:solidFill>
                  <a:schemeClr val="bg1"/>
                </a:solidFill>
                <a:latin typeface="TT Lakes" panose="02000503020000020004" pitchFamily="2" charset="0"/>
              </a:rPr>
              <a:t>Италия</a:t>
            </a:r>
            <a:endParaRPr lang="en-US" altLang="ru-RU" sz="12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800" dirty="0" smtClean="0">
              <a:solidFill>
                <a:schemeClr val="bg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bg1"/>
                </a:solidFill>
                <a:latin typeface="Ruberoid Bold" pitchFamily="2" charset="0"/>
              </a:rPr>
              <a:t>CARGILL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dirty="0" smtClean="0">
                <a:solidFill>
                  <a:schemeClr val="bg1"/>
                </a:solidFill>
                <a:latin typeface="TT Lakes" panose="02000503020000020004" pitchFamily="2" charset="0"/>
              </a:rPr>
              <a:t>США</a:t>
            </a:r>
            <a:endParaRPr lang="ru-RU" altLang="ru-RU" sz="1200" dirty="0">
              <a:solidFill>
                <a:schemeClr val="bg1"/>
              </a:solidFill>
              <a:latin typeface="TT Lakes" panose="02000503020000020004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76000" y="2529000"/>
            <a:ext cx="2205000" cy="3728539"/>
          </a:xfrm>
          <a:prstGeom prst="roundRect">
            <a:avLst>
              <a:gd name="adj" fmla="val 4871"/>
            </a:avLst>
          </a:prstGeom>
          <a:noFill/>
          <a:ln>
            <a:solidFill>
              <a:srgbClr val="00A1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66888" y="2532428"/>
            <a:ext cx="2373255" cy="673905"/>
          </a:xfrm>
          <a:prstGeom prst="roundRect">
            <a:avLst>
              <a:gd name="adj" fmla="val 18812"/>
            </a:avLst>
          </a:prstGeom>
          <a:solidFill>
            <a:srgbClr val="CE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3570333" y="2606057"/>
            <a:ext cx="230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PROGRAMAS DE BECAS</a:t>
            </a:r>
            <a:endParaRPr lang="ru-RU" sz="1400" dirty="0">
              <a:solidFill>
                <a:schemeClr val="bg1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51" name="Прямоугольник 22"/>
          <p:cNvSpPr>
            <a:spLocks noChangeArrowheads="1"/>
          </p:cNvSpPr>
          <p:nvPr/>
        </p:nvSpPr>
        <p:spPr bwMode="auto">
          <a:xfrm>
            <a:off x="3566936" y="3383358"/>
            <a:ext cx="2435666" cy="27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MONODUKURI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ru-RU" altLang="ru-RU" sz="1200" spc="-80" dirty="0" smtClean="0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Япония</a:t>
            </a: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ru-RU" altLang="ru-RU" sz="900" spc="-80" dirty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ERASMUS+ </a:t>
            </a:r>
            <a:r>
              <a:rPr lang="ru-RU" altLang="ru-RU" sz="1400" spc="-80" dirty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КА1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None/>
            </a:pPr>
            <a:r>
              <a:rPr lang="es-ES" altLang="ru-RU" sz="1200" spc="-80" dirty="0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Los Estados </a:t>
            </a:r>
            <a:r>
              <a:rPr lang="es-ES" altLang="ru-RU" sz="1200" spc="-80" dirty="0" smtClean="0">
                <a:ln w="0"/>
                <a:solidFill>
                  <a:schemeClr val="tx1"/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Unidos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rgbClr val="00A1E9"/>
              </a:buClr>
              <a:buSzPct val="120000"/>
              <a:buNone/>
            </a:pPr>
            <a:endParaRPr lang="ru-RU" altLang="ru-RU" sz="900" spc="-80" dirty="0" smtClean="0">
              <a:ln w="0"/>
              <a:solidFill>
                <a:schemeClr val="tx1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4625" indent="-174625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400" spc="-80" dirty="0">
                <a:ln w="0"/>
                <a:solidFill>
                  <a:schemeClr val="tx1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MEVLANA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s-ES" sz="1200" dirty="0" smtClean="0">
                <a:solidFill>
                  <a:schemeClr val="tx1"/>
                </a:solidFill>
                <a:latin typeface="TT Lakes" panose="02000503020000020004" pitchFamily="2" charset="0"/>
              </a:rPr>
              <a:t>Turquía</a:t>
            </a:r>
          </a:p>
          <a:p>
            <a:pPr marL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900" dirty="0" smtClean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marL="176213" indent="-176213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tx1"/>
                </a:solidFill>
                <a:latin typeface="Ruberoid Bold" pitchFamily="2" charset="0"/>
              </a:rPr>
              <a:t>STIPENDIUM HUNGARICUM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z="1200" dirty="0" err="1">
                <a:solidFill>
                  <a:schemeClr val="tx1"/>
                </a:solidFill>
                <a:latin typeface="TT Lakes" panose="02000503020000020004" pitchFamily="2" charset="0"/>
              </a:rPr>
              <a:t>Hungría</a:t>
            </a:r>
            <a:endParaRPr lang="en-US" altLang="ru-RU" sz="1200" dirty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ru-RU" altLang="ru-RU" sz="900" dirty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marL="176213" indent="-176213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chemeClr val="tx1"/>
                </a:solidFill>
                <a:latin typeface="Ruberoid Bold" pitchFamily="2" charset="0"/>
              </a:rPr>
              <a:t>GEORGIUS AGRICOLA</a:t>
            </a: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r>
              <a:rPr lang="en-US" altLang="ru-RU" sz="1200" dirty="0" err="1">
                <a:solidFill>
                  <a:schemeClr val="tx1"/>
                </a:solidFill>
                <a:latin typeface="TT Lakes" panose="02000503020000020004" pitchFamily="2" charset="0"/>
              </a:rPr>
              <a:t>República</a:t>
            </a:r>
            <a:r>
              <a:rPr lang="en-US" altLang="ru-RU" sz="1200" dirty="0">
                <a:solidFill>
                  <a:schemeClr val="tx1"/>
                </a:solidFill>
                <a:latin typeface="TT Lakes" panose="02000503020000020004" pitchFamily="2" charset="0"/>
              </a:rPr>
              <a:t> </a:t>
            </a:r>
            <a:r>
              <a:rPr lang="en-US" altLang="ru-RU" sz="1200" dirty="0" err="1" smtClean="0">
                <a:solidFill>
                  <a:schemeClr val="tx1"/>
                </a:solidFill>
                <a:latin typeface="TT Lakes" panose="02000503020000020004" pitchFamily="2" charset="0"/>
              </a:rPr>
              <a:t>Checa</a:t>
            </a:r>
            <a:endParaRPr lang="en-US" altLang="ru-RU" sz="1200" dirty="0" smtClean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indent="176213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SzPct val="120000"/>
              <a:buNone/>
            </a:pPr>
            <a:endParaRPr lang="en-US" altLang="ru-RU" sz="900" dirty="0" smtClean="0">
              <a:solidFill>
                <a:schemeClr val="tx1"/>
              </a:solidFill>
              <a:latin typeface="TT Lakes" panose="02000503020000020004" pitchFamily="2" charset="0"/>
            </a:endParaRPr>
          </a:p>
          <a:p>
            <a:pPr marL="176213" indent="-176213"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chemeClr val="tx1"/>
                </a:solidFill>
                <a:latin typeface="Ruberoid Bold" pitchFamily="2" charset="0"/>
              </a:rPr>
              <a:t>SUBVENCIÓN DEL GOBIERNO </a:t>
            </a:r>
            <a:r>
              <a:rPr lang="es-ES" altLang="ru-RU" sz="1200" dirty="0" smtClean="0">
                <a:solidFill>
                  <a:schemeClr val="tx1"/>
                </a:solidFill>
                <a:latin typeface="Ruberoid Bold" pitchFamily="2" charset="0"/>
              </a:rPr>
              <a:t>CHINO</a:t>
            </a:r>
            <a:endParaRPr lang="ru-RU" altLang="ru-RU" sz="1200" dirty="0" smtClean="0">
              <a:solidFill>
                <a:schemeClr val="tx1"/>
              </a:solidFill>
              <a:latin typeface="Ruberoid Bold" pitchFamily="2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>
                <a:srgbClr val="CEB574"/>
              </a:buClr>
              <a:buSzPct val="120000"/>
              <a:buNone/>
            </a:pPr>
            <a:r>
              <a:rPr lang="en-US" altLang="ru-RU" sz="1200" dirty="0">
                <a:solidFill>
                  <a:schemeClr val="tx1"/>
                </a:solidFill>
                <a:latin typeface="TT Lakes" panose="02000503020000020004" pitchFamily="2" charset="0"/>
              </a:rPr>
              <a:t> </a:t>
            </a:r>
            <a:r>
              <a:rPr lang="en-US" altLang="ru-RU" sz="1200" dirty="0" smtClean="0">
                <a:solidFill>
                  <a:schemeClr val="tx1"/>
                </a:solidFill>
                <a:latin typeface="TT Lakes" panose="02000503020000020004" pitchFamily="2" charset="0"/>
              </a:rPr>
              <a:t>     China</a:t>
            </a:r>
            <a:endParaRPr lang="en-US" altLang="ru-RU" sz="1200" dirty="0">
              <a:solidFill>
                <a:schemeClr val="tx1"/>
              </a:solidFill>
              <a:latin typeface="TT Lakes" panose="02000503020000020004" pitchFamily="2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466888" y="2535690"/>
            <a:ext cx="2373255" cy="3728539"/>
          </a:xfrm>
          <a:prstGeom prst="roundRect">
            <a:avLst>
              <a:gd name="adj" fmla="val 4871"/>
            </a:avLst>
          </a:prstGeom>
          <a:noFill/>
          <a:ln>
            <a:solidFill>
              <a:srgbClr val="CEB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276" y="42561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ESCUELAS DE VERANO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76" y="3429000"/>
            <a:ext cx="116217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>
              <a:defRPr/>
            </a:pPr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ESCUELAS DE VERANO POR EL MODELO  LANGUAGE+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276" y="1274394"/>
            <a:ext cx="11780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>
              <a:defRPr/>
            </a:pPr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EXPEDICIONES INTERNACIONALES DE MEDIOS ESTUDIANTILES </a:t>
            </a:r>
            <a:endParaRPr lang="ru-RU" sz="1600" dirty="0">
              <a:solidFill>
                <a:srgbClr val="00A1E9"/>
              </a:solidFill>
              <a:latin typeface="Ruberoid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27" y="1723626"/>
            <a:ext cx="6699381" cy="1591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0865" y="3829110"/>
            <a:ext cx="6744381" cy="1598455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8895739" y="5427565"/>
            <a:ext cx="184632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22"/>
          <p:cNvSpPr txBox="1"/>
          <p:nvPr/>
        </p:nvSpPr>
        <p:spPr>
          <a:xfrm>
            <a:off x="8588239" y="2118605"/>
            <a:ext cx="2724037" cy="289053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96863" indent="-285750" eaLnBrk="1" hangingPunct="1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s-ES" altLang="ru-RU" dirty="0" smtClean="0">
                <a:latin typeface="TT Lakes" panose="02000503020000020004" pitchFamily="2" charset="0"/>
                <a:cs typeface="Microsoft Sans Serif" panose="020B0604020202020204" pitchFamily="34" charset="0"/>
              </a:rPr>
              <a:t>Arquicom</a:t>
            </a:r>
            <a:endParaRPr lang="en-US" altLang="ru-RU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 eaLnBrk="1" hangingPunct="1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endParaRPr lang="en-US" altLang="ru-RU" sz="1000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US" altLang="ru-RU" dirty="0" smtClean="0">
                <a:latin typeface="TT Lakes" panose="02000503020000020004" pitchFamily="2" charset="0"/>
                <a:cs typeface="Microsoft Sans Serif" panose="020B0604020202020204" pitchFamily="34" charset="0"/>
              </a:rPr>
              <a:t>Media camp</a:t>
            </a: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endParaRPr lang="en-US" altLang="ru-RU" sz="1000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s-ES" altLang="ru-RU" dirty="0">
                <a:latin typeface="TT Lakes" panose="02000503020000020004" pitchFamily="2" charset="0"/>
                <a:cs typeface="Microsoft Sans Serif" panose="020B0604020202020204" pitchFamily="34" charset="0"/>
              </a:rPr>
              <a:t>Comunicación intercultural</a:t>
            </a:r>
            <a:endParaRPr lang="en-US" altLang="ru-RU" sz="1000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s-ES" altLang="ru-RU" dirty="0">
                <a:latin typeface="TT Lakes" panose="02000503020000020004" pitchFamily="2" charset="0"/>
                <a:cs typeface="Microsoft Sans Serif" panose="020B0604020202020204" pitchFamily="34" charset="0"/>
              </a:rPr>
              <a:t>Acuicultura</a:t>
            </a:r>
            <a:endParaRPr lang="en-US" altLang="ru-RU" sz="1000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s-ES" altLang="ru-RU" dirty="0">
                <a:latin typeface="TT Lakes" panose="02000503020000020004" pitchFamily="2" charset="0"/>
                <a:cs typeface="Microsoft Sans Serif" panose="020B0604020202020204" pitchFamily="34" charset="0"/>
              </a:rPr>
              <a:t>Planificación y remodelación urbanística</a:t>
            </a:r>
            <a:endParaRPr lang="en-US" altLang="ru-RU" sz="1000" dirty="0" smtClean="0">
              <a:latin typeface="TT Lakes" panose="02000503020000020004" pitchFamily="2" charset="0"/>
              <a:cs typeface="Microsoft Sans Serif" panose="020B0604020202020204" pitchFamily="34" charset="0"/>
            </a:endParaRPr>
          </a:p>
          <a:p>
            <a:pPr marL="296863" indent="-285750">
              <a:spcBef>
                <a:spcPts val="100"/>
              </a:spcBef>
              <a:buClr>
                <a:srgbClr val="00A1E9"/>
              </a:buClr>
              <a:buSzPct val="160000"/>
              <a:buFont typeface="Wingdings" panose="05000000000000000000" pitchFamily="2" charset="2"/>
              <a:buChar char="§"/>
            </a:pPr>
            <a:r>
              <a:rPr lang="en-US" altLang="ru-RU" dirty="0" smtClean="0">
                <a:latin typeface="TT Lakes" panose="02000503020000020004" pitchFamily="2" charset="0"/>
                <a:cs typeface="Microsoft Sans Serif" panose="020B0604020202020204" pitchFamily="34" charset="0"/>
              </a:rPr>
              <a:t>Pet </a:t>
            </a:r>
            <a:r>
              <a:rPr lang="es-ES" altLang="ru-RU" dirty="0" smtClean="0">
                <a:latin typeface="TT Lakes" panose="02000503020000020004" pitchFamily="2" charset="0"/>
                <a:cs typeface="Microsoft Sans Serif" panose="020B0604020202020204" pitchFamily="34" charset="0"/>
              </a:rPr>
              <a:t>veterinari</a:t>
            </a:r>
            <a:r>
              <a:rPr lang="es-ES" altLang="ru-RU" dirty="0">
                <a:latin typeface="TT Lakes" panose="02000503020000020004" pitchFamily="2" charset="0"/>
                <a:cs typeface="Microsoft Sans Serif" panose="020B0604020202020204" pitchFamily="34" charset="0"/>
              </a:rPr>
              <a:t>a</a:t>
            </a:r>
            <a:endParaRPr lang="ru-RU" altLang="ru-RU" dirty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000" y="5550676"/>
            <a:ext cx="414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Energías renovables y tecnologías verdes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86000" y="5550676"/>
            <a:ext cx="4341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Organización y gestión del transporteen transporte por carretera</a:t>
            </a:r>
            <a:endParaRPr lang="ru-RU" sz="1200" dirty="0">
              <a:latin typeface="TT Lakes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4520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 ANEXO EUROPEO AL TÍTULO</a:t>
            </a:r>
          </a:p>
          <a:p>
            <a:pPr marL="806450"/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014860"/>
            <a:ext cx="7709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 indent="-90488"/>
            <a:r>
              <a:rPr lang="en-US" sz="20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Times New Roman" panose="02020603050405020304" pitchFamily="18" charset="0"/>
              </a:rPr>
              <a:t>EUROPEAN DIPLOMA SUPPLEMENT</a:t>
            </a:r>
            <a:endParaRPr lang="ru-RU" sz="20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0973" y="2636259"/>
            <a:ext cx="70013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Es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un anexo internacional que fue elaborado según el modelo creado por la Comisión Europea, Consejo de Europa y UNESCO/CEPES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Es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necesario para el graduado que quiera ingresar a una universidad extranjera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Es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de interés para compañías extranjeras en momento de aplicación </a:t>
            </a: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                     al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trabajo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Cada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elemento del plan de estudios está representado en forma </a:t>
            </a: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                           de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ECTS lo que facilita la comparación del título </a:t>
            </a:r>
            <a:r>
              <a:rPr lang="es-ES" sz="1600" dirty="0" smtClean="0">
                <a:latin typeface="TT Lakes" panose="02000503020000020004" pitchFamily="2" charset="0"/>
                <a:cs typeface="Times New Roman" panose="02020603050405020304" pitchFamily="18" charset="0"/>
              </a:rPr>
              <a:t>                                                                  con los </a:t>
            </a: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de universidades extranjeras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</a:pPr>
            <a:r>
              <a:rPr lang="es-ES" sz="1600" dirty="0">
                <a:latin typeface="TT Lakes" panose="02000503020000020004" pitchFamily="2" charset="0"/>
                <a:cs typeface="Times New Roman" panose="02020603050405020304" pitchFamily="18" charset="0"/>
              </a:rPr>
              <a:t>Las universidades de Asia y América también reconocen el anexo europeo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128" t="1930" r="3651" b="2543"/>
          <a:stretch/>
        </p:blipFill>
        <p:spPr>
          <a:xfrm>
            <a:off x="8384403" y="2079155"/>
            <a:ext cx="2819400" cy="41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25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7550" indent="8890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ACTIVIDADES </a:t>
            </a:r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SOCIALES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6159" y="1449000"/>
            <a:ext cx="59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CAMPAMENTO DEPORTIVO ESTUDIANTIL  «RADUGA»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7225" y="1449000"/>
            <a:ext cx="540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/>
            <a:r>
              <a:rPr lang="en-US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ACADEMIA </a:t>
            </a:r>
            <a:endParaRPr lang="en-US" dirty="0" smtClean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363538"/>
            <a:r>
              <a:rPr lang="en-US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UETD-REALMADRID</a:t>
            </a:r>
            <a:endParaRPr lang="en-US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marL="363538"/>
            <a:r>
              <a:rPr lang="en-US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231000" y="1539000"/>
            <a:ext cx="0" cy="4651331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-1988" y="2233924"/>
            <a:ext cx="1888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4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66117" y="2230331"/>
            <a:ext cx="2749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1500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043924"/>
            <a:ext cx="1946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5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66117" y="3043921"/>
            <a:ext cx="2636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700</a:t>
            </a:r>
            <a:endParaRPr lang="ru-RU" sz="44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337798" y="2585806"/>
            <a:ext cx="1203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80" dirty="0" err="1">
                <a:latin typeface="Ruberoid " pitchFamily="2" charset="0"/>
              </a:rPr>
              <a:t>residencias</a:t>
            </a:r>
            <a:endParaRPr lang="en-US" sz="1400" spc="-80" dirty="0">
              <a:latin typeface="Ruberoid " pitchFamily="2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344034" y="3192669"/>
            <a:ext cx="1514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80" dirty="0" err="1">
                <a:latin typeface="Ruberoid " pitchFamily="2" charset="0"/>
              </a:rPr>
              <a:t>canchas</a:t>
            </a:r>
            <a:r>
              <a:rPr lang="en-US" sz="1400" spc="-80" dirty="0">
                <a:latin typeface="Ruberoid " pitchFamily="2" charset="0"/>
              </a:rPr>
              <a:t> </a:t>
            </a:r>
            <a:r>
              <a:rPr lang="en-US" sz="1400" spc="-80" dirty="0" err="1">
                <a:latin typeface="Ruberoid " pitchFamily="2" charset="0"/>
              </a:rPr>
              <a:t>deportivas</a:t>
            </a:r>
            <a:endParaRPr lang="en-US" sz="1400" spc="-80" dirty="0">
              <a:latin typeface="Ruberoid " pitchFamily="2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371428" y="2572817"/>
            <a:ext cx="1530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80" dirty="0">
                <a:latin typeface="Ruberoid " pitchFamily="2" charset="0"/>
              </a:rPr>
              <a:t>plazas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084297" y="3201215"/>
            <a:ext cx="208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spc="-80" dirty="0">
                <a:latin typeface="Ruberoid " pitchFamily="2" charset="0"/>
              </a:rPr>
              <a:t>butacas en la sala </a:t>
            </a:r>
            <a:endParaRPr lang="es-ES" sz="1400" spc="-80" dirty="0" smtClean="0">
              <a:latin typeface="Ruberoid " pitchFamily="2" charset="0"/>
            </a:endParaRPr>
          </a:p>
          <a:p>
            <a:r>
              <a:rPr lang="es-ES" sz="1400" spc="-80" dirty="0" smtClean="0">
                <a:latin typeface="Ruberoid " pitchFamily="2" charset="0"/>
              </a:rPr>
              <a:t>de </a:t>
            </a:r>
            <a:r>
              <a:rPr lang="es-ES" sz="1400" spc="-80" dirty="0">
                <a:latin typeface="Ruberoid " pitchFamily="2" charset="0"/>
              </a:rPr>
              <a:t>conferencias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272" y="3967533"/>
            <a:ext cx="4920728" cy="2222798"/>
          </a:xfrm>
          <a:prstGeom prst="rect">
            <a:avLst/>
          </a:prstGeom>
        </p:spPr>
      </p:pic>
      <p:sp>
        <p:nvSpPr>
          <p:cNvPr id="47" name="Text Box 87"/>
          <p:cNvSpPr txBox="1">
            <a:spLocks noChangeArrowheads="1"/>
          </p:cNvSpPr>
          <p:nvPr/>
        </p:nvSpPr>
        <p:spPr bwMode="auto">
          <a:xfrm>
            <a:off x="6486471" y="2314098"/>
            <a:ext cx="25898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89D3"/>
              </a:buClr>
            </a:pPr>
            <a:r>
              <a:rPr lang="en-US" altLang="ru-RU" sz="14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OBJETIVOS DEL </a:t>
            </a:r>
          </a:p>
          <a:p>
            <a:pPr eaLnBrk="1" hangingPunct="1">
              <a:buClr>
                <a:srgbClr val="0089D3"/>
              </a:buClr>
            </a:pPr>
            <a:r>
              <a:rPr lang="en-US" altLang="ru-RU" sz="14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PROYECTO:</a:t>
            </a:r>
            <a:br>
              <a:rPr lang="en-US" altLang="ru-RU" sz="14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</a:br>
            <a:endParaRPr lang="ru-RU" altLang="ru-RU" sz="1400" dirty="0" smtClean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 eaLnBrk="1" hangingPunct="1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90488" algn="l"/>
              </a:tabLst>
            </a:pPr>
            <a:r>
              <a:rPr lang="es-ES" altLang="ru-RU" sz="16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promoción de la responsabilidad individual, la tolerancia </a:t>
            </a:r>
            <a:r>
              <a:rPr lang="es-ES" altLang="ru-RU" sz="16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 y </a:t>
            </a:r>
            <a:r>
              <a:rPr lang="es-ES" altLang="ru-RU" sz="16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 socialización</a:t>
            </a:r>
          </a:p>
          <a:p>
            <a:pPr marL="180975" indent="-180975" eaLnBrk="1" hangingPunct="1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90488" algn="l"/>
              </a:tabLst>
            </a:pPr>
            <a:endParaRPr lang="es-ES" altLang="ru-RU" sz="16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9388" indent="-179388" eaLnBrk="1" hangingPunct="1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90488" algn="l"/>
              </a:tabLst>
            </a:pPr>
            <a:r>
              <a:rPr lang="es-ES" altLang="ru-RU" sz="16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apoyo </a:t>
            </a:r>
            <a:r>
              <a:rPr lang="es-ES" altLang="ru-RU" sz="1600" dirty="0" smtClean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metodológico, formación </a:t>
            </a:r>
            <a:r>
              <a:rPr lang="es-ES" altLang="ru-RU" sz="16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 entrenadores y técnicos</a:t>
            </a:r>
          </a:p>
          <a:p>
            <a:pPr marL="180975" indent="-180975" eaLnBrk="1" hangingPunct="1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90488" algn="l"/>
              </a:tabLst>
            </a:pPr>
            <a:endParaRPr lang="es-ES" altLang="ru-RU" sz="16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 eaLnBrk="1" hangingPunct="1"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90488" algn="l"/>
              </a:tabLst>
            </a:pPr>
            <a:r>
              <a:rPr lang="es-ES" altLang="ru-RU" sz="16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fomento de la infraestructura deportiva regional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 cstate="print"/>
          <a:srcRect t="2587" b="2292"/>
          <a:stretch/>
        </p:blipFill>
        <p:spPr>
          <a:xfrm>
            <a:off x="9076271" y="2410331"/>
            <a:ext cx="2489677" cy="37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2449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DEPORTE ESTUDIANTIL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32085" r="-1"/>
          <a:stretch/>
        </p:blipFill>
        <p:spPr>
          <a:xfrm>
            <a:off x="4296000" y="1224000"/>
            <a:ext cx="7315200" cy="53331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859" y="3200176"/>
            <a:ext cx="3164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36</a:t>
            </a:r>
          </a:p>
          <a:p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equipos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deportivos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 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</a:endParaRPr>
          </a:p>
          <a:p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estudiantiles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TT Lakes" panose="02000503020000020004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1859" y="4868071"/>
            <a:ext cx="323914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4</a:t>
            </a:r>
            <a:endParaRPr lang="ru-RU" sz="4400" dirty="0" smtClean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años consecutivos el equipo</a:t>
            </a:r>
          </a:p>
          <a:p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«Real Madrid– DGTU» (UETD</a:t>
            </a:r>
            <a:r>
              <a:rPr lang="es-ES" sz="1400" dirty="0" smtClean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)</a:t>
            </a:r>
          </a:p>
          <a:p>
            <a:r>
              <a:rPr lang="es-ES" sz="1400" dirty="0" smtClean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gana </a:t>
            </a:r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la Copa Alma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859" y="1439948"/>
            <a:ext cx="31643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26.09.2017 </a:t>
            </a:r>
            <a:endParaRPr lang="ru-RU" sz="360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</a:endParaRPr>
          </a:p>
          <a:p>
            <a:r>
              <a:rPr lang="es-ES" sz="14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</a:rPr>
              <a:t>se celebró una serie de partidos electrónicos entre los deportistas chinos y rusos</a:t>
            </a:r>
          </a:p>
        </p:txBody>
      </p:sp>
    </p:spTree>
    <p:extLst>
      <p:ext uri="{BB962C8B-B14F-4D97-AF65-F5344CB8AC3E}">
        <p14:creationId xmlns:p14="http://schemas.microsoft.com/office/powerpoint/2010/main" val="35780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0514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ALUMNI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50487" y="2814653"/>
            <a:ext cx="2332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08691" y="4345763"/>
            <a:ext cx="193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21636" y="2806015"/>
            <a:ext cx="2274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В СФЕРЕ КУЛЬТУРЫ И СПОРТА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9" y="1137525"/>
            <a:ext cx="10082468" cy="5441475"/>
          </a:xfrm>
          <a:prstGeom prst="rect">
            <a:avLst/>
          </a:prstGeom>
        </p:spPr>
      </p:pic>
      <p:sp>
        <p:nvSpPr>
          <p:cNvPr id="15" name="Rectangle 42"/>
          <p:cNvSpPr>
            <a:spLocks noChangeArrowheads="1"/>
          </p:cNvSpPr>
          <p:nvPr/>
        </p:nvSpPr>
        <p:spPr bwMode="auto">
          <a:xfrm>
            <a:off x="2506848" y="1418876"/>
            <a:ext cx="184150" cy="3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83" y="1234601"/>
            <a:ext cx="708415" cy="7084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51" y="1863745"/>
            <a:ext cx="708415" cy="708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2" y="2370352"/>
            <a:ext cx="708415" cy="708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7" y="2587151"/>
            <a:ext cx="708415" cy="708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31" y="3244606"/>
            <a:ext cx="708415" cy="708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91" y="3474049"/>
            <a:ext cx="708415" cy="7084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72" y="3947291"/>
            <a:ext cx="708415" cy="7084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518" y="4756134"/>
            <a:ext cx="708415" cy="7084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70" y="2890398"/>
            <a:ext cx="708415" cy="7084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47" y="2707930"/>
            <a:ext cx="708415" cy="7084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7" y="2829807"/>
            <a:ext cx="708415" cy="7084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99" y="2073060"/>
            <a:ext cx="708415" cy="7084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41" y="1971234"/>
            <a:ext cx="708415" cy="70841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25" y="1702443"/>
            <a:ext cx="708415" cy="7084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53" y="2014047"/>
            <a:ext cx="708415" cy="7084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427" y="1664151"/>
            <a:ext cx="708415" cy="70841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63" y="1194280"/>
            <a:ext cx="708415" cy="7084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91" y="1296916"/>
            <a:ext cx="708415" cy="70841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9" y="1549095"/>
            <a:ext cx="708415" cy="70841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9" y="1442576"/>
            <a:ext cx="708415" cy="7084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2" y="2046580"/>
            <a:ext cx="708415" cy="7084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9" y="2181555"/>
            <a:ext cx="708415" cy="7084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83" y="2565909"/>
            <a:ext cx="708415" cy="70841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4" y="2400787"/>
            <a:ext cx="708415" cy="7084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84" y="2707940"/>
            <a:ext cx="708415" cy="70841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43" y="2973580"/>
            <a:ext cx="708415" cy="7084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7" y="3130389"/>
            <a:ext cx="708415" cy="70841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70" y="2257131"/>
            <a:ext cx="708415" cy="7084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1" y="2679649"/>
            <a:ext cx="708415" cy="70841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2" y="1609946"/>
            <a:ext cx="708415" cy="70841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2" y="3033856"/>
            <a:ext cx="708415" cy="70841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3" y="3780538"/>
            <a:ext cx="708415" cy="70841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1" y="3742270"/>
            <a:ext cx="708415" cy="70841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1891243"/>
            <a:ext cx="708415" cy="70841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90" y="3295566"/>
            <a:ext cx="708415" cy="70841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84" y="1151786"/>
            <a:ext cx="708415" cy="70841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0" y="1309943"/>
            <a:ext cx="708415" cy="70841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2" y="1418876"/>
            <a:ext cx="708415" cy="7084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58" y="1234601"/>
            <a:ext cx="708415" cy="70841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72" y="1446884"/>
            <a:ext cx="708415" cy="70841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91" y="1617026"/>
            <a:ext cx="708415" cy="70841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00" y="1804305"/>
            <a:ext cx="708415" cy="70841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47" y="1609946"/>
            <a:ext cx="708415" cy="70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738671" y="1686136"/>
            <a:ext cx="0" cy="15812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0" y="394701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/>
            <a:r>
              <a:rPr lang="es-ES" sz="3200" b="1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UNIVERSIDAD TÉCNICA ESTATAL DEL </a:t>
            </a:r>
            <a:r>
              <a:rPr lang="es-ES" sz="3200" b="1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DON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006681" y="1519626"/>
            <a:ext cx="3500802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613" indent="-328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46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Bold" pitchFamily="50" charset="0"/>
                <a:cs typeface="Arial Unicode MS" panose="020B0604020202020204" pitchFamily="34" charset="-128"/>
              </a:rPr>
              <a:t>Instituto de Construcción de Maquinaria Agrícola de Rostov del Don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006681" y="3228279"/>
            <a:ext cx="3258137" cy="2555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Universidad Principal del Sur de Rusia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006681" y="2396377"/>
            <a:ext cx="3704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Universidad </a:t>
            </a:r>
            <a:r>
              <a:rPr lang="es-ES" sz="1200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Estatal Técnica </a:t>
            </a: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del Don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86204" y="1435229"/>
            <a:ext cx="1216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86204" y="2214787"/>
            <a:ext cx="1223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19</a:t>
            </a:r>
            <a:r>
              <a:rPr lang="en-US" sz="28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92</a:t>
            </a:r>
            <a:endParaRPr lang="ru-RU" sz="28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6204" y="3011406"/>
            <a:ext cx="1391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2016</a:t>
            </a:r>
            <a:endParaRPr lang="ru-RU" sz="24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94872" y="2794388"/>
            <a:ext cx="2781819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4</a:t>
            </a: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5</a:t>
            </a: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 000</a:t>
            </a:r>
            <a:r>
              <a:rPr lang="ru-RU" sz="40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+</a:t>
            </a: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estudiantes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48240" y="2793092"/>
            <a:ext cx="313980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3</a:t>
            </a: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 </a:t>
            </a: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000+</a:t>
            </a:r>
            <a:endParaRPr lang="ru-RU" sz="40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estudiantes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internacionales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94872" y="1473315"/>
            <a:ext cx="2460128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5</a:t>
            </a: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 </a:t>
            </a:r>
            <a:r>
              <a:rPr lang="ru-RU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000</a:t>
            </a:r>
            <a:r>
              <a:rPr lang="ru-RU" sz="40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+</a:t>
            </a:r>
          </a:p>
          <a:p>
            <a:pPr>
              <a:lnSpc>
                <a:spcPct val="80000"/>
              </a:lnSpc>
            </a:pP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Extra Bold" pitchFamily="50" charset="0"/>
              </a:rPr>
              <a:t>empleados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Ruberoid Extra Bold" pitchFamily="50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t="26686" b="8713"/>
          <a:stretch/>
        </p:blipFill>
        <p:spPr>
          <a:xfrm>
            <a:off x="0" y="3843955"/>
            <a:ext cx="5586375" cy="25513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3128" y="1646989"/>
            <a:ext cx="80513" cy="78294"/>
          </a:xfrm>
          <a:prstGeom prst="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06001" y="2437250"/>
            <a:ext cx="80513" cy="78294"/>
          </a:xfrm>
          <a:prstGeom prst="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706001" y="3228279"/>
            <a:ext cx="80513" cy="78294"/>
          </a:xfrm>
          <a:prstGeom prst="rect">
            <a:avLst/>
          </a:prstGeom>
          <a:solidFill>
            <a:srgbClr val="00A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648239" y="1484424"/>
            <a:ext cx="1371599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24</a:t>
            </a:r>
            <a:endParaRPr lang="ru-RU" sz="40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Extra Bold" pitchFamily="50" charset="0"/>
              </a:rPr>
              <a:t>facultades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Ruberoid Extra Bold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19839" y="1480171"/>
            <a:ext cx="1768208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134</a:t>
            </a:r>
            <a:endParaRPr lang="ru-RU" sz="40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Extra Bold" pitchFamily="50" charset="0"/>
              </a:rPr>
              <a:t>departmentos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Ruberoid Extra Bold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94872" y="4104603"/>
            <a:ext cx="132460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5</a:t>
            </a:r>
            <a:endParaRPr lang="ru-RU" sz="40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Extra Bold" pitchFamily="50" charset="0"/>
              </a:rPr>
              <a:t>filiales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Ruberoid Extra Bold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4872" y="5613551"/>
            <a:ext cx="158546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10</a:t>
            </a:r>
            <a:endParaRPr lang="ru-RU" sz="40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>
              <a:lnSpc>
                <a:spcPct val="80000"/>
              </a:lnSpc>
            </a:pP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  <a:ea typeface="Ruberoid Extra Bold" pitchFamily="50" charset="0"/>
              </a:rPr>
              <a:t>residencias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Ruberoid " pitchFamily="2" charset="0"/>
              <a:ea typeface="Ruberoid Extra Bold" pitchFamily="50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25895" y="4101760"/>
            <a:ext cx="376215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INSTITUTO DEL </a:t>
            </a: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DON US-UETD</a:t>
            </a:r>
            <a:endParaRPr lang="en-US" sz="16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6  </a:t>
            </a: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COLEGIOS</a:t>
            </a:r>
            <a:endParaRPr lang="en-US" sz="16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LICEO </a:t>
            </a:r>
            <a:r>
              <a:rPr lang="en-US" sz="16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TÉCNICO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GIMNASIO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endParaRPr lang="en-US" sz="200" dirty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ESCUELA DE CADETES DEL DON </a:t>
            </a:r>
            <a:endParaRPr lang="es-ES" sz="1600" dirty="0" smtClean="0">
              <a:solidFill>
                <a:srgbClr val="00A1E9"/>
              </a:solidFill>
              <a:latin typeface="Ruberoid Extra Bold" pitchFamily="50" charset="0"/>
              <a:ea typeface="Ruberoid Extra Bold" pitchFamily="50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GUARDER</a:t>
            </a:r>
            <a:r>
              <a:rPr lang="es-E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Í</a:t>
            </a:r>
            <a:r>
              <a:rPr lang="en-US" sz="1600" dirty="0" smtClean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A INFANTIL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96050" y="4860172"/>
            <a:ext cx="2080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A1E9"/>
                </a:solidFill>
                <a:latin typeface="Ruberoid Extra Bold" pitchFamily="50" charset="0"/>
                <a:ea typeface="Ruberoid Extra Bold" pitchFamily="50" charset="0"/>
              </a:rPr>
              <a:t>+</a:t>
            </a:r>
            <a:endParaRPr lang="ru-RU" sz="3200" dirty="0">
              <a:solidFill>
                <a:srgbClr val="00A1E9"/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805996" y="3855561"/>
            <a:ext cx="5877018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570590" y="1508041"/>
            <a:ext cx="0" cy="2066803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0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41" t="10630" r="1772" b="22861"/>
          <a:stretch/>
        </p:blipFill>
        <p:spPr>
          <a:xfrm>
            <a:off x="1348500" y="1465551"/>
            <a:ext cx="9495000" cy="363628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43431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ASOCIACIÓN DE EGRESADOS </a:t>
            </a:r>
            <a:r>
              <a:rPr lang="es-E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EXTRANJEROS</a:t>
            </a:r>
            <a:endParaRPr lang="es-E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97076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A1E9"/>
                </a:solidFill>
                <a:latin typeface="Ruberoid Bold" pitchFamily="2" charset="0"/>
              </a:rPr>
              <a:t>international.donstu.ru/</a:t>
            </a:r>
            <a:r>
              <a:rPr lang="ru-RU" sz="2400" dirty="0" err="1" smtClean="0">
                <a:solidFill>
                  <a:srgbClr val="00A1E9"/>
                </a:solidFill>
                <a:latin typeface="Ruberoid Bold" pitchFamily="2" charset="0"/>
              </a:rPr>
              <a:t>alumni-club</a:t>
            </a:r>
            <a:endParaRPr lang="ru-RU" sz="2400" dirty="0" smtClean="0">
              <a:solidFill>
                <a:srgbClr val="00A1E9"/>
              </a:solidFill>
              <a:latin typeface="Ruberoid Bold" pitchFamily="2" charset="0"/>
            </a:endParaRPr>
          </a:p>
          <a:p>
            <a:pPr algn="ctr"/>
            <a:endParaRPr lang="ru-RU" sz="2400" dirty="0">
              <a:solidFill>
                <a:srgbClr val="00A1E9"/>
              </a:solidFill>
              <a:latin typeface="Ruberoid Bold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1000" y="5315892"/>
            <a:ext cx="949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89D3"/>
              </a:buClr>
              <a:buSzPct val="150000"/>
            </a:pPr>
            <a:r>
              <a:rPr lang="es-ES" sz="1600" dirty="0">
                <a:latin typeface="Ruberoid 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 invitamos entrar en la Asociación de los graduados extranjeros de la </a:t>
            </a:r>
            <a:r>
              <a:rPr lang="es-ES" sz="1600" dirty="0" smtClean="0">
                <a:latin typeface="Ruberoid 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DSTU</a:t>
            </a:r>
            <a:r>
              <a:rPr lang="es-ES" sz="1600" dirty="0">
                <a:latin typeface="Ruberoid 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  <a:p>
            <a:pPr lvl="0" algn="ctr">
              <a:buClr>
                <a:srgbClr val="0089D3"/>
              </a:buClr>
              <a:buSzPct val="150000"/>
            </a:pPr>
            <a:r>
              <a:rPr lang="es-ES" sz="1600" dirty="0">
                <a:latin typeface="Ruberoid 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Para entrar en la Asociación le necesitan unos minutos para llenar el formulario</a:t>
            </a:r>
          </a:p>
        </p:txBody>
      </p:sp>
    </p:spTree>
    <p:extLst>
      <p:ext uri="{BB962C8B-B14F-4D97-AF65-F5344CB8AC3E}">
        <p14:creationId xmlns:p14="http://schemas.microsoft.com/office/powerpoint/2010/main" val="16208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033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PERSPECTIVAS DE COOPERACIÓN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56000" y="3844521"/>
            <a:ext cx="42510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/>
            <a:r>
              <a:rPr lang="en-US" dirty="0" smtClean="0">
                <a:latin typeface="Ruberoid Extra Bold" pitchFamily="2" charset="0"/>
                <a:ea typeface="Ruberoid Extra Bold" pitchFamily="2" charset="0"/>
              </a:rPr>
              <a:t>CONTACTOS: </a:t>
            </a:r>
            <a:r>
              <a:rPr lang="ru-RU" dirty="0" smtClean="0">
                <a:latin typeface="Ruberoid Extra Bold" pitchFamily="2" charset="0"/>
                <a:ea typeface="Ruberoid Extra Bold" pitchFamily="2" charset="0"/>
              </a:rPr>
              <a:t> </a:t>
            </a:r>
          </a:p>
          <a:p>
            <a:pPr marL="806450"/>
            <a:endParaRPr lang="ru-RU" sz="400" dirty="0">
              <a:latin typeface="Ruberoid Extra Bold" pitchFamily="2" charset="0"/>
              <a:ea typeface="Ruberoid Extra Bold" pitchFamily="2" charset="0"/>
            </a:endParaRPr>
          </a:p>
          <a:p>
            <a:pPr marL="806450"/>
            <a:r>
              <a:rPr lang="en-US" sz="1600" dirty="0">
                <a:latin typeface="TT Lakes" panose="02000503020000020004" pitchFamily="2" charset="0"/>
              </a:rPr>
              <a:t>Alina </a:t>
            </a:r>
            <a:r>
              <a:rPr lang="en-US" sz="1600" dirty="0" err="1" smtClean="0">
                <a:latin typeface="TT Lakes" panose="02000503020000020004" pitchFamily="2" charset="0"/>
              </a:rPr>
              <a:t>Vinitskaya</a:t>
            </a:r>
            <a:endParaRPr lang="en-US" sz="1600" dirty="0">
              <a:latin typeface="TT Lakes" panose="02000503020000020004" pitchFamily="2" charset="0"/>
            </a:endParaRPr>
          </a:p>
          <a:p>
            <a:pPr marL="806450"/>
            <a:endParaRPr lang="en-US" sz="400" dirty="0">
              <a:latin typeface="TT Lakes" panose="02000503020000020004" pitchFamily="2" charset="0"/>
            </a:endParaRPr>
          </a:p>
          <a:p>
            <a:pPr marL="806450"/>
            <a:r>
              <a:rPr lang="es-ES" sz="1600" dirty="0">
                <a:latin typeface="TT Lakes" panose="02000503020000020004" pitchFamily="2" charset="0"/>
              </a:rPr>
              <a:t>Departamento </a:t>
            </a:r>
            <a:r>
              <a:rPr lang="es-ES" sz="1600" dirty="0" smtClean="0">
                <a:latin typeface="TT Lakes" panose="02000503020000020004" pitchFamily="2" charset="0"/>
              </a:rPr>
              <a:t>del </a:t>
            </a:r>
            <a:r>
              <a:rPr lang="es-ES" sz="1600" dirty="0">
                <a:latin typeface="TT Lakes" panose="02000503020000020004" pitchFamily="2" charset="0"/>
              </a:rPr>
              <a:t>Desarrollo de Asociaciones Internacionales</a:t>
            </a:r>
            <a:endParaRPr lang="ru-RU" sz="400" dirty="0">
              <a:latin typeface="TT Lakes" panose="02000503020000020004" pitchFamily="2" charset="0"/>
            </a:endParaRPr>
          </a:p>
          <a:p>
            <a:pPr marL="806450"/>
            <a:r>
              <a:rPr lang="ru-RU" sz="1600" dirty="0">
                <a:latin typeface="TT Lakes" panose="02000503020000020004" pitchFamily="2" charset="0"/>
              </a:rPr>
              <a:t>+7 (863) </a:t>
            </a:r>
            <a:r>
              <a:rPr lang="ru-RU" sz="1600" dirty="0" smtClean="0">
                <a:latin typeface="TT Lakes" panose="02000503020000020004" pitchFamily="2" charset="0"/>
              </a:rPr>
              <a:t>2-738-785 </a:t>
            </a:r>
          </a:p>
          <a:p>
            <a:pPr marL="806450"/>
            <a:endParaRPr lang="ru-RU" sz="400" dirty="0">
              <a:latin typeface="TT Lakes" panose="02000503020000020004" pitchFamily="2" charset="0"/>
            </a:endParaRPr>
          </a:p>
          <a:p>
            <a:pPr marL="806450"/>
            <a:r>
              <a:rPr lang="en-US" sz="1600" dirty="0" err="1">
                <a:latin typeface="TT Lakes" panose="02000503020000020004" pitchFamily="2" charset="0"/>
              </a:rPr>
              <a:t>dstu</a:t>
            </a:r>
            <a:r>
              <a:rPr lang="ru-RU" sz="1600" dirty="0">
                <a:latin typeface="TT Lakes" panose="02000503020000020004" pitchFamily="2" charset="0"/>
              </a:rPr>
              <a:t>_</a:t>
            </a:r>
            <a:r>
              <a:rPr lang="en-US" sz="1600" dirty="0">
                <a:latin typeface="TT Lakes" panose="02000503020000020004" pitchFamily="2" charset="0"/>
              </a:rPr>
              <a:t>oms</a:t>
            </a:r>
            <a:r>
              <a:rPr lang="ru-RU" sz="1600" dirty="0">
                <a:latin typeface="TT Lakes" panose="02000503020000020004" pitchFamily="2" charset="0"/>
              </a:rPr>
              <a:t>@</a:t>
            </a:r>
            <a:r>
              <a:rPr lang="en-US" sz="1600" dirty="0">
                <a:latin typeface="TT Lakes" panose="02000503020000020004" pitchFamily="2" charset="0"/>
              </a:rPr>
              <a:t>mail</a:t>
            </a:r>
            <a:r>
              <a:rPr lang="ru-RU" sz="1600" dirty="0" smtClean="0">
                <a:latin typeface="TT Lakes" panose="02000503020000020004" pitchFamily="2" charset="0"/>
              </a:rPr>
              <a:t>.</a:t>
            </a:r>
            <a:r>
              <a:rPr lang="ru-RU" sz="1600" dirty="0" err="1" smtClean="0">
                <a:latin typeface="TT Lakes" panose="02000503020000020004" pitchFamily="2" charset="0"/>
              </a:rPr>
              <a:t>ru</a:t>
            </a:r>
            <a:endParaRPr lang="ru-RU" sz="1600" dirty="0" smtClean="0">
              <a:latin typeface="TT Lakes" panose="02000503020000020004" pitchFamily="2" charset="0"/>
            </a:endParaRPr>
          </a:p>
          <a:p>
            <a:pPr marL="806450"/>
            <a:endParaRPr lang="ru-RU" sz="400" dirty="0" smtClean="0">
              <a:latin typeface="TT Lakes" panose="02000503020000020004" pitchFamily="2" charset="0"/>
            </a:endParaRPr>
          </a:p>
          <a:p>
            <a:pPr marL="806450"/>
            <a:r>
              <a:rPr lang="en-US" sz="1600" dirty="0" smtClean="0">
                <a:latin typeface="TT Lakes" panose="02000503020000020004" pitchFamily="2" charset="0"/>
              </a:rPr>
              <a:t>International.office@donstu.ru</a:t>
            </a:r>
            <a:endParaRPr lang="ru-RU" sz="1600" dirty="0" smtClean="0">
              <a:latin typeface="TT Lakes" panose="02000503020000020004" pitchFamily="2" charset="0"/>
            </a:endParaRPr>
          </a:p>
          <a:p>
            <a:pPr marL="806450"/>
            <a:endParaRPr lang="ru-RU" sz="400" dirty="0">
              <a:latin typeface="TT Lakes" panose="02000503020000020004" pitchFamily="2" charset="0"/>
            </a:endParaRPr>
          </a:p>
          <a:p>
            <a:pPr marL="806450"/>
            <a:r>
              <a:rPr lang="en-US" sz="1600" dirty="0">
                <a:latin typeface="TT Lakes" panose="02000503020000020004" pitchFamily="2" charset="0"/>
              </a:rPr>
              <a:t>cipp@donstu.ru</a:t>
            </a:r>
            <a:endParaRPr lang="ru-RU" sz="1600" dirty="0">
              <a:latin typeface="TT Lakes" panose="02000503020000020004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0" y="1819521"/>
            <a:ext cx="2025000" cy="2025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1896" y="2014009"/>
            <a:ext cx="664673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Programas modulares de enseñanza del ruso para todas las edades y todos los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fines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b="1" dirty="0" smtClean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Compañías </a:t>
            </a: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I+D y spin-off para la implementación de las investigaciones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conjuntas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Plataformas promocionales para la cooperación regional académica y de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negocios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dirty="0" smtClean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Creación de programas educativos conjuntos basados en el modelo «Universidad-Negocio», incluyendo cursos de perfeccionamiento y programas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MBA/MPA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Peritación técnica, consultoria, gestión de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proyectos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Programas de movilidad 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académica</a:t>
            </a: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endParaRPr lang="es-ES" sz="700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61961" indent="-380990" algn="just">
              <a:buClr>
                <a:srgbClr val="00A1E9"/>
              </a:buClr>
              <a:buSzPct val="150000"/>
              <a:buFont typeface="Wingdings" panose="05000000000000000000" pitchFamily="2" charset="2"/>
              <a:buChar char="§"/>
              <a:tabLst>
                <a:tab pos="268281" algn="l"/>
              </a:tabLst>
            </a:pPr>
            <a:r>
              <a:rPr lang="es-ES" dirty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Servicios MICE: organización y celebración de eventos interculturales, foros, workshops, show-rooms, etc</a:t>
            </a:r>
            <a:r>
              <a:rPr lang="es-E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14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462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912527"/>
            <a:ext cx="122484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8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¡MUCHAS GRACIAS POR SU ATENCIÓN!</a:t>
            </a:r>
          </a:p>
        </p:txBody>
      </p:sp>
      <p:pic>
        <p:nvPicPr>
          <p:cNvPr id="7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411000" y="1031096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61202" y="2407288"/>
            <a:ext cx="1803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MINISTERIO DE CIENCIA                              Y EDUCACIÓN SUPERIOR DE LA FEDERACIÓN DE RUSIA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20931" y="2407288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UNIVERSIDAD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ESTATAL TÉCNICA </a:t>
            </a:r>
          </a:p>
          <a:p>
            <a:pPr algn="ctr"/>
            <a:r>
              <a:rPr lang="es-ES" sz="800" dirty="0">
                <a:solidFill>
                  <a:schemeClr val="bg1"/>
                </a:solidFill>
                <a:latin typeface="TT Lakes DemiBold" panose="02000503030000020004" pitchFamily="2" charset="0"/>
                <a:ea typeface="Ruberoid Extra Bold" pitchFamily="2" charset="0"/>
              </a:rPr>
              <a:t>DEL DON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75" y="1138669"/>
            <a:ext cx="1082803" cy="11922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097" y="5922742"/>
            <a:ext cx="12248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4875">
              <a:tabLst>
                <a:tab pos="11752263" algn="l"/>
              </a:tabLst>
            </a:pPr>
            <a:r>
              <a:rPr lang="en-US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Ruberoid " panose="020B060402020202020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donstu.ru</a:t>
            </a:r>
            <a:endParaRPr lang="ru-RU" dirty="0">
              <a:ln w="22225">
                <a:noFill/>
                <a:prstDash val="solid"/>
              </a:ln>
              <a:solidFill>
                <a:schemeClr val="bg1"/>
              </a:solidFill>
              <a:latin typeface="Ruberoid " panose="020B060402020202020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37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" y="0"/>
            <a:ext cx="12248462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2299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CONTACTOS</a:t>
            </a:r>
            <a:endParaRPr lang="ru-RU" sz="8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61221"/>
            <a:ext cx="1219199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89D3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  <a:endParaRPr lang="ru-RU" sz="2400" dirty="0">
              <a:solidFill>
                <a:srgbClr val="0089D3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ALINA VINITSKAYA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Departamento </a:t>
            </a:r>
            <a:r>
              <a:rPr lang="es-ES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del </a:t>
            </a:r>
            <a:r>
              <a:rPr lang="es-ES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Desarrollo de Asociaciones Internacionales</a:t>
            </a:r>
            <a:endParaRPr lang="ru-RU" sz="16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+7 (863) 2-738-785</a:t>
            </a:r>
          </a:p>
          <a:p>
            <a:pPr algn="ctr"/>
            <a:r>
              <a:rPr lang="ru-RU" sz="7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dstu</a:t>
            </a:r>
            <a:r>
              <a:rPr lang="ru-RU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_</a:t>
            </a:r>
            <a:r>
              <a:rPr lang="en-US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oms</a:t>
            </a:r>
            <a:r>
              <a:rPr lang="ru-RU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@</a:t>
            </a:r>
            <a:r>
              <a:rPr lang="en-US" sz="24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mail</a:t>
            </a:r>
            <a:r>
              <a:rPr lang="ru-RU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.</a:t>
            </a:r>
            <a:r>
              <a:rPr lang="ru-RU" sz="2400" dirty="0" err="1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ru</a:t>
            </a:r>
            <a:endParaRPr lang="en-US" sz="2400" dirty="0" smtClean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endParaRPr lang="en-US" sz="1000" dirty="0" smtClean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international.office@donstu.ru</a:t>
            </a:r>
            <a:endParaRPr lang="ru-RU" sz="1000" dirty="0" smtClean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endParaRPr lang="ru-RU" sz="11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rPr>
              <a:t>cipp@donstu.ru</a:t>
            </a:r>
            <a:endParaRPr lang="ru-RU" sz="2400" dirty="0" smtClean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endParaRPr lang="ru-RU" sz="1200" dirty="0" smtClean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  <a:p>
            <a:pPr algn="ctr"/>
            <a:r>
              <a:rPr lang="en-US" sz="2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donstu.ru</a:t>
            </a:r>
            <a:endParaRPr lang="ru-RU" sz="2800" dirty="0">
              <a:ln w="22225">
                <a:noFill/>
                <a:prstDash val="solid"/>
              </a:ln>
              <a:solidFill>
                <a:schemeClr val="bg1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Ruberoid Extra Bold" pitchFamily="2" charset="0"/>
              <a:ea typeface="Ruberoid Extra Bold" pitchFamily="2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919412" y="2169000"/>
            <a:ext cx="6353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4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0"/>
          <p:cNvSpPr txBox="1">
            <a:spLocks noChangeArrowheads="1"/>
          </p:cNvSpPr>
          <p:nvPr/>
        </p:nvSpPr>
        <p:spPr bwMode="auto">
          <a:xfrm>
            <a:off x="0" y="446306"/>
            <a:ext cx="12553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06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ru-RU" sz="3200" dirty="0" smtClean="0"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POSICIONES EN RANKINGS UNIVERSITARIAS</a:t>
            </a:r>
            <a:endParaRPr lang="es-ES" altLang="ru-RU" sz="3200" dirty="0"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52" name="Прямоугольник 3"/>
          <p:cNvSpPr>
            <a:spLocks noChangeArrowheads="1"/>
          </p:cNvSpPr>
          <p:nvPr/>
        </p:nvSpPr>
        <p:spPr bwMode="auto">
          <a:xfrm>
            <a:off x="877888" y="2330450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sz="3200" spc="-15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501-600</a:t>
            </a:r>
            <a:endParaRPr lang="ru-RU" altLang="ru-RU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pic>
        <p:nvPicPr>
          <p:cNvPr id="615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3500"/>
          <a:stretch>
            <a:fillRect/>
          </a:stretch>
        </p:blipFill>
        <p:spPr bwMode="auto">
          <a:xfrm>
            <a:off x="971550" y="5065713"/>
            <a:ext cx="16748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24"/>
          <p:cNvSpPr>
            <a:spLocks noChangeArrowheads="1"/>
          </p:cNvSpPr>
          <p:nvPr/>
        </p:nvSpPr>
        <p:spPr bwMode="auto">
          <a:xfrm>
            <a:off x="-39688" y="5754688"/>
            <a:ext cx="359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893763" eaLnBrk="1" hangingPunct="1">
              <a:defRPr/>
            </a:pPr>
            <a:r>
              <a:rPr lang="en-US" alt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251-300</a:t>
            </a:r>
            <a:endParaRPr lang="en-US" altLang="ru-RU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6152" name="TextBox 23"/>
          <p:cNvSpPr txBox="1">
            <a:spLocks noChangeArrowheads="1"/>
          </p:cNvSpPr>
          <p:nvPr/>
        </p:nvSpPr>
        <p:spPr bwMode="auto">
          <a:xfrm>
            <a:off x="3162300" y="5048250"/>
            <a:ext cx="3168650" cy="82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None/>
            </a:pPr>
            <a:r>
              <a:rPr lang="es-ES" altLang="ru-RU" sz="1400" dirty="0">
                <a:latin typeface="Ruberoid " pitchFamily="2" charset="0"/>
                <a:cs typeface="Times New Roman" panose="02020603050405020304" pitchFamily="18" charset="0"/>
              </a:rPr>
              <a:t>Ranking de las universidades </a:t>
            </a:r>
            <a:r>
              <a:rPr lang="es-E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             de </a:t>
            </a:r>
            <a:r>
              <a:rPr lang="es-ES" altLang="ru-RU" sz="1400" dirty="0">
                <a:latin typeface="Ruberoid " pitchFamily="2" charset="0"/>
                <a:cs typeface="Times New Roman" panose="02020603050405020304" pitchFamily="18" charset="0"/>
              </a:rPr>
              <a:t>países en desarrollo </a:t>
            </a:r>
            <a:r>
              <a:rPr lang="es-E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                       de </a:t>
            </a:r>
            <a:r>
              <a:rPr lang="es-ES" altLang="ru-RU" sz="1400" dirty="0">
                <a:latin typeface="Ruberoid " pitchFamily="2" charset="0"/>
                <a:cs typeface="Times New Roman" panose="02020603050405020304" pitchFamily="18" charset="0"/>
              </a:rPr>
              <a:t>Europa y Asia</a:t>
            </a:r>
          </a:p>
        </p:txBody>
      </p:sp>
      <p:pic>
        <p:nvPicPr>
          <p:cNvPr id="6153" name="Picture 2" descr="http://international.donstu.ru/wp-content/uploads/2020/08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4"/>
          <a:stretch>
            <a:fillRect/>
          </a:stretch>
        </p:blipFill>
        <p:spPr bwMode="auto">
          <a:xfrm>
            <a:off x="6584950" y="1628775"/>
            <a:ext cx="820738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6643688" y="2330450"/>
            <a:ext cx="23431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15</a:t>
            </a:r>
            <a:r>
              <a:rPr 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01-1</a:t>
            </a:r>
            <a:r>
              <a:rPr lang="en-US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65</a:t>
            </a:r>
            <a:r>
              <a:rPr lang="ru-RU" sz="3200" spc="-15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Times New Roman" panose="02020603050405020304" pitchFamily="18" charset="0"/>
              </a:rPr>
              <a:t>0</a:t>
            </a:r>
            <a:endParaRPr lang="en-US" sz="3200" spc="-150" dirty="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Times New Roman" panose="02020603050405020304" pitchFamily="18" charset="0"/>
            </a:endParaRPr>
          </a:p>
        </p:txBody>
      </p:sp>
      <p:sp>
        <p:nvSpPr>
          <p:cNvPr id="6155" name="Прямоугольник 1"/>
          <p:cNvSpPr>
            <a:spLocks noChangeArrowheads="1"/>
          </p:cNvSpPr>
          <p:nvPr/>
        </p:nvSpPr>
        <p:spPr bwMode="auto">
          <a:xfrm>
            <a:off x="9240838" y="1566863"/>
            <a:ext cx="2339975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s-ES" altLang="ru-RU" sz="1400" dirty="0" smtClean="0">
                <a:latin typeface="Ruberoid " pitchFamily="2" charset="0"/>
              </a:rPr>
              <a:t>Tres </a:t>
            </a:r>
            <a:r>
              <a:rPr lang="es-ES" altLang="ru-RU" sz="1400" dirty="0">
                <a:latin typeface="Ruberoid " pitchFamily="2" charset="0"/>
              </a:rPr>
              <a:t>misiones de la universidad</a:t>
            </a:r>
            <a:endParaRPr lang="ru-RU" altLang="ru-RU" sz="1400" dirty="0">
              <a:latin typeface="Ruberoid " pitchFamily="2" charset="0"/>
            </a:endParaRPr>
          </a:p>
        </p:txBody>
      </p:sp>
      <p:pic>
        <p:nvPicPr>
          <p:cNvPr id="6156" name="Picture 2" descr="http://international.donstu.ru/wp-content/uploads/2020/08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3" b="-7608"/>
          <a:stretch>
            <a:fillRect/>
          </a:stretch>
        </p:blipFill>
        <p:spPr bwMode="auto">
          <a:xfrm>
            <a:off x="7380288" y="1719263"/>
            <a:ext cx="131921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Прямоугольник 27"/>
          <p:cNvSpPr>
            <a:spLocks noChangeArrowheads="1"/>
          </p:cNvSpPr>
          <p:nvPr/>
        </p:nvSpPr>
        <p:spPr bwMode="auto">
          <a:xfrm>
            <a:off x="6561138" y="4059238"/>
            <a:ext cx="252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3</a:t>
            </a:r>
            <a:endParaRPr lang="en-US" altLang="ru-RU" sz="320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6158" name="TextBox 30"/>
          <p:cNvSpPr txBox="1">
            <a:spLocks noChangeArrowheads="1"/>
          </p:cNvSpPr>
          <p:nvPr/>
        </p:nvSpPr>
        <p:spPr bwMode="auto">
          <a:xfrm>
            <a:off x="9240838" y="3371850"/>
            <a:ext cx="2070100" cy="82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s-E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Ranking de </a:t>
            </a:r>
            <a:r>
              <a:rPr lang="es-ES" altLang="ru-RU" sz="1400" dirty="0">
                <a:latin typeface="Ruberoid " pitchFamily="2" charset="0"/>
                <a:cs typeface="Times New Roman" panose="02020603050405020304" pitchFamily="18" charset="0"/>
              </a:rPr>
              <a:t>universidades "verdes" en Rusia</a:t>
            </a:r>
            <a:r>
              <a:rPr lang="en-U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 </a:t>
            </a:r>
            <a:endParaRPr lang="ru-RU" altLang="ru-RU" sz="1200" dirty="0">
              <a:latin typeface="TT Lakes DemiBold" panose="02000503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6159" name="Рисунок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9" b="37411"/>
          <a:stretch>
            <a:fillRect/>
          </a:stretch>
        </p:blipFill>
        <p:spPr bwMode="auto">
          <a:xfrm>
            <a:off x="6870700" y="5045075"/>
            <a:ext cx="1889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Прямоугольник 27"/>
          <p:cNvSpPr>
            <a:spLocks noChangeArrowheads="1"/>
          </p:cNvSpPr>
          <p:nvPr/>
        </p:nvSpPr>
        <p:spPr bwMode="auto">
          <a:xfrm>
            <a:off x="6643688" y="5748338"/>
            <a:ext cx="244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73</a:t>
            </a:r>
            <a:endParaRPr lang="en-US" altLang="ru-RU" sz="3200">
              <a:solidFill>
                <a:srgbClr val="00A1E9"/>
              </a:solidFill>
              <a:latin typeface="Ruberoid Extra Bold" pitchFamily="2" charset="0"/>
              <a:ea typeface="Ruberoid Extra Bold" pitchFamily="2" charset="0"/>
              <a:cs typeface="Ruberoid Extra Bold" pitchFamily="2" charset="0"/>
            </a:endParaRPr>
          </a:p>
        </p:txBody>
      </p:sp>
      <p:sp>
        <p:nvSpPr>
          <p:cNvPr id="6161" name="TextBox 30"/>
          <p:cNvSpPr txBox="1">
            <a:spLocks noChangeArrowheads="1"/>
          </p:cNvSpPr>
          <p:nvPr/>
        </p:nvSpPr>
        <p:spPr bwMode="auto">
          <a:xfrm>
            <a:off x="9240838" y="5010857"/>
            <a:ext cx="2141537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None/>
            </a:pPr>
            <a:r>
              <a:rPr lang="en-US" altLang="ru-RU" sz="1400" dirty="0">
                <a:latin typeface="Ruberoid " pitchFamily="2" charset="0"/>
                <a:cs typeface="Times New Roman" panose="02020603050405020304" pitchFamily="18" charset="0"/>
              </a:rPr>
              <a:t>100 </a:t>
            </a:r>
            <a:r>
              <a:rPr lang="en-US" altLang="ru-RU" sz="1400" dirty="0" err="1">
                <a:latin typeface="Ruberoid " pitchFamily="2" charset="0"/>
                <a:cs typeface="Times New Roman" panose="02020603050405020304" pitchFamily="18" charset="0"/>
              </a:rPr>
              <a:t>mejores</a:t>
            </a:r>
            <a:r>
              <a:rPr lang="en-US" altLang="ru-RU" sz="1400" dirty="0">
                <a:latin typeface="Ruberoid " pitchFamily="2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 err="1">
                <a:latin typeface="Ruberoid " pitchFamily="2" charset="0"/>
                <a:cs typeface="Times New Roman" panose="02020603050405020304" pitchFamily="18" charset="0"/>
              </a:rPr>
              <a:t>universidades</a:t>
            </a:r>
            <a:r>
              <a:rPr lang="en-US" altLang="ru-RU" sz="1400" dirty="0">
                <a:latin typeface="Ruberoid " pitchFamily="2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 err="1">
                <a:latin typeface="Ruberoid " pitchFamily="2" charset="0"/>
                <a:cs typeface="Times New Roman" panose="02020603050405020304" pitchFamily="18" charset="0"/>
              </a:rPr>
              <a:t>rusas</a:t>
            </a:r>
            <a:endParaRPr lang="ru-RU" altLang="ru-RU" sz="1400" dirty="0">
              <a:latin typeface="Ruberoid " pitchFamily="2" charset="0"/>
              <a:cs typeface="Times New Roman" panose="02020603050405020304" pitchFamily="18" charset="0"/>
            </a:endParaRPr>
          </a:p>
        </p:txBody>
      </p:sp>
      <p:sp>
        <p:nvSpPr>
          <p:cNvPr id="6162" name="Прямоугольник 27"/>
          <p:cNvSpPr>
            <a:spLocks noChangeArrowheads="1"/>
          </p:cNvSpPr>
          <p:nvPr/>
        </p:nvSpPr>
        <p:spPr bwMode="auto">
          <a:xfrm>
            <a:off x="823913" y="4059238"/>
            <a:ext cx="1822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Ruberoid Extra Bold" pitchFamily="2" charset="0"/>
              </a:rPr>
              <a:t>1201+</a:t>
            </a:r>
          </a:p>
        </p:txBody>
      </p:sp>
      <p:sp>
        <p:nvSpPr>
          <p:cNvPr id="6163" name="TextBox 25"/>
          <p:cNvSpPr txBox="1">
            <a:spLocks noChangeArrowheads="1"/>
          </p:cNvSpPr>
          <p:nvPr/>
        </p:nvSpPr>
        <p:spPr bwMode="auto">
          <a:xfrm>
            <a:off x="3162300" y="3371850"/>
            <a:ext cx="2728913" cy="58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es-E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Ranking mundial de las universidades</a:t>
            </a:r>
            <a:endParaRPr lang="ru-RU" altLang="ru-RU" sz="1400" dirty="0">
              <a:latin typeface="Ruberoid " pitchFamily="2" charset="0"/>
              <a:cs typeface="Times New Roman" panose="02020603050405020304" pitchFamily="18" charset="0"/>
            </a:endParaRPr>
          </a:p>
        </p:txBody>
      </p:sp>
      <p:pic>
        <p:nvPicPr>
          <p:cNvPr id="6164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3352800"/>
            <a:ext cx="1749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3352800"/>
            <a:ext cx="257968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971550" y="3109913"/>
            <a:ext cx="51244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71550" y="4856163"/>
            <a:ext cx="5124450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678613" y="3109913"/>
            <a:ext cx="445452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678613" y="4851400"/>
            <a:ext cx="4454525" cy="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3162300" y="1613105"/>
            <a:ext cx="3017838" cy="56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4000"/>
              </a:lnSpc>
              <a:spcBef>
                <a:spcPct val="0"/>
              </a:spcBef>
              <a:buNone/>
            </a:pPr>
            <a:r>
              <a:rPr lang="en-US" altLang="ru-RU" sz="1400" dirty="0">
                <a:latin typeface="Ruberoid " pitchFamily="2" charset="0"/>
                <a:cs typeface="Times New Roman" panose="02020603050405020304" pitchFamily="18" charset="0"/>
              </a:rPr>
              <a:t>Times Higher Education </a:t>
            </a:r>
            <a:endParaRPr lang="ru-RU" altLang="ru-RU" sz="1400" dirty="0" smtClean="0">
              <a:latin typeface="Ruberoid " pitchFamily="2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ct val="0"/>
              </a:spcBef>
              <a:buNone/>
            </a:pPr>
            <a:r>
              <a:rPr lang="en-US" altLang="ru-RU" sz="1400" dirty="0" smtClean="0">
                <a:latin typeface="Ruberoid " pitchFamily="2" charset="0"/>
                <a:cs typeface="Times New Roman" panose="02020603050405020304" pitchFamily="18" charset="0"/>
              </a:rPr>
              <a:t>World </a:t>
            </a:r>
            <a:r>
              <a:rPr lang="en-US" altLang="ru-RU" sz="1400" dirty="0">
                <a:latin typeface="Ruberoid " pitchFamily="2" charset="0"/>
                <a:cs typeface="Times New Roman" panose="02020603050405020304" pitchFamily="18" charset="0"/>
              </a:rPr>
              <a:t>University Ranking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669069"/>
            <a:ext cx="1885950" cy="6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4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26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ESTRUCTURA DE LA </a:t>
            </a:r>
            <a:r>
              <a:rPr lang="es-E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UNIVERSIDAD</a:t>
            </a:r>
            <a:endParaRPr lang="es-E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6000" y="1494000"/>
            <a:ext cx="765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6000" y="1494000"/>
            <a:ext cx="157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24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51001" y="1809000"/>
            <a:ext cx="1889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Campos </a:t>
            </a:r>
            <a:endParaRPr lang="ru-RU" dirty="0" smtClean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de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estudios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21000" y="2064351"/>
            <a:ext cx="1803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facultades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00499" y="2069668"/>
            <a:ext cx="2118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departamentos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56000" y="1494000"/>
            <a:ext cx="1744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</a:rPr>
              <a:t>134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846000" y="1809000"/>
            <a:ext cx="0" cy="445500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4116000" y="2848441"/>
            <a:ext cx="7415999" cy="3341976"/>
            <a:chOff x="4116000" y="2668441"/>
            <a:chExt cx="7415999" cy="334197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1000" y="2668441"/>
              <a:ext cx="7229061" cy="3341976"/>
            </a:xfrm>
            <a:prstGeom prst="rect">
              <a:avLst/>
            </a:prstGeom>
          </p:spPr>
        </p:pic>
        <p:sp>
          <p:nvSpPr>
            <p:cNvPr id="54" name="Прямоугольник 53"/>
            <p:cNvSpPr/>
            <p:nvPr/>
          </p:nvSpPr>
          <p:spPr>
            <a:xfrm>
              <a:off x="4206001" y="2700632"/>
              <a:ext cx="171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Agroindustria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0107444" y="4658638"/>
              <a:ext cx="129774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aeronáutica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597000" y="2700632"/>
              <a:ext cx="19349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mecánica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5820322" y="2706592"/>
              <a:ext cx="162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nternacional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173224" y="3069000"/>
              <a:ext cx="243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Automatización,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mecatrónica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control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6556322" y="3062696"/>
              <a:ext cx="214927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 de poder, industria petrolera y del gas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7080897" y="2700006"/>
              <a:ext cx="288052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maquinaria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equipos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4144162" y="3595654"/>
              <a:ext cx="161331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Transporte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,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servicio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mantenimiento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691000" y="3594037"/>
              <a:ext cx="252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Medios de comunicación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tecnología multimedia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8166000" y="3594037"/>
              <a:ext cx="198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Psicología, pedagogía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educación especial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0190999" y="3594037"/>
              <a:ext cx="112645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Construcción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e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173224" y="4135900"/>
              <a:ext cx="268777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Seguridad vital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e ingeniería ambiental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5331000" y="5735635"/>
              <a:ext cx="238977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civil e industrial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9246000" y="4131682"/>
              <a:ext cx="215628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Instituto de tecnología avanzada "Escuela X"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161000" y="4676146"/>
              <a:ext cx="1935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Educación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física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deporte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096000" y="4676146"/>
              <a:ext cx="189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Arquitectura ,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artes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diseño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986000" y="4676145"/>
              <a:ext cx="21416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Informática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tecnología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informática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8705595" y="3065654"/>
              <a:ext cx="261186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de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transporte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por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carretera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116000" y="5195389"/>
              <a:ext cx="243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Construcción de aparatos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regulación técnica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6501000" y="5193772"/>
              <a:ext cx="198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Bioingenieria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medicina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veterinaria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8460332" y="5196283"/>
              <a:ext cx="189883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Gestión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negocio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innovadores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10236000" y="5193771"/>
              <a:ext cx="119906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Hostelería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turismo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4161000" y="5737871"/>
              <a:ext cx="12600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Derecho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6879796" y="4131056"/>
              <a:ext cx="2295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Ciencias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sociales</a:t>
              </a:r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</a:t>
              </a:r>
              <a:endParaRPr lang="ru-RU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y </a:t>
              </a:r>
              <a:r>
                <a:rPr lang="en-US" sz="1100" dirty="0" err="1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humanidades</a:t>
              </a:r>
              <a:endParaRPr lang="ru-RU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786000" y="2848441"/>
            <a:ext cx="2787767" cy="3415559"/>
            <a:chOff x="786000" y="2668441"/>
            <a:chExt cx="2787767" cy="3415559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232" y="2668441"/>
              <a:ext cx="2697768" cy="3415559"/>
            </a:xfrm>
            <a:prstGeom prst="rect">
              <a:avLst/>
            </a:prstGeom>
          </p:spPr>
        </p:pic>
        <p:sp>
          <p:nvSpPr>
            <p:cNvPr id="47" name="Прямоугольник 46"/>
            <p:cNvSpPr/>
            <p:nvPr/>
          </p:nvSpPr>
          <p:spPr>
            <a:xfrm>
              <a:off x="882783" y="2889000"/>
              <a:ext cx="256723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ARTES Y HUMANIDADES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5551" y="4933779"/>
              <a:ext cx="255821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CIENCIAS SOCIALES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786000" y="4149000"/>
              <a:ext cx="27877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CIENCIAS </a:t>
              </a:r>
              <a:endParaRPr lang="en-US" sz="11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NATURALES</a:t>
              </a:r>
              <a:endParaRPr lang="en-US" sz="1100" dirty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04262" y="3490780"/>
              <a:ext cx="255821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CIENCIAS DE SALUD </a:t>
              </a:r>
              <a:r>
                <a:rPr lang="es-ES" sz="11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                              Y </a:t>
              </a:r>
              <a:r>
                <a:rPr lang="es-E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BIOMEDICINAS</a:t>
              </a: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5551" y="5601792"/>
              <a:ext cx="251544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</a:rPr>
                <a:t>INGENIERÍA E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274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PROGRAMAS DE ESTUDIO</a:t>
            </a:r>
          </a:p>
        </p:txBody>
      </p:sp>
      <p:grpSp>
        <p:nvGrpSpPr>
          <p:cNvPr id="144" name="Группа 143"/>
          <p:cNvGrpSpPr/>
          <p:nvPr/>
        </p:nvGrpSpPr>
        <p:grpSpPr>
          <a:xfrm>
            <a:off x="876000" y="1631775"/>
            <a:ext cx="8051167" cy="2697225"/>
            <a:chOff x="718400" y="1516629"/>
            <a:chExt cx="7939756" cy="2483779"/>
          </a:xfrm>
        </p:grpSpPr>
        <p:grpSp>
          <p:nvGrpSpPr>
            <p:cNvPr id="145" name="Группа 144"/>
            <p:cNvGrpSpPr/>
            <p:nvPr/>
          </p:nvGrpSpPr>
          <p:grpSpPr>
            <a:xfrm>
              <a:off x="718400" y="1516629"/>
              <a:ext cx="7939756" cy="2483779"/>
              <a:chOff x="1766372" y="3428997"/>
              <a:chExt cx="6916122" cy="2479929"/>
            </a:xfrm>
          </p:grpSpPr>
          <p:sp>
            <p:nvSpPr>
              <p:cNvPr id="147" name="Скругленный прямоугольник 146"/>
              <p:cNvSpPr/>
              <p:nvPr/>
            </p:nvSpPr>
            <p:spPr>
              <a:xfrm>
                <a:off x="1828800" y="3429000"/>
                <a:ext cx="1040860" cy="530157"/>
              </a:xfrm>
              <a:prstGeom prst="roundRect">
                <a:avLst/>
              </a:prstGeom>
              <a:solidFill>
                <a:srgbClr val="CEB57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79B2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48" name="Скругленный прямоугольник 147"/>
              <p:cNvSpPr/>
              <p:nvPr/>
            </p:nvSpPr>
            <p:spPr>
              <a:xfrm>
                <a:off x="2983149" y="3428999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49" name="Скругленный прямоугольник 148"/>
              <p:cNvSpPr/>
              <p:nvPr/>
            </p:nvSpPr>
            <p:spPr>
              <a:xfrm>
                <a:off x="4137498" y="342900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0" name="Скругленный прямоугольник 149"/>
              <p:cNvSpPr/>
              <p:nvPr/>
            </p:nvSpPr>
            <p:spPr>
              <a:xfrm>
                <a:off x="5291847" y="3428998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1" name="Скругленный прямоугольник 150"/>
              <p:cNvSpPr/>
              <p:nvPr/>
            </p:nvSpPr>
            <p:spPr>
              <a:xfrm>
                <a:off x="6446196" y="3428997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2" name="Скругленный прямоугольник 151"/>
              <p:cNvSpPr/>
              <p:nvPr/>
            </p:nvSpPr>
            <p:spPr>
              <a:xfrm>
                <a:off x="1828800" y="4078929"/>
                <a:ext cx="1040860" cy="530157"/>
              </a:xfrm>
              <a:prstGeom prst="roundRect">
                <a:avLst/>
              </a:prstGeom>
              <a:solidFill>
                <a:srgbClr val="CEB57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79B2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3" name="Скругленный прямоугольник 152"/>
              <p:cNvSpPr/>
              <p:nvPr/>
            </p:nvSpPr>
            <p:spPr>
              <a:xfrm>
                <a:off x="2983149" y="4078921"/>
                <a:ext cx="1040860" cy="1180087"/>
              </a:xfrm>
              <a:prstGeom prst="roundRect">
                <a:avLst>
                  <a:gd name="adj" fmla="val 7653"/>
                </a:avLst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4" name="Скругленный прямоугольник 153"/>
              <p:cNvSpPr/>
              <p:nvPr/>
            </p:nvSpPr>
            <p:spPr>
              <a:xfrm>
                <a:off x="4137498" y="4078923"/>
                <a:ext cx="1040860" cy="1174463"/>
              </a:xfrm>
              <a:prstGeom prst="roundRect">
                <a:avLst>
                  <a:gd name="adj" fmla="val 6856"/>
                </a:avLst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5" name="Скругленный прямоугольник 154"/>
              <p:cNvSpPr/>
              <p:nvPr/>
            </p:nvSpPr>
            <p:spPr>
              <a:xfrm>
                <a:off x="5291847" y="4078920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6" name="Скругленный прямоугольник 155"/>
              <p:cNvSpPr/>
              <p:nvPr/>
            </p:nvSpPr>
            <p:spPr>
              <a:xfrm>
                <a:off x="6446196" y="4078919"/>
                <a:ext cx="1040860" cy="1170406"/>
              </a:xfrm>
              <a:prstGeom prst="roundRect">
                <a:avLst>
                  <a:gd name="adj" fmla="val 8336"/>
                </a:avLst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7" name="Скругленный прямоугольник 156"/>
              <p:cNvSpPr/>
              <p:nvPr/>
            </p:nvSpPr>
            <p:spPr>
              <a:xfrm>
                <a:off x="7600545" y="4078920"/>
                <a:ext cx="1040860" cy="1170405"/>
              </a:xfrm>
              <a:prstGeom prst="roundRect">
                <a:avLst>
                  <a:gd name="adj" fmla="val 9094"/>
                </a:avLst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89D3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8" name="Скругленный прямоугольник 157"/>
              <p:cNvSpPr/>
              <p:nvPr/>
            </p:nvSpPr>
            <p:spPr>
              <a:xfrm>
                <a:off x="1828800" y="4728852"/>
                <a:ext cx="1040860" cy="530157"/>
              </a:xfrm>
              <a:prstGeom prst="roundRect">
                <a:avLst/>
              </a:prstGeom>
              <a:solidFill>
                <a:srgbClr val="CEB57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rgbClr val="0079B2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9" name="Скругленный прямоугольник 158"/>
              <p:cNvSpPr/>
              <p:nvPr/>
            </p:nvSpPr>
            <p:spPr>
              <a:xfrm>
                <a:off x="1828800" y="5378769"/>
                <a:ext cx="1040860" cy="530157"/>
              </a:xfrm>
              <a:prstGeom prst="roundRect">
                <a:avLst/>
              </a:prstGeom>
              <a:solidFill>
                <a:srgbClr val="CEB574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accent5">
                      <a:lumMod val="50000"/>
                    </a:schemeClr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0" name="Скругленный прямоугольник 159"/>
              <p:cNvSpPr/>
              <p:nvPr/>
            </p:nvSpPr>
            <p:spPr>
              <a:xfrm>
                <a:off x="4128000" y="536158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1" name="Скругленный прямоугольник 160"/>
              <p:cNvSpPr/>
              <p:nvPr/>
            </p:nvSpPr>
            <p:spPr>
              <a:xfrm>
                <a:off x="5282349" y="5361580"/>
                <a:ext cx="104086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2" name="Скругленный прямоугольник 161"/>
              <p:cNvSpPr/>
              <p:nvPr/>
            </p:nvSpPr>
            <p:spPr>
              <a:xfrm>
                <a:off x="6465193" y="5361578"/>
                <a:ext cx="1008880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3" name="Скругленный прямоугольник 162"/>
              <p:cNvSpPr/>
              <p:nvPr/>
            </p:nvSpPr>
            <p:spPr>
              <a:xfrm>
                <a:off x="7610043" y="5361577"/>
                <a:ext cx="1031363" cy="530157"/>
              </a:xfrm>
              <a:prstGeom prst="roundRect">
                <a:avLst/>
              </a:prstGeom>
              <a:noFill/>
              <a:ln w="19050">
                <a:solidFill>
                  <a:srgbClr val="CEB5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900" dirty="0">
                  <a:solidFill>
                    <a:schemeClr val="tx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806103" y="3493366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DOCTORADO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(3 AÑOS)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1815766" y="4151151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MÁSTER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(2 </a:t>
                </a:r>
                <a:r>
                  <a:rPr lang="en-US" sz="900" dirty="0" err="1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años</a:t>
                </a:r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)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1814232" y="4808936"/>
                <a:ext cx="1040861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GRADO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(4 </a:t>
                </a:r>
                <a:r>
                  <a:rPr lang="en-US" sz="900" dirty="0" err="1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años</a:t>
                </a:r>
                <a:r>
                  <a:rPr lang="en-US" sz="900" dirty="0">
                    <a:solidFill>
                      <a:schemeClr val="bg1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)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1766372" y="5459207"/>
                <a:ext cx="1131657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EDUCACIÓN SECUNDARIA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2983147" y="3540475"/>
                <a:ext cx="1040860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INGENIERIA </a:t>
                </a:r>
                <a:endParaRPr lang="en-US" sz="900" dirty="0" smtClean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900" dirty="0" smtClean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 </a:t>
                </a:r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IT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919121" y="4517132"/>
                <a:ext cx="1154349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INGENIERIA </a:t>
                </a:r>
                <a:endParaRPr lang="en-US" sz="900" dirty="0" smtClean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900" dirty="0" smtClean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 </a:t>
                </a:r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IT</a:t>
                </a:r>
              </a:p>
              <a:p>
                <a:pPr algn="ctr"/>
                <a:endParaRPr lang="en-US" sz="900" dirty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4077159" y="5531921"/>
                <a:ext cx="1154349" cy="212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LICEO TÉCNICO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4060566" y="3533207"/>
                <a:ext cx="1207758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CIENCIAS NATURALES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107147" y="4412450"/>
                <a:ext cx="1131654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ARTES </a:t>
                </a:r>
                <a:endParaRPr lang="en-US" sz="900" dirty="0" smtClean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  <a:p>
                <a:pPr algn="ctr"/>
                <a:r>
                  <a:rPr lang="en-US" sz="900" dirty="0" smtClean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Y </a:t>
                </a:r>
              </a:p>
              <a:p>
                <a:pPr algn="ctr"/>
                <a:r>
                  <a:rPr lang="en-US" sz="900" dirty="0" smtClean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HUMANIDADES</a:t>
                </a:r>
                <a:endParaRPr lang="en-US" sz="900" dirty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5286966" y="5537729"/>
                <a:ext cx="1019769" cy="212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GIMNASIO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291847" y="3533769"/>
                <a:ext cx="1040860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CIENCIAS SOCIALES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443742" y="5531921"/>
                <a:ext cx="1040860" cy="2122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COLEGIOS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6391717" y="3531980"/>
                <a:ext cx="1166029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ARTES Y HUMANIDADES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6384711" y="4490576"/>
                <a:ext cx="1162477" cy="339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CIENCIAS SOCIALES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594406" y="5369548"/>
                <a:ext cx="1088088" cy="537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ESCUELA DE CADETES DEL DON “EMPERADOR NICOLÁS II”</a:t>
                </a: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7584828" y="4455723"/>
                <a:ext cx="1081793" cy="466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dirty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CIENCIAS DE LA VIDA Y </a:t>
                </a:r>
                <a:r>
                  <a:rPr lang="es-ES" sz="900" dirty="0" smtClean="0"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BIODMÉDICAS</a:t>
                </a:r>
                <a:endParaRPr lang="es-ES" sz="900" dirty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4672818" y="2602130"/>
              <a:ext cx="1403089" cy="34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CIENCIAS NATURALES</a:t>
              </a:r>
            </a:p>
          </p:txBody>
        </p:sp>
      </p:grpSp>
      <p:sp>
        <p:nvSpPr>
          <p:cNvPr id="180" name="Скругленный прямоугольник 179"/>
          <p:cNvSpPr/>
          <p:nvPr/>
        </p:nvSpPr>
        <p:spPr>
          <a:xfrm>
            <a:off x="2261986" y="3746331"/>
            <a:ext cx="1211682" cy="576610"/>
          </a:xfrm>
          <a:prstGeom prst="roundRect">
            <a:avLst/>
          </a:prstGeom>
          <a:noFill/>
          <a:ln w="19050">
            <a:solidFill>
              <a:srgbClr val="CEB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rgbClr val="0089D3"/>
              </a:solidFill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203128" y="3778944"/>
            <a:ext cx="13437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CENTRO DE EDUCACIÓN PREESCOLAR</a:t>
            </a:r>
            <a:endParaRPr lang="ru-RU" sz="900" dirty="0">
              <a:latin typeface="Ruberoid Extra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4426251" y="4816987"/>
            <a:ext cx="4667953" cy="4224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APRENDIZAJE PERMANENTE</a:t>
            </a:r>
          </a:p>
        </p:txBody>
      </p:sp>
      <p:grpSp>
        <p:nvGrpSpPr>
          <p:cNvPr id="183" name="Группа 182"/>
          <p:cNvGrpSpPr/>
          <p:nvPr/>
        </p:nvGrpSpPr>
        <p:grpSpPr>
          <a:xfrm>
            <a:off x="936506" y="5692043"/>
            <a:ext cx="8085335" cy="526957"/>
            <a:chOff x="1009824" y="5673225"/>
            <a:chExt cx="7504928" cy="536420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1009824" y="5673225"/>
              <a:ext cx="6262170" cy="536420"/>
              <a:chOff x="2329728" y="3448215"/>
              <a:chExt cx="6077424" cy="536420"/>
            </a:xfrm>
          </p:grpSpPr>
          <p:sp>
            <p:nvSpPr>
              <p:cNvPr id="187" name="Скругленный прямоугольник 186"/>
              <p:cNvSpPr/>
              <p:nvPr/>
            </p:nvSpPr>
            <p:spPr>
              <a:xfrm>
                <a:off x="4603273" y="3448215"/>
                <a:ext cx="1391936" cy="530157"/>
              </a:xfrm>
              <a:prstGeom prst="roundRect">
                <a:avLst/>
              </a:prstGeom>
              <a:solidFill>
                <a:srgbClr val="00A1E9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 dirty="0">
                  <a:solidFill>
                    <a:srgbClr val="FFFFFF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88" name="Скругленный прямоугольник 187"/>
              <p:cNvSpPr/>
              <p:nvPr/>
            </p:nvSpPr>
            <p:spPr>
              <a:xfrm>
                <a:off x="7143729" y="3454478"/>
                <a:ext cx="1160178" cy="530157"/>
              </a:xfrm>
              <a:prstGeom prst="roundRect">
                <a:avLst/>
              </a:prstGeom>
              <a:solidFill>
                <a:srgbClr val="00A1E9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 dirty="0">
                  <a:solidFill>
                    <a:srgbClr val="FFFFFF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189" name="Группа 188"/>
              <p:cNvGrpSpPr/>
              <p:nvPr/>
            </p:nvGrpSpPr>
            <p:grpSpPr>
              <a:xfrm>
                <a:off x="2329728" y="3448215"/>
                <a:ext cx="2252350" cy="530157"/>
                <a:chOff x="2439800" y="5481662"/>
                <a:chExt cx="2252350" cy="530157"/>
              </a:xfrm>
            </p:grpSpPr>
            <p:sp>
              <p:nvSpPr>
                <p:cNvPr id="195" name="Скругленный прямоугольник 194"/>
                <p:cNvSpPr/>
                <p:nvPr/>
              </p:nvSpPr>
              <p:spPr>
                <a:xfrm>
                  <a:off x="2508193" y="5481662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196" name="Скругленный прямоугольник 195"/>
                <p:cNvSpPr/>
                <p:nvPr/>
              </p:nvSpPr>
              <p:spPr>
                <a:xfrm>
                  <a:off x="3605798" y="5481662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2439800" y="5558758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chemeClr val="bg1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ENSEÑANZA PRIMARIA</a:t>
                  </a: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3537801" y="5554062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rgbClr val="FFFFFF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ENSEÑANZA SECUNDARIA</a:t>
                  </a:r>
                </a:p>
              </p:txBody>
            </p:sp>
          </p:grpSp>
          <p:sp>
            <p:nvSpPr>
              <p:cNvPr id="190" name="TextBox 189"/>
              <p:cNvSpPr txBox="1"/>
              <p:nvPr/>
            </p:nvSpPr>
            <p:spPr>
              <a:xfrm>
                <a:off x="4508763" y="3519593"/>
                <a:ext cx="1537361" cy="37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ESTUDIOS PREUNIVERSITARIOS</a:t>
                </a:r>
              </a:p>
            </p:txBody>
          </p:sp>
          <p:grpSp>
            <p:nvGrpSpPr>
              <p:cNvPr id="191" name="Группа 190"/>
              <p:cNvGrpSpPr/>
              <p:nvPr/>
            </p:nvGrpSpPr>
            <p:grpSpPr>
              <a:xfrm>
                <a:off x="5977373" y="3450578"/>
                <a:ext cx="1154349" cy="530157"/>
                <a:chOff x="5956103" y="5492358"/>
                <a:chExt cx="1154349" cy="530157"/>
              </a:xfrm>
            </p:grpSpPr>
            <p:sp>
              <p:nvSpPr>
                <p:cNvPr id="193" name="Скругленный прямоугольник 192"/>
                <p:cNvSpPr/>
                <p:nvPr/>
              </p:nvSpPr>
              <p:spPr>
                <a:xfrm>
                  <a:off x="6027769" y="5492358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5956103" y="5568020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rgbClr val="FFFFFF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EDUCACIÖN SUPERIOR</a:t>
                  </a:r>
                </a:p>
              </p:txBody>
            </p:sp>
          </p:grpSp>
          <p:sp>
            <p:nvSpPr>
              <p:cNvPr id="192" name="TextBox 191"/>
              <p:cNvSpPr txBox="1"/>
              <p:nvPr/>
            </p:nvSpPr>
            <p:spPr>
              <a:xfrm>
                <a:off x="7056310" y="3590791"/>
                <a:ext cx="1350842" cy="2349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POSTGRADO</a:t>
                </a:r>
              </a:p>
            </p:txBody>
          </p:sp>
        </p:grpSp>
        <p:sp>
          <p:nvSpPr>
            <p:cNvPr id="185" name="Скругленный прямоугольник 184"/>
            <p:cNvSpPr/>
            <p:nvPr/>
          </p:nvSpPr>
          <p:spPr>
            <a:xfrm>
              <a:off x="7221076" y="5682600"/>
              <a:ext cx="1195446" cy="523146"/>
            </a:xfrm>
            <a:prstGeom prst="roundRect">
              <a:avLst/>
            </a:prstGeom>
            <a:solidFill>
              <a:srgbClr val="00A1E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rgbClr val="FFFFFF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122846" y="5692001"/>
              <a:ext cx="1391906" cy="5169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CENTRO </a:t>
              </a:r>
              <a:r>
                <a:rPr lang="es-ES" sz="9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DEL </a:t>
              </a:r>
              <a:r>
                <a:rPr lang="es-ES" sz="9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DESARROLLO PROFESIONAL</a:t>
              </a:r>
              <a:endParaRPr lang="en-US" sz="9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933018" y="5211372"/>
            <a:ext cx="2547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1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programas</a:t>
            </a:r>
            <a:r>
              <a:rPr lang="en-US" sz="1200" spc="-10" dirty="0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 de </a:t>
            </a:r>
            <a:r>
              <a:rPr lang="en-US" sz="1200" spc="-10" dirty="0" err="1">
                <a:solidFill>
                  <a:schemeClr val="bg2">
                    <a:lumMod val="10000"/>
                  </a:schemeClr>
                </a:solidFill>
                <a:latin typeface="Ruberoid " pitchFamily="2" charset="0"/>
              </a:rPr>
              <a:t>estudios</a:t>
            </a:r>
            <a:endParaRPr lang="en-US" sz="1200" spc="-10" dirty="0">
              <a:solidFill>
                <a:schemeClr val="bg2">
                  <a:lumMod val="10000"/>
                </a:schemeClr>
              </a:solidFill>
              <a:latin typeface="Ruberoid " pitchFamily="2" charset="0"/>
            </a:endParaRPr>
          </a:p>
        </p:txBody>
      </p:sp>
      <p:sp>
        <p:nvSpPr>
          <p:cNvPr id="200" name="TextBox 14"/>
          <p:cNvSpPr txBox="1">
            <a:spLocks noChangeArrowheads="1"/>
          </p:cNvSpPr>
          <p:nvPr/>
        </p:nvSpPr>
        <p:spPr bwMode="auto">
          <a:xfrm>
            <a:off x="910204" y="4554000"/>
            <a:ext cx="244594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4400" dirty="0" smtClean="0">
                <a:solidFill>
                  <a:srgbClr val="00A1E9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rPr>
              <a:t>500+</a:t>
            </a:r>
          </a:p>
        </p:txBody>
      </p:sp>
      <p:pic>
        <p:nvPicPr>
          <p:cNvPr id="204" name="Рисунок 2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1468" y="1611157"/>
            <a:ext cx="2179532" cy="1547843"/>
          </a:xfrm>
          <a:prstGeom prst="rect">
            <a:avLst/>
          </a:prstGeom>
        </p:spPr>
      </p:pic>
      <p:pic>
        <p:nvPicPr>
          <p:cNvPr id="205" name="Рисунок 2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0593"/>
          <a:stretch>
            <a:fillRect/>
          </a:stretch>
        </p:blipFill>
        <p:spPr bwMode="auto">
          <a:xfrm>
            <a:off x="9271467" y="3138815"/>
            <a:ext cx="2173988" cy="155018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" name="Рисунок 2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93" y="4667138"/>
            <a:ext cx="2173136" cy="155773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57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276" y="414000"/>
            <a:ext cx="12188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28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REALIZACIÓN DE LA ESTRATEGIA DE APRENDIZAJE DURANTE TODA LA VIDA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76" y="2274643"/>
            <a:ext cx="572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UNIVERSIDAD INFANTIL</a:t>
            </a: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30999" y="2714784"/>
            <a:ext cx="2809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taller de teatro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 taller del arte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Robótica con elementos de programación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Aritmética mental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Arte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Apendemos jugando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Módulo psicológico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4524258"/>
            <a:ext cx="578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PARQUE </a:t>
            </a:r>
            <a:r>
              <a:rPr lang="en-U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TECNOLÓGICO</a:t>
            </a:r>
            <a:r>
              <a:rPr lang="ru-RU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 </a:t>
            </a:r>
            <a:r>
              <a:rPr lang="en-U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«KVANTÓRIUM</a:t>
            </a:r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»</a:t>
            </a: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831000" y="4883869"/>
            <a:ext cx="2393439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Aeroquantum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Bioquantum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IT-quantum</a:t>
            </a: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Roboquantum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Enerjicoquantum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Diseño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Hitech</a:t>
            </a: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centro</a:t>
            </a:r>
            <a:endParaRPr lang="ru-RU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5736001" y="2373975"/>
            <a:ext cx="1" cy="1929876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5736001" y="4604110"/>
            <a:ext cx="0" cy="1663955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36002" y="2297276"/>
            <a:ext cx="536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«TOCHKA KIPENIYA»</a:t>
            </a:r>
          </a:p>
        </p:txBody>
      </p:sp>
      <p:sp>
        <p:nvSpPr>
          <p:cNvPr id="44" name="Text Box 87"/>
          <p:cNvSpPr txBox="1">
            <a:spLocks noChangeArrowheads="1"/>
          </p:cNvSpPr>
          <p:nvPr/>
        </p:nvSpPr>
        <p:spPr bwMode="auto">
          <a:xfrm>
            <a:off x="5761548" y="2735098"/>
            <a:ext cx="189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Agro NTI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Universidad NTI 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EnergyNet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FashionNet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EduNet</a:t>
            </a: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tutoría</a:t>
            </a: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Círculos</a:t>
            </a:r>
            <a:r>
              <a:rPr lang="en-U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de </a:t>
            </a:r>
            <a:r>
              <a:rPr lang="en-US" altLang="ru-RU" sz="1200" dirty="0" err="1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interés</a:t>
            </a:r>
            <a:endParaRPr lang="en-U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13337" y="4959992"/>
            <a:ext cx="36288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Concepto «una ventana»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Acceso a laboratorios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Concusión en la promoción de proyectos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Espacio de trabajo moderno y cómodo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Intercambio efectivo de ideas y experiencias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Entorno favorable para el desarrollo empresarial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3505" y="4523746"/>
            <a:ext cx="5981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ESPACIO DE CONTRABAJO INDUSTRIAL </a:t>
            </a:r>
            <a:r>
              <a:rPr lang="es-ES" sz="1600" dirty="0" smtClean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«</a:t>
            </a:r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GARAJE» </a:t>
            </a:r>
          </a:p>
        </p:txBody>
      </p:sp>
      <p:pic>
        <p:nvPicPr>
          <p:cNvPr id="40" name="Picture 2" descr="ÐÐ°ÑÑÐ¸Ð½ÐºÐ¸ Ð¿Ð¾ Ð·Ð°Ð¿ÑÐ¾ÑÑ Ð´ÐµÑÑÐºÐ¸Ð¹ ÑÐ½Ð¸Ð²ÐµÑÑÐ¸ÑÐµÑ Ð´Ð³Ñ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13953" r="7525"/>
          <a:stretch/>
        </p:blipFill>
        <p:spPr bwMode="auto">
          <a:xfrm>
            <a:off x="3640149" y="2801145"/>
            <a:ext cx="1742860" cy="11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87"/>
          <p:cNvSpPr txBox="1">
            <a:spLocks noChangeArrowheads="1"/>
          </p:cNvSpPr>
          <p:nvPr/>
        </p:nvSpPr>
        <p:spPr bwMode="auto">
          <a:xfrm>
            <a:off x="7478861" y="2734191"/>
            <a:ext cx="2283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Economía digital 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Neurotecnología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Gastro-turismo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Atlas de las profesiones del futuro</a:t>
            </a:r>
          </a:p>
          <a:p>
            <a:pPr marL="360363" lvl="0" indent="-185738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Programa de apoyo de las iniciativas empresariales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9" r="17312"/>
          <a:stretch/>
        </p:blipFill>
        <p:spPr>
          <a:xfrm>
            <a:off x="9843676" y="2801145"/>
            <a:ext cx="1733440" cy="11546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69" y="5053316"/>
            <a:ext cx="1733440" cy="11538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/>
          <a:srcRect l="51014" r="-12" b="68281"/>
          <a:stretch/>
        </p:blipFill>
        <p:spPr>
          <a:xfrm>
            <a:off x="9814265" y="4991438"/>
            <a:ext cx="1777528" cy="1179831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2055391" y="1454469"/>
            <a:ext cx="8326523" cy="602402"/>
            <a:chOff x="1009824" y="5673225"/>
            <a:chExt cx="7548490" cy="536420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1009824" y="5673225"/>
              <a:ext cx="6262170" cy="536420"/>
              <a:chOff x="2329728" y="3448215"/>
              <a:chExt cx="6077424" cy="536420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4603273" y="3448215"/>
                <a:ext cx="1391936" cy="530157"/>
              </a:xfrm>
              <a:prstGeom prst="roundRect">
                <a:avLst/>
              </a:prstGeom>
              <a:solidFill>
                <a:srgbClr val="00A1E9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 dirty="0">
                  <a:solidFill>
                    <a:srgbClr val="FFFFFF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54" name="Скругленный прямоугольник 53"/>
              <p:cNvSpPr/>
              <p:nvPr/>
            </p:nvSpPr>
            <p:spPr>
              <a:xfrm>
                <a:off x="7143729" y="3454478"/>
                <a:ext cx="1160178" cy="530157"/>
              </a:xfrm>
              <a:prstGeom prst="roundRect">
                <a:avLst/>
              </a:prstGeom>
              <a:solidFill>
                <a:srgbClr val="00A1E9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800" dirty="0">
                  <a:solidFill>
                    <a:srgbClr val="FFFFFF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55" name="Группа 54"/>
              <p:cNvGrpSpPr/>
              <p:nvPr/>
            </p:nvGrpSpPr>
            <p:grpSpPr>
              <a:xfrm>
                <a:off x="2329728" y="3448215"/>
                <a:ext cx="2252350" cy="530157"/>
                <a:chOff x="2439800" y="5481662"/>
                <a:chExt cx="2252350" cy="530157"/>
              </a:xfrm>
            </p:grpSpPr>
            <p:sp>
              <p:nvSpPr>
                <p:cNvPr id="61" name="Скругленный прямоугольник 60"/>
                <p:cNvSpPr/>
                <p:nvPr/>
              </p:nvSpPr>
              <p:spPr>
                <a:xfrm>
                  <a:off x="2508193" y="5481662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62" name="Скругленный прямоугольник 61"/>
                <p:cNvSpPr/>
                <p:nvPr/>
              </p:nvSpPr>
              <p:spPr>
                <a:xfrm>
                  <a:off x="3605798" y="5481662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439800" y="5558758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chemeClr val="bg1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ENSEÑANZA PRIMARIA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537801" y="5554062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rgbClr val="FFFFFF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ENSEÑANZA SECUNDARIA</a:t>
                  </a: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4508763" y="3519593"/>
                <a:ext cx="1537361" cy="375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ESTUDIOS PREUNIVERSITARIOS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977373" y="3450578"/>
                <a:ext cx="1154349" cy="530157"/>
                <a:chOff x="5956103" y="5492358"/>
                <a:chExt cx="1154349" cy="530157"/>
              </a:xfrm>
            </p:grpSpPr>
            <p:sp>
              <p:nvSpPr>
                <p:cNvPr id="59" name="Скругленный прямоугольник 58"/>
                <p:cNvSpPr/>
                <p:nvPr/>
              </p:nvSpPr>
              <p:spPr>
                <a:xfrm>
                  <a:off x="6027769" y="5492358"/>
                  <a:ext cx="1040860" cy="530157"/>
                </a:xfrm>
                <a:prstGeom prst="roundRect">
                  <a:avLst/>
                </a:prstGeom>
                <a:solidFill>
                  <a:srgbClr val="00A1E9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8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5956103" y="5568020"/>
                  <a:ext cx="1154349" cy="3759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solidFill>
                        <a:srgbClr val="FFFFFF"/>
                      </a:solidFill>
                      <a:latin typeface="Ruberoid Extra Bold" pitchFamily="2" charset="0"/>
                      <a:ea typeface="Ruberoid Extra Bold" pitchFamily="2" charset="0"/>
                      <a:cs typeface="Arial Unicode MS" panose="020B0604020202020204" pitchFamily="34" charset="-128"/>
                    </a:rPr>
                    <a:t>EDUCACIÖN SUPERIOR</a:t>
                  </a: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7056310" y="3590791"/>
                <a:ext cx="1350842" cy="2349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FFFF"/>
                    </a:solidFill>
                    <a:latin typeface="Ruberoid Extra Bold" pitchFamily="2" charset="0"/>
                    <a:ea typeface="Ruberoid Extra Bold" pitchFamily="2" charset="0"/>
                    <a:cs typeface="Arial Unicode MS" panose="020B0604020202020204" pitchFamily="34" charset="-128"/>
                  </a:rPr>
                  <a:t>POSTGRADO</a:t>
                </a:r>
              </a:p>
            </p:txBody>
          </p:sp>
        </p:grpSp>
        <p:sp>
          <p:nvSpPr>
            <p:cNvPr id="51" name="Скругленный прямоугольник 50"/>
            <p:cNvSpPr/>
            <p:nvPr/>
          </p:nvSpPr>
          <p:spPr>
            <a:xfrm>
              <a:off x="7221076" y="5682600"/>
              <a:ext cx="1195446" cy="523146"/>
            </a:xfrm>
            <a:prstGeom prst="roundRect">
              <a:avLst/>
            </a:prstGeom>
            <a:solidFill>
              <a:srgbClr val="00A1E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rgbClr val="FFFFFF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079284" y="5718068"/>
              <a:ext cx="1479030" cy="4522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CENTRO </a:t>
              </a:r>
              <a:r>
                <a:rPr lang="es-ES" sz="900" dirty="0" smtClean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DEL </a:t>
              </a:r>
              <a:r>
                <a:rPr lang="es-ES" sz="900" dirty="0">
                  <a:solidFill>
                    <a:schemeClr val="bg1"/>
                  </a:solidFill>
                  <a:latin typeface="Ruberoid Extra Bold" pitchFamily="2" charset="0"/>
                  <a:ea typeface="Ruberoid Extra Bold" pitchFamily="2" charset="0"/>
                  <a:cs typeface="Arial Unicode MS" panose="020B0604020202020204" pitchFamily="34" charset="-128"/>
                </a:rPr>
                <a:t>DESARROLLO PROFESIONAL</a:t>
              </a:r>
              <a:endParaRPr lang="en-US" sz="900" dirty="0" smtClean="0">
                <a:solidFill>
                  <a:schemeClr val="bg1"/>
                </a:solidFill>
                <a:latin typeface="Ruberoid Extra Bold" pitchFamily="2" charset="0"/>
                <a:ea typeface="Ruberoid Extra Bold" pitchFamily="2" charset="0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47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74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 smtClean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INFRAESTRUCTURA</a:t>
            </a:r>
            <a:endParaRPr lang="en-US" sz="3200" dirty="0">
              <a:latin typeface="Ruberoid Extra Bold" pitchFamily="50" charset="0"/>
              <a:ea typeface="Ruberoid Extra Bold" pitchFamily="50" charset="0"/>
              <a:cs typeface="Arial Unicode MS" panose="020B0604020202020204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6" y="1410277"/>
            <a:ext cx="572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PALACIO DE CONGRESOS</a:t>
            </a:r>
          </a:p>
        </p:txBody>
      </p:sp>
      <p:sp>
        <p:nvSpPr>
          <p:cNvPr id="34" name="Text Box 87"/>
          <p:cNvSpPr txBox="1">
            <a:spLocks noChangeArrowheads="1"/>
          </p:cNvSpPr>
          <p:nvPr/>
        </p:nvSpPr>
        <p:spPr bwMode="auto">
          <a:xfrm>
            <a:off x="831000" y="1744619"/>
            <a:ext cx="2935913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indent="176213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Sala de conciertos: aforo 1500 personas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Salas multimedia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Sala para ruedas de prensa y presentaciones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Equipos multimedia</a:t>
            </a:r>
          </a:p>
          <a:p>
            <a:pPr marL="176213" lvl="0" indent="-176213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Locales e instalaciones modulares para las conversaciones y actividades MICE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4170895"/>
            <a:ext cx="578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s-E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TECHNOPARK "MAGICA"</a:t>
            </a:r>
            <a:endParaRPr lang="ru-RU" sz="1600" dirty="0">
              <a:solidFill>
                <a:srgbClr val="00A1E9"/>
              </a:solidFill>
              <a:latin typeface="Ruberoid Bold" pitchFamily="2" charset="0"/>
              <a:ea typeface="Ruberoid Extra Bold" pitchFamily="2" charset="0"/>
              <a:cs typeface="Arial Unicode MS" panose="020B0604020202020204" pitchFamily="34" charset="-128"/>
            </a:endParaRP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831000" y="4813951"/>
            <a:ext cx="2616877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Animación, visualización 2D y 3D, diseño de juegos</a:t>
            </a:r>
            <a:endParaRPr lang="ru-RU" altLang="ru-RU" sz="6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Desarrollo de aplicaciones móviles</a:t>
            </a:r>
            <a:endParaRPr lang="ru-RU" altLang="ru-RU" sz="6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Diseño de sonido, VR \ AR</a:t>
            </a:r>
            <a:endParaRPr lang="ru-RU" altLang="ru-RU" sz="6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lvl="0" indent="-180975" defTabSz="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altLang="ru-RU" sz="1200" dirty="0"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 de captura de movimiento</a:t>
            </a:r>
            <a:endParaRPr lang="ru-RU" altLang="ru-RU" sz="1200" dirty="0"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454010"/>
            <a:ext cx="5493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/>
            <a:r>
              <a:rPr lang="es-ES" sz="1200" dirty="0" smtClean="0">
                <a:solidFill>
                  <a:srgbClr val="00A1E9"/>
                </a:solidFill>
                <a:latin typeface="TT Lakes DemiBold" panose="02000503030000020004" pitchFamily="2" charset="0"/>
              </a:rPr>
              <a:t>Alianza estratégica con estudio de dibujos animados “Soyuzmultfilm”</a:t>
            </a:r>
            <a:endParaRPr lang="ru-RU" sz="1200" dirty="0">
              <a:solidFill>
                <a:srgbClr val="00A1E9"/>
              </a:solidFill>
              <a:latin typeface="TT Lakes DemiBold" panose="0200050303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14" y="1869609"/>
            <a:ext cx="2315886" cy="1486904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 flipH="1">
            <a:off x="6410999" y="1509609"/>
            <a:ext cx="1" cy="2069450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11000" y="4216445"/>
            <a:ext cx="0" cy="2106788"/>
          </a:xfrm>
          <a:prstGeom prst="line">
            <a:avLst/>
          </a:prstGeom>
          <a:ln w="19050">
            <a:solidFill>
              <a:srgbClr val="00A1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411001" y="1432910"/>
            <a:ext cx="536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/>
            <a:r>
              <a:rPr lang="en-US" sz="1600" dirty="0">
                <a:solidFill>
                  <a:srgbClr val="00A1E9"/>
                </a:solidFill>
                <a:latin typeface="Ruberoid Bold" pitchFamily="2" charset="0"/>
                <a:ea typeface="Ruberoid Extra Bold" pitchFamily="2" charset="0"/>
                <a:cs typeface="Arial Unicode MS" panose="020B0604020202020204" pitchFamily="34" charset="-128"/>
              </a:rPr>
              <a:t>PARQUE MEDIA</a:t>
            </a:r>
          </a:p>
        </p:txBody>
      </p:sp>
      <p:sp>
        <p:nvSpPr>
          <p:cNvPr id="44" name="Text Box 87"/>
          <p:cNvSpPr txBox="1">
            <a:spLocks noChangeArrowheads="1"/>
          </p:cNvSpPr>
          <p:nvPr/>
        </p:nvSpPr>
        <p:spPr bwMode="auto">
          <a:xfrm>
            <a:off x="6410998" y="1676552"/>
            <a:ext cx="2437238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 eaLnBrk="1" hangingPunct="1">
              <a:buClr>
                <a:srgbClr val="0089D3"/>
              </a:buClr>
              <a:buFont typeface="Wingdings" pitchFamily="2" charset="2"/>
              <a:buChar char="§"/>
            </a:pPr>
            <a:endParaRPr lang="ru-RU" altLang="ru-RU" sz="700" dirty="0" smtClean="0">
              <a:solidFill>
                <a:srgbClr val="0089D3"/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61950" lvl="0" indent="-18573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449263" algn="l"/>
              </a:tabLst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Media Lab </a:t>
            </a:r>
            <a:r>
              <a:rPr lang="es-ES" altLang="ru-RU" sz="1200" dirty="0" smtClean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Emisión de Radio y TV)</a:t>
            </a:r>
          </a:p>
          <a:p>
            <a:pPr marL="361950" lvl="0" indent="-18573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449263" algn="l"/>
              </a:tabLst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Centro de producción</a:t>
            </a:r>
          </a:p>
          <a:p>
            <a:pPr marL="361950" lvl="0" indent="-18573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449263" algn="l"/>
              </a:tabLst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Estudio de diseño</a:t>
            </a:r>
          </a:p>
          <a:p>
            <a:pPr marL="361950" lvl="0" indent="-185738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1E9"/>
              </a:buClr>
              <a:buSzPct val="120000"/>
              <a:buFont typeface="Wingdings" panose="05000000000000000000" pitchFamily="2" charset="2"/>
              <a:buChar char="§"/>
              <a:tabLst>
                <a:tab pos="449263" algn="l"/>
              </a:tabLst>
            </a:pPr>
            <a:r>
              <a:rPr lang="es-ES" altLang="ru-RU" sz="1200" dirty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Escuela TV “TEFI</a:t>
            </a:r>
            <a:r>
              <a:rPr lang="es-ES" altLang="ru-RU" sz="1200" dirty="0" smtClean="0">
                <a:solidFill>
                  <a:srgbClr val="E7E6E6">
                    <a:lumMod val="10000"/>
                  </a:srgb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es-ES" altLang="ru-RU" sz="1200" dirty="0">
              <a:solidFill>
                <a:srgbClr val="E7E6E6">
                  <a:lumMod val="10000"/>
                </a:srgbClr>
              </a:solidFill>
              <a:latin typeface="TT Lakes" panose="0200050302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13" y="5136701"/>
            <a:ext cx="2329087" cy="118653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48236" y="1869609"/>
            <a:ext cx="2405129" cy="14869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14328" y="4170895"/>
            <a:ext cx="30094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 centros de investigación y educación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30 </a:t>
            </a:r>
            <a:r>
              <a:rPr lang="es-ES" altLang="ru-RU" sz="1200" dirty="0" smtClean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laboratorios (</a:t>
            </a: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Camozzi, Mitsubishi, Alcoa, Festo, Kovosvit MAS, etc.)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Centro de Energía Nuclear Rosatom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Parque Educativo de Nanotecnologías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Centro de modernización en la producción de maquinaria del Sur de Rusia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 smtClean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Parque </a:t>
            </a: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científico agrario</a:t>
            </a:r>
          </a:p>
          <a:p>
            <a:pPr marL="174625" indent="-174625">
              <a:buClr>
                <a:srgbClr val="00A1E9"/>
              </a:buClr>
              <a:buSzPct val="120000"/>
              <a:buFont typeface="Wingdings" pitchFamily="2" charset="2"/>
              <a:buChar char="§"/>
            </a:pPr>
            <a:r>
              <a:rPr lang="es-ES" altLang="ru-RU" sz="1200" dirty="0">
                <a:solidFill>
                  <a:schemeClr val="bg2">
                    <a:lumMod val="10000"/>
                  </a:schemeClr>
                </a:solidFill>
                <a:latin typeface="TT Lakes" panose="02000503020000020004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10 oficinas spin-off  y compañías RDI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50818" t="32631"/>
          <a:stretch/>
        </p:blipFill>
        <p:spPr>
          <a:xfrm>
            <a:off x="9650999" y="4114561"/>
            <a:ext cx="1602366" cy="23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8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43567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/>
            <a:r>
              <a:rPr lang="en-US" sz="3200" dirty="0">
                <a:latin typeface="Ruberoid Extra Bold" pitchFamily="50" charset="0"/>
                <a:ea typeface="Ruberoid Extra Bold" pitchFamily="50" charset="0"/>
                <a:cs typeface="Arial Unicode MS" panose="020B0604020202020204" pitchFamily="34" charset="-128"/>
              </a:rPr>
              <a:t>CAMPUS 4.0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" y="1269000"/>
            <a:ext cx="10575000" cy="2208617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876000" y="3474000"/>
            <a:ext cx="10575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T Lakes Condensed" panose="02000503020000020004" pitchFamily="2" charset="0"/>
              </a:rPr>
              <a:t>Parque</a:t>
            </a:r>
            <a:r>
              <a:rPr lang="en-US" sz="1400" dirty="0" smtClean="0">
                <a:latin typeface="TT Lakes Condensed" panose="02000503020000020004" pitchFamily="2" charset="0"/>
              </a:rPr>
              <a:t> </a:t>
            </a:r>
            <a:r>
              <a:rPr lang="en-US" sz="1400" dirty="0" err="1" smtClean="0">
                <a:latin typeface="TT Lakes Condensed" panose="02000503020000020004" pitchFamily="2" charset="0"/>
              </a:rPr>
              <a:t>tecnológico</a:t>
            </a:r>
            <a:endParaRPr lang="en-US" sz="1400" dirty="0">
              <a:latin typeface="TT Lakes Condensed" panose="0200050302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00" y="3886223"/>
            <a:ext cx="10575000" cy="220182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876000" y="6136223"/>
            <a:ext cx="702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Nuevas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residencias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TT Lakes Condensed" panose="02000503020000020004" pitchFamily="2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31000" y="6136223"/>
            <a:ext cx="341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Complejo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educativo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TT Lakes Condensed" panose="02000503020000020004" pitchFamily="2" charset="0"/>
              </a:rPr>
              <a:t>científico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TT Lakes Condensed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12315</TotalTime>
  <Words>2503</Words>
  <Application>Microsoft Office PowerPoint</Application>
  <PresentationFormat>Широкоэкранный</PresentationFormat>
  <Paragraphs>742</Paragraphs>
  <Slides>33</Slides>
  <Notes>30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1" baseType="lpstr">
      <vt:lpstr>Wingdings 3</vt:lpstr>
      <vt:lpstr>Arial Unicode MS</vt:lpstr>
      <vt:lpstr>Times New Roman</vt:lpstr>
      <vt:lpstr>Arial</vt:lpstr>
      <vt:lpstr>Ruberoid Extra Bold</vt:lpstr>
      <vt:lpstr>Wingdings</vt:lpstr>
      <vt:lpstr>Calibri Light</vt:lpstr>
      <vt:lpstr>Ruberoid Bold</vt:lpstr>
      <vt:lpstr>Ruberoid </vt:lpstr>
      <vt:lpstr>Calibri</vt:lpstr>
      <vt:lpstr>Montserrat ExtraBold</vt:lpstr>
      <vt:lpstr>TT Lakes DemiBold</vt:lpstr>
      <vt:lpstr>Circe</vt:lpstr>
      <vt:lpstr>TT Lakes</vt:lpstr>
      <vt:lpstr>Microsoft Sans Serif</vt:lpstr>
      <vt:lpstr>TT Lakes Condensed</vt:lpstr>
      <vt:lpstr>Book Antiqua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Пользователь Windows</cp:lastModifiedBy>
  <cp:revision>1089</cp:revision>
  <cp:lastPrinted>2018-05-14T14:40:43Z</cp:lastPrinted>
  <dcterms:created xsi:type="dcterms:W3CDTF">2017-04-06T13:54:06Z</dcterms:created>
  <dcterms:modified xsi:type="dcterms:W3CDTF">2022-06-23T06:26:10Z</dcterms:modified>
</cp:coreProperties>
</file>