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5"/>
  </p:notesMasterIdLst>
  <p:sldIdLst>
    <p:sldId id="438" r:id="rId2"/>
    <p:sldId id="466" r:id="rId3"/>
    <p:sldId id="475" r:id="rId4"/>
    <p:sldId id="424" r:id="rId5"/>
    <p:sldId id="477" r:id="rId6"/>
    <p:sldId id="474" r:id="rId7"/>
    <p:sldId id="469" r:id="rId8"/>
    <p:sldId id="470" r:id="rId9"/>
    <p:sldId id="456" r:id="rId10"/>
    <p:sldId id="460" r:id="rId11"/>
    <p:sldId id="473" r:id="rId12"/>
    <p:sldId id="463" r:id="rId13"/>
    <p:sldId id="479" r:id="rId14"/>
  </p:sldIdLst>
  <p:sldSz cx="12192000" cy="6858000"/>
  <p:notesSz cx="6858000" cy="9947275"/>
  <p:embeddedFontLst>
    <p:embeddedFont>
      <p:font typeface="Calibri Light" panose="020F0302020204030204" pitchFamily="34" charset="0"/>
      <p:regular r:id="rId16"/>
      <p:italic r:id="rId17"/>
    </p:embeddedFont>
    <p:embeddedFont>
      <p:font typeface="Montserrat ExtraBold" panose="00000900000000000000" pitchFamily="2" charset="-52"/>
      <p:bold r:id="rId18"/>
    </p:embeddedFont>
    <p:embeddedFont>
      <p:font typeface="Arial Unicode MS" panose="020B0604020202020204" charset="-128"/>
      <p:regular r:id="rId19"/>
    </p:embeddedFont>
    <p:embeddedFont>
      <p:font typeface="Book Antiqua" panose="02040602050305030304" pitchFamily="18" charset="0"/>
      <p:regular r:id="rId20"/>
      <p:bold r:id="rId21"/>
      <p:italic r:id="rId22"/>
      <p:boldItalic r:id="rId23"/>
    </p:embeddedFont>
    <p:embeddedFont>
      <p:font typeface="Circe Light" panose="020B0402020203020203" pitchFamily="34" charset="-52"/>
      <p:regular r:id="rId24"/>
    </p:embeddedFont>
    <p:embeddedFont>
      <p:font typeface="Wingdings 3" panose="05040102010807070707" pitchFamily="18" charset="2"/>
      <p:regular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Microsoft Sans Serif" panose="020B0604020202020204" pitchFamily="34" charset="0"/>
      <p:regular r:id="rId30"/>
    </p:embeddedFont>
    <p:embeddedFont>
      <p:font typeface="Circe" panose="020B0502020203020203" pitchFamily="34" charset="-52"/>
      <p:regular r:id="rId31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9D3"/>
    <a:srgbClr val="EE6E08"/>
    <a:srgbClr val="62C2B8"/>
    <a:srgbClr val="A0D7CA"/>
    <a:srgbClr val="0079B2"/>
    <a:srgbClr val="FEDC4E"/>
    <a:srgbClr val="005D81"/>
    <a:srgbClr val="FFFFFF"/>
    <a:srgbClr val="9FBB35"/>
    <a:srgbClr val="C5C5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785" autoAdjust="0"/>
    <p:restoredTop sz="94660"/>
  </p:normalViewPr>
  <p:slideViewPr>
    <p:cSldViewPr snapToGrid="0" showGuides="1">
      <p:cViewPr varScale="1">
        <p:scale>
          <a:sx n="108" d="100"/>
          <a:sy n="108" d="100"/>
        </p:scale>
        <p:origin x="162" y="210"/>
      </p:cViewPr>
      <p:guideLst>
        <p:guide orient="horz" pos="2205"/>
        <p:guide pos="3863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91"/>
          </a:xfrm>
          <a:prstGeom prst="rect">
            <a:avLst/>
          </a:prstGeom>
        </p:spPr>
        <p:txBody>
          <a:bodyPr vert="horz" lIns="91870" tIns="45935" rIns="91870" bIns="45935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4" y="0"/>
            <a:ext cx="2971800" cy="499091"/>
          </a:xfrm>
          <a:prstGeom prst="rect">
            <a:avLst/>
          </a:prstGeom>
        </p:spPr>
        <p:txBody>
          <a:bodyPr vert="horz" lIns="91870" tIns="45935" rIns="91870" bIns="45935" rtlCol="0"/>
          <a:lstStyle>
            <a:lvl1pPr algn="r">
              <a:defRPr sz="1200"/>
            </a:lvl1pPr>
          </a:lstStyle>
          <a:p>
            <a:fld id="{31A829DA-6EB6-414A-AD6E-C99403F87B78}" type="datetimeFigureOut">
              <a:rPr lang="ru-RU" smtClean="0"/>
              <a:pPr/>
              <a:t>07.07.2020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46088" y="1244600"/>
            <a:ext cx="5965825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870" tIns="45935" rIns="91870" bIns="45935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1" y="4787126"/>
            <a:ext cx="5486400" cy="3916740"/>
          </a:xfrm>
          <a:prstGeom prst="rect">
            <a:avLst/>
          </a:prstGeom>
        </p:spPr>
        <p:txBody>
          <a:bodyPr vert="horz" lIns="91870" tIns="45935" rIns="91870" bIns="45935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9090"/>
          </a:xfrm>
          <a:prstGeom prst="rect">
            <a:avLst/>
          </a:prstGeom>
        </p:spPr>
        <p:txBody>
          <a:bodyPr vert="horz" lIns="91870" tIns="45935" rIns="91870" bIns="45935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4" y="9448185"/>
            <a:ext cx="2971800" cy="499090"/>
          </a:xfrm>
          <a:prstGeom prst="rect">
            <a:avLst/>
          </a:prstGeom>
        </p:spPr>
        <p:txBody>
          <a:bodyPr vert="horz" lIns="91870" tIns="45935" rIns="91870" bIns="45935" rtlCol="0" anchor="b"/>
          <a:lstStyle>
            <a:lvl1pPr algn="r">
              <a:defRPr sz="1200"/>
            </a:lvl1pPr>
          </a:lstStyle>
          <a:p>
            <a:fld id="{3D974963-5C81-4DC0-A78F-1312DBCDC0A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72264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24553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6374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4030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18683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98496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19552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20666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89098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69105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2878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48434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6AD79C-3517-4FE0-AF8A-ED8D7329FF1D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15108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0F258-437D-45DA-9192-27442DF7D3CD}" type="datetimeFigureOut">
              <a:rPr lang="ru-RU" smtClean="0"/>
              <a:pPr/>
              <a:t>07.07.2020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C70C-4C44-49B8-8FCF-82CEFC40C4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62468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0F258-437D-45DA-9192-27442DF7D3CD}" type="datetimeFigureOut">
              <a:rPr lang="ru-RU" smtClean="0"/>
              <a:pPr/>
              <a:t>07.07.2020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C70C-4C44-49B8-8FCF-82CEFC40C4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36208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0F258-437D-45DA-9192-27442DF7D3CD}" type="datetimeFigureOut">
              <a:rPr lang="ru-RU" smtClean="0"/>
              <a:pPr/>
              <a:t>07.07.2020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C70C-4C44-49B8-8FCF-82CEFC40C4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61236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0F258-437D-45DA-9192-27442DF7D3CD}" type="datetimeFigureOut">
              <a:rPr lang="ru-RU" smtClean="0"/>
              <a:pPr/>
              <a:t>07.07.2020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C70C-4C44-49B8-8FCF-82CEFC40C4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0198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0F258-437D-45DA-9192-27442DF7D3CD}" type="datetimeFigureOut">
              <a:rPr lang="ru-RU" smtClean="0"/>
              <a:pPr/>
              <a:t>07.07.2020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C70C-4C44-49B8-8FCF-82CEFC40C4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1474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0F258-437D-45DA-9192-27442DF7D3CD}" type="datetimeFigureOut">
              <a:rPr lang="ru-RU" smtClean="0"/>
              <a:pPr/>
              <a:t>07.07.2020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C70C-4C44-49B8-8FCF-82CEFC40C4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22460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0F258-437D-45DA-9192-27442DF7D3CD}" type="datetimeFigureOut">
              <a:rPr lang="ru-RU" smtClean="0"/>
              <a:pPr/>
              <a:t>07.07.2020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C70C-4C44-49B8-8FCF-82CEFC40C4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3654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0F258-437D-45DA-9192-27442DF7D3CD}" type="datetimeFigureOut">
              <a:rPr lang="ru-RU" smtClean="0"/>
              <a:pPr/>
              <a:t>07.07.2020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C70C-4C44-49B8-8FCF-82CEFC40C4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3350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0F258-437D-45DA-9192-27442DF7D3CD}" type="datetimeFigureOut">
              <a:rPr lang="ru-RU" smtClean="0"/>
              <a:pPr/>
              <a:t>07.07.2020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C70C-4C44-49B8-8FCF-82CEFC40C4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75441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0F258-437D-45DA-9192-27442DF7D3CD}" type="datetimeFigureOut">
              <a:rPr lang="ru-RU" smtClean="0"/>
              <a:pPr/>
              <a:t>07.07.2020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C70C-4C44-49B8-8FCF-82CEFC40C4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17998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0F258-437D-45DA-9192-27442DF7D3CD}" type="datetimeFigureOut">
              <a:rPr lang="ru-RU" smtClean="0"/>
              <a:pPr/>
              <a:t>07.07.2020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50C70C-4C44-49B8-8FCF-82CEFC40C4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2937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00F258-437D-45DA-9192-27442DF7D3CD}" type="datetimeFigureOut">
              <a:rPr lang="ru-RU" smtClean="0"/>
              <a:pPr/>
              <a:t>07.07.2020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50C70C-4C44-49B8-8FCF-82CEFC40C42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8824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pn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hyperlink" Target="http://www.donstu.ru/" TargetMode="External"/><Relationship Id="rId9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international.donstu.ru/alumni-club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gif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gif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hyperlink" Target="online.donstu.ru" TargetMode="External"/><Relationship Id="rId7" Type="http://schemas.openxmlformats.org/officeDocument/2006/relationships/image" Target="../media/image28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gif"/><Relationship Id="rId5" Type="http://schemas.openxmlformats.org/officeDocument/2006/relationships/hyperlink" Target="my.e.donstu.ru" TargetMode="External"/><Relationship Id="rId4" Type="http://schemas.openxmlformats.org/officeDocument/2006/relationships/hyperlink" Target="skif.international.donstu.ru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microsoft.com/office/2007/relationships/hdphoto" Target="../media/hdphoto3.wdp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6" y="0"/>
            <a:ext cx="1216348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630" y="0"/>
            <a:ext cx="12192000" cy="6858000"/>
          </a:xfrm>
          <a:prstGeom prst="rect">
            <a:avLst/>
          </a:prstGeom>
          <a:solidFill>
            <a:srgbClr val="0089D3">
              <a:alpha val="8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2400"/>
          </a:p>
        </p:txBody>
      </p:sp>
      <p:pic>
        <p:nvPicPr>
          <p:cNvPr id="9" name="Picture 3" descr="Без-имени-1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26"/>
          <a:stretch/>
        </p:blipFill>
        <p:spPr bwMode="auto">
          <a:xfrm>
            <a:off x="3255582" y="531107"/>
            <a:ext cx="1145683" cy="1407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029810" y="1917774"/>
            <a:ext cx="18035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 smtClean="0">
                <a:solidFill>
                  <a:schemeClr val="bg1"/>
                </a:solidFill>
                <a:latin typeface="Montserrat ExtraBold" panose="00000900000000000000" pitchFamily="2" charset="-52"/>
              </a:rPr>
              <a:t>MINISTRY OF SCIENCE AND HIGHER EDUCATION OF THE RUSSIAN FEDERATION</a:t>
            </a:r>
            <a:endParaRPr lang="ru-RU" sz="800" dirty="0">
              <a:solidFill>
                <a:schemeClr val="bg1"/>
              </a:solidFill>
              <a:latin typeface="Montserrat ExtraBold" panose="00000900000000000000" pitchFamily="2" charset="-52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889539" y="1917774"/>
            <a:ext cx="18777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 smtClean="0">
                <a:solidFill>
                  <a:schemeClr val="bg1"/>
                </a:solidFill>
                <a:latin typeface="Montserrat ExtraBold" panose="00000900000000000000" pitchFamily="2" charset="-52"/>
              </a:rPr>
              <a:t>DON STATE TECHNICAL UNIVERSITY</a:t>
            </a:r>
            <a:endParaRPr lang="en-US" sz="800" dirty="0">
              <a:solidFill>
                <a:schemeClr val="bg1"/>
              </a:solidFill>
              <a:latin typeface="Montserrat ExtraBold" panose="00000900000000000000" pitchFamily="2" charset="-52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-124287" y="2978791"/>
            <a:ext cx="12302031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66813"/>
            <a:r>
              <a:rPr lang="en-US" sz="3800" b="1" dirty="0" smtClean="0">
                <a:solidFill>
                  <a:schemeClr val="bg1"/>
                </a:solidFill>
                <a:latin typeface="Montserrat ExtraBold" panose="00000900000000000000" pitchFamily="50" charset="-52"/>
              </a:rPr>
              <a:t>DON STATE TECHNICAL UNIVERSITY</a:t>
            </a:r>
            <a:endParaRPr lang="ru-RU" sz="3800" b="1" dirty="0">
              <a:solidFill>
                <a:schemeClr val="bg1"/>
              </a:solidFill>
              <a:latin typeface="Montserrat ExtraBold" panose="00000900000000000000" pitchFamily="50" charset="-52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165881" y="6122608"/>
            <a:ext cx="188865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04875">
              <a:tabLst>
                <a:tab pos="11752263" algn="l"/>
              </a:tabLst>
            </a:pPr>
            <a:r>
              <a:rPr lang="en-US" sz="16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1600" dirty="0">
              <a:ln w="22225">
                <a:noFill/>
                <a:prstDash val="solid"/>
              </a:ln>
              <a:solidFill>
                <a:schemeClr val="bg1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-124287" y="4261372"/>
            <a:ext cx="1230203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66813"/>
            <a:r>
              <a:rPr lang="en-US" sz="2800" dirty="0">
                <a:solidFill>
                  <a:schemeClr val="bg1"/>
                </a:solidFill>
                <a:latin typeface="Circe" panose="020B0502020203020203" pitchFamily="34" charset="-52"/>
              </a:rPr>
              <a:t>FACULTY </a:t>
            </a:r>
            <a:r>
              <a:rPr lang="en-US" sz="2800" dirty="0" smtClean="0">
                <a:solidFill>
                  <a:schemeClr val="bg1"/>
                </a:solidFill>
                <a:latin typeface="Circe" panose="020B0502020203020203" pitchFamily="34" charset="-52"/>
              </a:rPr>
              <a:t>“INTERNATIONAL”</a:t>
            </a:r>
            <a:endParaRPr lang="ru-RU" sz="2800" dirty="0">
              <a:solidFill>
                <a:schemeClr val="bg1"/>
              </a:solidFill>
              <a:latin typeface="Circe" panose="020B0502020203020203" pitchFamily="34" charset="-52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0202" y="601416"/>
            <a:ext cx="1082803" cy="119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064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с двумя скругленными соседними углами 16"/>
          <p:cNvSpPr/>
          <p:nvPr/>
        </p:nvSpPr>
        <p:spPr>
          <a:xfrm>
            <a:off x="0" y="6663559"/>
            <a:ext cx="12192000" cy="20495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89D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ru-RU" sz="7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ДОНСКОЙ ГОСУДАРСТВЕННЫЙ ТЕХНИЧЕСКИЙ УНИВЕРСИТЕТ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8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800" dirty="0">
              <a:ln w="22225">
                <a:noFill/>
                <a:prstDash val="solid"/>
              </a:ln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6513" y="178032"/>
            <a:ext cx="12192000" cy="6658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4375">
              <a:lnSpc>
                <a:spcPct val="150000"/>
              </a:lnSpc>
            </a:pPr>
            <a:r>
              <a:rPr lang="en-US" sz="2800" b="1" dirty="0" smtClean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MORE OPPORTUNITIES</a:t>
            </a:r>
            <a:endParaRPr lang="ru-RU" sz="2800" b="1" dirty="0">
              <a:solidFill>
                <a:srgbClr val="0089D3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818140" y="881884"/>
            <a:ext cx="105645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Объект 2"/>
          <p:cNvSpPr txBox="1">
            <a:spLocks/>
          </p:cNvSpPr>
          <p:nvPr/>
        </p:nvSpPr>
        <p:spPr>
          <a:xfrm>
            <a:off x="660400" y="1100138"/>
            <a:ext cx="11093450" cy="435133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endParaRPr lang="ru-RU" dirty="0" smtClean="0"/>
          </a:p>
          <a:p>
            <a:pPr fontAlgn="auto">
              <a:spcAft>
                <a:spcPts val="0"/>
              </a:spcAft>
              <a:defRPr/>
            </a:pPr>
            <a:endParaRPr lang="ru-RU" dirty="0" smtClean="0"/>
          </a:p>
          <a:p>
            <a:pPr fontAlgn="auto">
              <a:spcAft>
                <a:spcPts val="0"/>
              </a:spcAft>
              <a:defRPr/>
            </a:pPr>
            <a:endParaRPr lang="ru-RU" dirty="0" smtClean="0"/>
          </a:p>
          <a:p>
            <a:pPr fontAlgn="auto">
              <a:spcAft>
                <a:spcPts val="0"/>
              </a:spcAft>
              <a:defRPr/>
            </a:pPr>
            <a:endParaRPr lang="ru-RU" sz="1400" dirty="0"/>
          </a:p>
        </p:txBody>
      </p:sp>
      <p:pic>
        <p:nvPicPr>
          <p:cNvPr id="10" name="Рисунок 5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7" t="17673" r="23196" b="27309"/>
          <a:stretch>
            <a:fillRect/>
          </a:stretch>
        </p:blipFill>
        <p:spPr bwMode="auto">
          <a:xfrm>
            <a:off x="917575" y="1741002"/>
            <a:ext cx="2614613" cy="142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5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2463" y="1741002"/>
            <a:ext cx="2938462" cy="142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5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6" t="17387" r="22874" b="28165"/>
          <a:stretch>
            <a:fillRect/>
          </a:stretch>
        </p:blipFill>
        <p:spPr bwMode="auto">
          <a:xfrm>
            <a:off x="8203406" y="1749687"/>
            <a:ext cx="3225800" cy="1412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object 22"/>
          <p:cNvSpPr txBox="1"/>
          <p:nvPr/>
        </p:nvSpPr>
        <p:spPr>
          <a:xfrm>
            <a:off x="8332787" y="3900661"/>
            <a:ext cx="3198813" cy="382797"/>
          </a:xfrm>
          <a:prstGeom prst="rect">
            <a:avLst/>
          </a:prstGeom>
        </p:spPr>
        <p:txBody>
          <a:bodyPr wrap="square" lIns="0" tIns="13335" rIns="0" bIns="0">
            <a:spAutoFit/>
          </a:bodyPr>
          <a:lstStyle>
            <a:lvl1pPr marL="111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ts val="100"/>
              </a:spcBef>
            </a:pPr>
            <a:r>
              <a:rPr lang="ru-RU" altLang="ru-RU" sz="1200" dirty="0" smtClean="0">
                <a:latin typeface="Montserrat ExtraBold" panose="00000900000000000000" pitchFamily="2" charset="-52"/>
                <a:cs typeface="Microsoft Sans Serif" panose="020B0604020202020204" pitchFamily="34" charset="0"/>
              </a:rPr>
              <a:t>«</a:t>
            </a:r>
            <a:r>
              <a:rPr lang="en-US" altLang="ru-RU" sz="1200" dirty="0">
                <a:latin typeface="Montserrat ExtraBold" panose="00000900000000000000" pitchFamily="2" charset="-52"/>
                <a:cs typeface="Microsoft Sans Serif" panose="020B0604020202020204" pitchFamily="34" charset="0"/>
              </a:rPr>
              <a:t>URBAN PLANNING AND REDEVELOPMENT </a:t>
            </a:r>
            <a:r>
              <a:rPr lang="ru-RU" altLang="ru-RU" sz="1200" dirty="0" smtClean="0">
                <a:latin typeface="Montserrat ExtraBold" panose="00000900000000000000" pitchFamily="2" charset="-52"/>
                <a:cs typeface="Microsoft Sans Serif" panose="020B0604020202020204" pitchFamily="34" charset="0"/>
              </a:rPr>
              <a:t>: FIFA </a:t>
            </a:r>
            <a:r>
              <a:rPr lang="ru-RU" altLang="ru-RU" sz="1200" dirty="0">
                <a:latin typeface="Montserrat ExtraBold" panose="00000900000000000000" pitchFamily="2" charset="-52"/>
                <a:cs typeface="Microsoft Sans Serif" panose="020B0604020202020204" pitchFamily="34" charset="0"/>
              </a:rPr>
              <a:t>WORLD  </a:t>
            </a:r>
            <a:r>
              <a:rPr lang="ru-RU" altLang="ru-RU" sz="1200" dirty="0" smtClean="0">
                <a:latin typeface="Montserrat ExtraBold" panose="00000900000000000000" pitchFamily="2" charset="-52"/>
                <a:cs typeface="Microsoft Sans Serif" panose="020B0604020202020204" pitchFamily="34" charset="0"/>
              </a:rPr>
              <a:t>CUP»</a:t>
            </a:r>
            <a:endParaRPr lang="ru-RU" altLang="ru-RU" sz="1200" dirty="0">
              <a:latin typeface="Montserrat ExtraBold" panose="00000900000000000000" pitchFamily="2" charset="-52"/>
              <a:cs typeface="Microsoft Sans Serif" panose="020B0604020202020204" pitchFamily="34" charset="0"/>
            </a:endParaRPr>
          </a:p>
        </p:txBody>
      </p:sp>
      <p:pic>
        <p:nvPicPr>
          <p:cNvPr id="15" name="Рисунок 5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8" t="20810" r="39500" b="24744"/>
          <a:stretch>
            <a:fillRect/>
          </a:stretch>
        </p:blipFill>
        <p:spPr bwMode="auto">
          <a:xfrm>
            <a:off x="854075" y="4565468"/>
            <a:ext cx="2853607" cy="189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bject 22"/>
          <p:cNvSpPr txBox="1"/>
          <p:nvPr/>
        </p:nvSpPr>
        <p:spPr>
          <a:xfrm>
            <a:off x="658080" y="3954211"/>
            <a:ext cx="3529949" cy="382797"/>
          </a:xfrm>
          <a:prstGeom prst="rect">
            <a:avLst/>
          </a:prstGeom>
        </p:spPr>
        <p:txBody>
          <a:bodyPr wrap="square" lIns="0" tIns="13335" rIns="0" bIns="0">
            <a:spAutoFit/>
          </a:bodyPr>
          <a:lstStyle>
            <a:lvl1pPr marL="111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ts val="100"/>
              </a:spcBef>
            </a:pPr>
            <a:r>
              <a:rPr lang="ru-RU" altLang="ru-RU" sz="1200" dirty="0" smtClean="0">
                <a:latin typeface="Montserrat ExtraBold" panose="00000900000000000000" pitchFamily="2" charset="-52"/>
                <a:cs typeface="Microsoft Sans Serif" panose="020B0604020202020204" pitchFamily="34" charset="0"/>
              </a:rPr>
              <a:t>«</a:t>
            </a:r>
            <a:r>
              <a:rPr lang="en-US" altLang="ru-RU" sz="1200" dirty="0">
                <a:latin typeface="Montserrat ExtraBold" panose="00000900000000000000" pitchFamily="2" charset="-52"/>
                <a:cs typeface="Microsoft Sans Serif" panose="020B0604020202020204" pitchFamily="34" charset="0"/>
              </a:rPr>
              <a:t>RENEWABLE ENERGY </a:t>
            </a:r>
            <a:r>
              <a:rPr lang="en-US" altLang="ru-RU" sz="1200" dirty="0" smtClean="0">
                <a:latin typeface="Montserrat ExtraBold" panose="00000900000000000000" pitchFamily="2" charset="-52"/>
                <a:cs typeface="Microsoft Sans Serif" panose="020B0604020202020204" pitchFamily="34" charset="0"/>
              </a:rPr>
              <a:t>SOURCES AND </a:t>
            </a:r>
            <a:r>
              <a:rPr lang="en-US" altLang="ru-RU" sz="1200" dirty="0">
                <a:latin typeface="Montserrat ExtraBold" panose="00000900000000000000" pitchFamily="2" charset="-52"/>
                <a:cs typeface="Microsoft Sans Serif" panose="020B0604020202020204" pitchFamily="34" charset="0"/>
              </a:rPr>
              <a:t>GREEN TECHNOLOGIES</a:t>
            </a:r>
            <a:r>
              <a:rPr lang="ru-RU" altLang="ru-RU" sz="1200" dirty="0" smtClean="0">
                <a:latin typeface="Montserrat ExtraBold" panose="00000900000000000000" pitchFamily="2" charset="-52"/>
                <a:cs typeface="Microsoft Sans Serif" panose="020B0604020202020204" pitchFamily="34" charset="0"/>
              </a:rPr>
              <a:t>»</a:t>
            </a:r>
            <a:endParaRPr lang="ru-RU" altLang="ru-RU" sz="1200" dirty="0">
              <a:latin typeface="Montserrat ExtraBold" panose="00000900000000000000" pitchFamily="2" charset="-52"/>
              <a:cs typeface="Microsoft Sans Serif" panose="020B0604020202020204" pitchFamily="34" charset="0"/>
            </a:endParaRPr>
          </a:p>
        </p:txBody>
      </p:sp>
      <p:sp>
        <p:nvSpPr>
          <p:cNvPr id="18" name="object 20"/>
          <p:cNvSpPr txBox="1"/>
          <p:nvPr/>
        </p:nvSpPr>
        <p:spPr>
          <a:xfrm>
            <a:off x="4198524" y="3897382"/>
            <a:ext cx="3794952" cy="382797"/>
          </a:xfrm>
          <a:prstGeom prst="rect">
            <a:avLst/>
          </a:prstGeom>
        </p:spPr>
        <p:txBody>
          <a:bodyPr wrap="square" lIns="0" tIns="13335" rIns="0" bIns="0">
            <a:spAutoFit/>
          </a:bodyPr>
          <a:lstStyle>
            <a:lvl1pPr marL="127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ts val="100"/>
              </a:spcBef>
            </a:pPr>
            <a:r>
              <a:rPr lang="ru-RU" altLang="ru-RU" sz="1200" dirty="0" smtClean="0">
                <a:latin typeface="Montserrat ExtraBold" panose="00000900000000000000" pitchFamily="2" charset="-52"/>
                <a:cs typeface="Microsoft Sans Serif" panose="020B0604020202020204" pitchFamily="34" charset="0"/>
              </a:rPr>
              <a:t>«</a:t>
            </a:r>
            <a:r>
              <a:rPr lang="en-US" altLang="ru-RU" sz="1200" dirty="0" smtClean="0">
                <a:latin typeface="Montserrat ExtraBold" panose="00000900000000000000" pitchFamily="2" charset="-52"/>
                <a:cs typeface="Microsoft Sans Serif" panose="020B0604020202020204" pitchFamily="34" charset="0"/>
              </a:rPr>
              <a:t>LOGISTICS AND MANAGEMENT IN ROAD TRANSPORT FIELD</a:t>
            </a:r>
            <a:r>
              <a:rPr lang="ru-RU" altLang="ru-RU" sz="1200" dirty="0" smtClean="0">
                <a:latin typeface="Montserrat ExtraBold" panose="00000900000000000000" pitchFamily="2" charset="-52"/>
                <a:cs typeface="Microsoft Sans Serif" panose="020B0604020202020204" pitchFamily="34" charset="0"/>
              </a:rPr>
              <a:t>»</a:t>
            </a:r>
            <a:endParaRPr lang="ru-RU" altLang="ru-RU" sz="1200" dirty="0">
              <a:latin typeface="Montserrat ExtraBold" panose="00000900000000000000" pitchFamily="2" charset="-52"/>
              <a:cs typeface="Microsoft Sans Serif" panose="020B0604020202020204" pitchFamily="34" charset="0"/>
            </a:endParaRPr>
          </a:p>
        </p:txBody>
      </p:sp>
      <p:pic>
        <p:nvPicPr>
          <p:cNvPr id="19" name="Рисунок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625" y="4561648"/>
            <a:ext cx="2996282" cy="189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Группа 30"/>
          <p:cNvGrpSpPr>
            <a:grpSpLocks/>
          </p:cNvGrpSpPr>
          <p:nvPr/>
        </p:nvGrpSpPr>
        <p:grpSpPr bwMode="auto">
          <a:xfrm>
            <a:off x="8451850" y="4536468"/>
            <a:ext cx="2728913" cy="2001492"/>
            <a:chOff x="8451766" y="4396529"/>
            <a:chExt cx="2729133" cy="2041588"/>
          </a:xfrm>
        </p:grpSpPr>
        <p:sp>
          <p:nvSpPr>
            <p:cNvPr id="21" name="object 13"/>
            <p:cNvSpPr>
              <a:spLocks noChangeArrowheads="1"/>
            </p:cNvSpPr>
            <p:nvPr/>
          </p:nvSpPr>
          <p:spPr bwMode="auto">
            <a:xfrm>
              <a:off x="8451766" y="4396529"/>
              <a:ext cx="2729133" cy="1966193"/>
            </a:xfrm>
            <a:prstGeom prst="rect">
              <a:avLst/>
            </a:prstGeom>
            <a:blipFill dpi="0" rotWithShape="1">
              <a:blip r:embed="rId8"/>
              <a:srcRect/>
              <a:stretch>
                <a:fillRect/>
              </a:stretch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ru-RU" altLang="ru-RU"/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10844322" y="6009812"/>
              <a:ext cx="314350" cy="2744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10561724" y="6060574"/>
              <a:ext cx="314350" cy="2744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10348982" y="6163685"/>
              <a:ext cx="314350" cy="2744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</p:grpSp>
      <p:pic>
        <p:nvPicPr>
          <p:cNvPr id="25" name="Picture 2" descr="ÐÐ°ÑÑÐ¸Ð½ÐºÐ¸ Ð¿Ð¾ Ð·Ð°Ð¿ÑÐ¾ÑÑ FIFA WORLD CUP 2018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6575" y="5802313"/>
            <a:ext cx="484188" cy="53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16094" y="3455877"/>
            <a:ext cx="106417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spc="-5" dirty="0" smtClean="0">
                <a:solidFill>
                  <a:srgbClr val="0089D3"/>
                </a:solidFill>
                <a:latin typeface="Montserrat ExtraBold" panose="00000900000000000000" pitchFamily="2" charset="-52"/>
                <a:cs typeface="Microsoft Sans Serif"/>
              </a:rPr>
              <a:t>SUMMER SCHOOLS LANGUAGE</a:t>
            </a:r>
            <a:r>
              <a:rPr lang="en-US" b="1" spc="-5" dirty="0">
                <a:solidFill>
                  <a:srgbClr val="0089D3"/>
                </a:solidFill>
                <a:latin typeface="Montserrat ExtraBold" panose="00000900000000000000" pitchFamily="2" charset="-52"/>
                <a:cs typeface="Microsoft Sans Serif"/>
              </a:rPr>
              <a:t>+</a:t>
            </a:r>
            <a:endParaRPr lang="ru-RU" b="1" spc="-5" dirty="0">
              <a:solidFill>
                <a:srgbClr val="0089D3"/>
              </a:solidFill>
              <a:latin typeface="Montserrat ExtraBold" panose="00000900000000000000" pitchFamily="2" charset="-52"/>
              <a:cs typeface="Microsoft Sans Serif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67539" y="961026"/>
            <a:ext cx="82181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spc="-5" dirty="0" smtClean="0">
                <a:solidFill>
                  <a:srgbClr val="0089D3"/>
                </a:solidFill>
                <a:latin typeface="Montserrat ExtraBold" panose="00000900000000000000" pitchFamily="2" charset="-52"/>
                <a:cs typeface="Microsoft Sans Serif"/>
              </a:rPr>
              <a:t>INTERTATIONAL STUDETNS’ MEDIAEXPIDITIONS </a:t>
            </a:r>
            <a:r>
              <a:rPr lang="ru-RU" b="1" spc="-5" dirty="0" smtClean="0">
                <a:solidFill>
                  <a:srgbClr val="0089D3"/>
                </a:solidFill>
                <a:latin typeface="Montserrat ExtraBold" panose="00000900000000000000" pitchFamily="2" charset="-52"/>
                <a:cs typeface="Microsoft Sans Serif"/>
              </a:rPr>
              <a:t>«</a:t>
            </a:r>
            <a:r>
              <a:rPr lang="en-US" b="1" spc="-5" dirty="0">
                <a:solidFill>
                  <a:srgbClr val="0089D3"/>
                </a:solidFill>
                <a:latin typeface="Montserrat ExtraBold" panose="00000900000000000000" pitchFamily="2" charset="-52"/>
                <a:cs typeface="Microsoft Sans Serif"/>
              </a:rPr>
              <a:t>ROUTES OF THE QUIET DON</a:t>
            </a:r>
            <a:r>
              <a:rPr lang="ru-RU" b="1" spc="-5" dirty="0" smtClean="0">
                <a:solidFill>
                  <a:srgbClr val="0089D3"/>
                </a:solidFill>
                <a:latin typeface="Montserrat ExtraBold" panose="00000900000000000000" pitchFamily="2" charset="-52"/>
                <a:cs typeface="Microsoft Sans Serif"/>
              </a:rPr>
              <a:t>»</a:t>
            </a:r>
            <a:endParaRPr lang="ru-RU" b="1" spc="-5" dirty="0">
              <a:solidFill>
                <a:srgbClr val="0089D3"/>
              </a:solidFill>
              <a:latin typeface="Montserrat ExtraBold" panose="00000900000000000000" pitchFamily="2" charset="-52"/>
              <a:cs typeface="Microsoft Sans Serif"/>
            </a:endParaRPr>
          </a:p>
        </p:txBody>
      </p:sp>
    </p:spTree>
    <p:extLst>
      <p:ext uri="{BB962C8B-B14F-4D97-AF65-F5344CB8AC3E}">
        <p14:creationId xmlns:p14="http://schemas.microsoft.com/office/powerpoint/2010/main" val="128687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>
            <a:off x="690828" y="881884"/>
            <a:ext cx="1098330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-1" y="232432"/>
            <a:ext cx="116741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30238">
              <a:lnSpc>
                <a:spcPct val="150000"/>
              </a:lnSpc>
            </a:pPr>
            <a:r>
              <a:rPr lang="en-US" altLang="ru-RU" sz="2800" b="1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charset="-128"/>
              </a:rPr>
              <a:t>INTERNATIONAL </a:t>
            </a:r>
            <a:r>
              <a:rPr lang="en-US" sz="2800" b="1" dirty="0" smtClean="0">
                <a:solidFill>
                  <a:srgbClr val="0089D3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FACULTY </a:t>
            </a:r>
            <a:r>
              <a:rPr lang="ru-RU" sz="2800" b="1" dirty="0" smtClean="0">
                <a:solidFill>
                  <a:srgbClr val="0089D3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– </a:t>
            </a:r>
            <a:r>
              <a:rPr lang="en-US" sz="2800" b="1" dirty="0" smtClean="0">
                <a:solidFill>
                  <a:srgbClr val="0089D3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HOW TO APPLY</a:t>
            </a:r>
            <a:endParaRPr lang="en-US" sz="2800" b="1" dirty="0">
              <a:solidFill>
                <a:srgbClr val="0089D3"/>
              </a:solidFill>
              <a:latin typeface="Montserrat ExtraBold" panose="00000900000000000000" pitchFamily="50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1" name="Прямоугольник с двумя скругленными соседними углами 20"/>
          <p:cNvSpPr/>
          <p:nvPr/>
        </p:nvSpPr>
        <p:spPr>
          <a:xfrm>
            <a:off x="0" y="6653049"/>
            <a:ext cx="12192000" cy="20495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89D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ru-RU" sz="7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ДОНСКОЙ ГОСУДАРСТВЕННЫЙ ТЕХНИЧЕСКИЙ УНИВЕРСИТЕТ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8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800" dirty="0">
              <a:ln w="22225">
                <a:noFill/>
                <a:prstDash val="solid"/>
              </a:ln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3190330" y="940021"/>
            <a:ext cx="44307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200" b="1" dirty="0" smtClean="0">
                <a:solidFill>
                  <a:srgbClr val="0089D3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7</a:t>
            </a:r>
            <a:r>
              <a:rPr lang="ru-RU" sz="1867" b="1" dirty="0" smtClean="0">
                <a:solidFill>
                  <a:srgbClr val="0089D3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800" b="1" dirty="0" smtClean="0"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STEPS</a:t>
            </a:r>
            <a:r>
              <a:rPr lang="en-US" sz="1867" b="1" dirty="0" smtClean="0"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endParaRPr lang="ru-RU" sz="1867" b="1" dirty="0">
              <a:latin typeface="Montserrat ExtraBold" panose="00000900000000000000" pitchFamily="50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43574" y="1638865"/>
            <a:ext cx="3011680" cy="299937"/>
          </a:xfrm>
          <a:prstGeom prst="roundRect">
            <a:avLst/>
          </a:prstGeom>
          <a:solidFill>
            <a:srgbClr val="F6D6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latin typeface="Montserrat ExtraBold" panose="00000900000000000000" pitchFamily="2" charset="-52"/>
              </a:rPr>
              <a:t>STEP 1</a:t>
            </a:r>
            <a:endParaRPr lang="ru-RU" sz="1600" dirty="0">
              <a:latin typeface="Montserrat ExtraBold" panose="00000900000000000000" pitchFamily="2" charset="-52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41" y="1590334"/>
            <a:ext cx="359547" cy="35954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43574" y="1989590"/>
            <a:ext cx="30116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Clr>
                <a:srgbClr val="0089D3"/>
              </a:buClr>
              <a:defRPr/>
            </a:pPr>
            <a:r>
              <a:rPr lang="en-US" altLang="ru-RU" u="sng" dirty="0" smtClean="0">
                <a:latin typeface="Circe" panose="020B0502020203020203" pitchFamily="34" charset="-52"/>
                <a:ea typeface="Arial Unicode MS" panose="020B0604020202020204" pitchFamily="34" charset="-128"/>
                <a:cs typeface="Calibri Light" panose="020F0302020204030204" pitchFamily="34" charset="0"/>
                <a:hlinkClick r:id="rId4"/>
              </a:rPr>
              <a:t>Fil in the form on website </a:t>
            </a:r>
            <a:r>
              <a:rPr lang="en-US" altLang="ru-RU" dirty="0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Calibri Light" panose="020F0302020204030204" pitchFamily="34" charset="0"/>
                <a:hlinkClick r:id="rId4"/>
              </a:rPr>
              <a:t>www.donstu.ru</a:t>
            </a:r>
            <a:endParaRPr lang="en-US" altLang="ru-RU" dirty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  <a:ea typeface="Arial Unicode MS" panose="020B0604020202020204" pitchFamily="34" charset="-128"/>
              <a:cs typeface="Calibri Light" panose="020F0302020204030204" pitchFamily="34" charset="0"/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722189" y="2694202"/>
            <a:ext cx="3011680" cy="299937"/>
          </a:xfrm>
          <a:prstGeom prst="roundRect">
            <a:avLst/>
          </a:prstGeom>
          <a:solidFill>
            <a:srgbClr val="F6D6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Montserrat ExtraBold" panose="00000900000000000000" pitchFamily="2" charset="-52"/>
              </a:rPr>
              <a:t>STEP </a:t>
            </a:r>
            <a:r>
              <a:rPr lang="en-US" sz="1600" dirty="0" smtClean="0">
                <a:latin typeface="Montserrat ExtraBold" panose="00000900000000000000" pitchFamily="2" charset="-52"/>
              </a:rPr>
              <a:t>2</a:t>
            </a:r>
            <a:endParaRPr lang="ru-RU" sz="1600" dirty="0">
              <a:latin typeface="Montserrat ExtraBold" panose="00000900000000000000" pitchFamily="2" charset="-52"/>
            </a:endParaRP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173" y="2669123"/>
            <a:ext cx="304395" cy="341559"/>
          </a:xfrm>
          <a:prstGeom prst="rect">
            <a:avLst/>
          </a:prstGeom>
        </p:spPr>
      </p:pic>
      <p:sp>
        <p:nvSpPr>
          <p:cNvPr id="34" name="Прямоугольник 33"/>
          <p:cNvSpPr/>
          <p:nvPr/>
        </p:nvSpPr>
        <p:spPr>
          <a:xfrm>
            <a:off x="722189" y="3036632"/>
            <a:ext cx="30116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Clr>
                <a:srgbClr val="0089D3"/>
              </a:buClr>
              <a:defRPr/>
            </a:pPr>
            <a:r>
              <a:rPr lang="en-US" altLang="ru-RU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Calibri Light" panose="020F0302020204030204" pitchFamily="34" charset="0"/>
              </a:rPr>
              <a:t>w</a:t>
            </a:r>
            <a:r>
              <a:rPr lang="en-US" altLang="ru-RU" dirty="0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Calibri Light" panose="020F0302020204030204" pitchFamily="34" charset="0"/>
              </a:rPr>
              <a:t>ait for getting invitation letter from DSTU</a:t>
            </a:r>
            <a:endParaRPr lang="ru-RU" altLang="ru-RU" dirty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  <a:ea typeface="Arial Unicode MS" panose="020B0604020202020204" pitchFamily="34" charset="-128"/>
              <a:cs typeface="Calibri Light" panose="020F0302020204030204" pitchFamily="34" charset="0"/>
            </a:endParaRPr>
          </a:p>
        </p:txBody>
      </p:sp>
      <p:sp>
        <p:nvSpPr>
          <p:cNvPr id="35" name="Скругленный прямоугольник 34"/>
          <p:cNvSpPr/>
          <p:nvPr/>
        </p:nvSpPr>
        <p:spPr>
          <a:xfrm>
            <a:off x="722189" y="3937345"/>
            <a:ext cx="3011680" cy="299937"/>
          </a:xfrm>
          <a:prstGeom prst="roundRect">
            <a:avLst/>
          </a:prstGeom>
          <a:solidFill>
            <a:srgbClr val="F6D6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Montserrat ExtraBold" panose="00000900000000000000" pitchFamily="2" charset="-52"/>
              </a:rPr>
              <a:t>STEP </a:t>
            </a:r>
            <a:r>
              <a:rPr lang="en-US" sz="1600" dirty="0" smtClean="0">
                <a:latin typeface="Montserrat ExtraBold" panose="00000900000000000000" pitchFamily="2" charset="-52"/>
              </a:rPr>
              <a:t>3</a:t>
            </a:r>
            <a:endParaRPr lang="ru-RU" sz="1600" dirty="0">
              <a:latin typeface="Montserrat ExtraBold" panose="00000900000000000000" pitchFamily="2" charset="-52"/>
            </a:endParaRP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15" y="3905674"/>
            <a:ext cx="377188" cy="353618"/>
          </a:xfrm>
          <a:prstGeom prst="rect">
            <a:avLst/>
          </a:prstGeom>
        </p:spPr>
      </p:pic>
      <p:sp>
        <p:nvSpPr>
          <p:cNvPr id="38" name="Прямоугольник 37"/>
          <p:cNvSpPr/>
          <p:nvPr/>
        </p:nvSpPr>
        <p:spPr>
          <a:xfrm>
            <a:off x="706508" y="4391844"/>
            <a:ext cx="30430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ru-RU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Calibri Light" panose="020F0302020204030204" pitchFamily="34" charset="0"/>
              </a:rPr>
              <a:t>a</a:t>
            </a:r>
            <a:r>
              <a:rPr lang="en-US" altLang="ru-RU" dirty="0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Calibri Light" panose="020F0302020204030204" pitchFamily="34" charset="0"/>
              </a:rPr>
              <a:t>pply for Russian visa</a:t>
            </a:r>
            <a:endParaRPr lang="ru-RU" dirty="0"/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722189" y="5020804"/>
            <a:ext cx="3011680" cy="299937"/>
          </a:xfrm>
          <a:prstGeom prst="roundRect">
            <a:avLst/>
          </a:prstGeom>
          <a:solidFill>
            <a:srgbClr val="F6D6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Montserrat ExtraBold" panose="00000900000000000000" pitchFamily="2" charset="-52"/>
              </a:rPr>
              <a:t>STEP </a:t>
            </a:r>
            <a:r>
              <a:rPr lang="en-US" sz="1600" dirty="0" smtClean="0">
                <a:latin typeface="Montserrat ExtraBold" panose="00000900000000000000" pitchFamily="2" charset="-52"/>
              </a:rPr>
              <a:t>4</a:t>
            </a:r>
            <a:endParaRPr lang="ru-RU" sz="1600" dirty="0">
              <a:latin typeface="Montserrat ExtraBold" panose="00000900000000000000" pitchFamily="2" charset="-52"/>
            </a:endParaRPr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990" y="4982128"/>
            <a:ext cx="319077" cy="366460"/>
          </a:xfrm>
          <a:prstGeom prst="rect">
            <a:avLst/>
          </a:prstGeom>
        </p:spPr>
      </p:pic>
      <p:sp>
        <p:nvSpPr>
          <p:cNvPr id="45" name="Прямоугольник 44"/>
          <p:cNvSpPr/>
          <p:nvPr/>
        </p:nvSpPr>
        <p:spPr>
          <a:xfrm>
            <a:off x="722189" y="5412501"/>
            <a:ext cx="30116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Clr>
                <a:srgbClr val="0089D3"/>
              </a:buClr>
              <a:defRPr/>
            </a:pPr>
            <a:r>
              <a:rPr lang="en-US" altLang="ru-RU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Calibri Light" panose="020F0302020204030204" pitchFamily="34" charset="0"/>
              </a:rPr>
              <a:t>c</a:t>
            </a:r>
            <a:r>
              <a:rPr lang="en-US" altLang="ru-RU" dirty="0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Calibri Light" panose="020F0302020204030204" pitchFamily="34" charset="0"/>
              </a:rPr>
              <a:t>onfirm your arrival to DSTU 10 days before coming to Russia</a:t>
            </a:r>
            <a:endParaRPr lang="ru-RU" altLang="ru-RU" dirty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  <a:ea typeface="Arial Unicode MS" panose="020B0604020202020204" pitchFamily="34" charset="-128"/>
              <a:cs typeface="Calibri Light" panose="020F0302020204030204" pitchFamily="34" charset="0"/>
            </a:endParaRP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4391443" y="1641574"/>
            <a:ext cx="3011680" cy="299937"/>
          </a:xfrm>
          <a:prstGeom prst="roundRect">
            <a:avLst/>
          </a:prstGeom>
          <a:solidFill>
            <a:srgbClr val="F6D6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Montserrat ExtraBold" panose="00000900000000000000" pitchFamily="2" charset="-52"/>
              </a:rPr>
              <a:t>STEP </a:t>
            </a:r>
            <a:r>
              <a:rPr lang="en-US" sz="1600" dirty="0" smtClean="0">
                <a:latin typeface="Montserrat ExtraBold" panose="00000900000000000000" pitchFamily="2" charset="-52"/>
              </a:rPr>
              <a:t>5</a:t>
            </a:r>
            <a:endParaRPr lang="ru-RU" sz="1600" dirty="0">
              <a:latin typeface="Montserrat ExtraBold" panose="00000900000000000000" pitchFamily="2" charset="-52"/>
            </a:endParaRPr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427" y="1595216"/>
            <a:ext cx="375092" cy="373538"/>
          </a:xfrm>
          <a:prstGeom prst="rect">
            <a:avLst/>
          </a:prstGeom>
        </p:spPr>
      </p:pic>
      <p:sp>
        <p:nvSpPr>
          <p:cNvPr id="48" name="Прямоугольник 47"/>
          <p:cNvSpPr/>
          <p:nvPr/>
        </p:nvSpPr>
        <p:spPr>
          <a:xfrm>
            <a:off x="4735536" y="2106362"/>
            <a:ext cx="26574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Clr>
                <a:srgbClr val="0089D3"/>
              </a:buClr>
              <a:defRPr/>
            </a:pPr>
            <a:r>
              <a:rPr lang="en-US" altLang="ru-RU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Calibri Light" panose="020F0302020204030204" pitchFamily="34" charset="0"/>
              </a:rPr>
              <a:t>p</a:t>
            </a:r>
            <a:r>
              <a:rPr lang="en-US" altLang="ru-RU" dirty="0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Calibri Light" panose="020F0302020204030204" pitchFamily="34" charset="0"/>
              </a:rPr>
              <a:t>repare a list of documents</a:t>
            </a:r>
            <a:endParaRPr lang="ru-RU" altLang="ru-RU" dirty="0" smtClean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  <a:ea typeface="Arial Unicode MS" panose="020B0604020202020204" pitchFamily="34" charset="-128"/>
              <a:cs typeface="Calibri Light" panose="020F0302020204030204" pitchFamily="34" charset="0"/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4391443" y="3069743"/>
            <a:ext cx="3011680" cy="299937"/>
          </a:xfrm>
          <a:prstGeom prst="roundRect">
            <a:avLst/>
          </a:prstGeom>
          <a:solidFill>
            <a:srgbClr val="F6D6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Montserrat ExtraBold" panose="00000900000000000000" pitchFamily="2" charset="-52"/>
              </a:rPr>
              <a:t>STEP </a:t>
            </a:r>
            <a:r>
              <a:rPr lang="en-US" sz="1600" dirty="0" smtClean="0">
                <a:latin typeface="Montserrat ExtraBold" panose="00000900000000000000" pitchFamily="2" charset="-52"/>
              </a:rPr>
              <a:t>6</a:t>
            </a:r>
            <a:endParaRPr lang="ru-RU" sz="1600" dirty="0">
              <a:latin typeface="Montserrat ExtraBold" panose="00000900000000000000" pitchFamily="2" charset="-52"/>
            </a:endParaRPr>
          </a:p>
        </p:txBody>
      </p:sp>
      <p:pic>
        <p:nvPicPr>
          <p:cNvPr id="50" name="Рисунок 4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0597" y="2980022"/>
            <a:ext cx="429879" cy="429879"/>
          </a:xfrm>
          <a:prstGeom prst="rect">
            <a:avLst/>
          </a:prstGeom>
        </p:spPr>
      </p:pic>
      <p:sp>
        <p:nvSpPr>
          <p:cNvPr id="51" name="Прямоугольник 50"/>
          <p:cNvSpPr/>
          <p:nvPr/>
        </p:nvSpPr>
        <p:spPr>
          <a:xfrm>
            <a:off x="4354069" y="3441373"/>
            <a:ext cx="304905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ru-RU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Calibri Light" panose="020F0302020204030204" pitchFamily="34" charset="0"/>
              </a:rPr>
              <a:t>a</a:t>
            </a:r>
            <a:r>
              <a:rPr lang="en-US" altLang="ru-RU" dirty="0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Calibri Light" panose="020F0302020204030204" pitchFamily="34" charset="0"/>
              </a:rPr>
              <a:t>fter arriving at DSTU register in International Office</a:t>
            </a:r>
            <a:endParaRPr lang="ru-RU" dirty="0"/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4391443" y="4826391"/>
            <a:ext cx="3011680" cy="299937"/>
          </a:xfrm>
          <a:prstGeom prst="roundRect">
            <a:avLst/>
          </a:prstGeom>
          <a:solidFill>
            <a:srgbClr val="F6D6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Montserrat ExtraBold" panose="00000900000000000000" pitchFamily="2" charset="-52"/>
              </a:rPr>
              <a:t>STEP </a:t>
            </a:r>
            <a:r>
              <a:rPr lang="en-US" sz="1600" dirty="0" smtClean="0">
                <a:latin typeface="Montserrat ExtraBold" panose="00000900000000000000" pitchFamily="2" charset="-52"/>
              </a:rPr>
              <a:t>7</a:t>
            </a:r>
            <a:endParaRPr lang="ru-RU" sz="1600" dirty="0">
              <a:latin typeface="Montserrat ExtraBold" panose="00000900000000000000" pitchFamily="2" charset="-52"/>
            </a:endParaRPr>
          </a:p>
        </p:txBody>
      </p:sp>
      <p:pic>
        <p:nvPicPr>
          <p:cNvPr id="53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244" y="4760575"/>
            <a:ext cx="393076" cy="39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Прямоугольник 53"/>
          <p:cNvSpPr/>
          <p:nvPr/>
        </p:nvSpPr>
        <p:spPr>
          <a:xfrm>
            <a:off x="4187566" y="5216771"/>
            <a:ext cx="34194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  <a:buClr>
                <a:srgbClr val="0089D3"/>
              </a:buClr>
              <a:defRPr/>
            </a:pPr>
            <a:r>
              <a:rPr lang="en-US" altLang="ru-RU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Calibri Light" panose="020F0302020204030204" pitchFamily="34" charset="0"/>
              </a:rPr>
              <a:t>p</a:t>
            </a:r>
            <a:r>
              <a:rPr lang="en-US" altLang="ru-RU" dirty="0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Calibri Light" panose="020F0302020204030204" pitchFamily="34" charset="0"/>
              </a:rPr>
              <a:t>ay tuition fee</a:t>
            </a:r>
            <a:r>
              <a:rPr lang="ru-RU" altLang="ru-RU" dirty="0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Calibri Light" panose="020F0302020204030204" pitchFamily="34" charset="0"/>
              </a:rPr>
              <a:t>, </a:t>
            </a:r>
            <a:r>
              <a:rPr lang="ru-RU" altLang="ru-RU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Calibri Light" panose="020F0302020204030204" pitchFamily="34" charset="0"/>
              </a:rPr>
              <a:t>пройдите </a:t>
            </a:r>
            <a:r>
              <a:rPr lang="en-US" altLang="ru-RU" dirty="0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Calibri Light" panose="020F0302020204030204" pitchFamily="34" charset="0"/>
              </a:rPr>
              <a:t>undertake medical check up</a:t>
            </a:r>
            <a:r>
              <a:rPr lang="ru-RU" altLang="ru-RU" dirty="0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Calibri Light" panose="020F0302020204030204" pitchFamily="34" charset="0"/>
              </a:rPr>
              <a:t>,  </a:t>
            </a:r>
            <a:r>
              <a:rPr lang="en-US" altLang="ru-RU" dirty="0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Calibri Light" panose="020F0302020204030204" pitchFamily="34" charset="0"/>
              </a:rPr>
              <a:t>buy medical insurance</a:t>
            </a:r>
            <a:endParaRPr lang="ru-RU" altLang="ru-RU" dirty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  <a:ea typeface="Arial Unicode MS" panose="020B0604020202020204" pitchFamily="34" charset="-128"/>
              <a:cs typeface="Calibri Light" panose="020F0302020204030204" pitchFamily="34" charset="0"/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7838982" y="1617769"/>
            <a:ext cx="3835154" cy="4016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5600">
              <a:defRPr/>
            </a:pPr>
            <a:r>
              <a:rPr lang="en-US" sz="1600" b="1" dirty="0" smtClean="0">
                <a:solidFill>
                  <a:srgbClr val="0089D3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REQUIRED DOCUMENTS</a:t>
            </a:r>
            <a:r>
              <a:rPr lang="ru-RU" sz="1600" b="1" dirty="0" smtClean="0">
                <a:solidFill>
                  <a:srgbClr val="0089D3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:</a:t>
            </a:r>
          </a:p>
          <a:p>
            <a:pPr marL="355600">
              <a:defRPr/>
            </a:pPr>
            <a:r>
              <a:rPr lang="ru-RU" sz="1600" b="1" dirty="0" smtClean="0">
                <a:solidFill>
                  <a:srgbClr val="0089D3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</a:p>
          <a:p>
            <a:pPr>
              <a:defRPr/>
            </a:pPr>
            <a:endParaRPr lang="ru-RU" sz="700" b="1" dirty="0" smtClean="0">
              <a:solidFill>
                <a:srgbClr val="0089D3"/>
              </a:solidFill>
              <a:latin typeface="Montserrat ExtraBold" panose="00000900000000000000" pitchFamily="50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285750" indent="-285750">
              <a:buClr>
                <a:schemeClr val="accent6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en-US" altLang="ru-RU" dirty="0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Calibri Light" panose="020F0302020204030204" pitchFamily="34" charset="0"/>
              </a:rPr>
              <a:t>passport</a:t>
            </a:r>
            <a:r>
              <a:rPr lang="ru-RU" altLang="ru-RU" dirty="0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Calibri Light" panose="020F0302020204030204" pitchFamily="34" charset="0"/>
              </a:rPr>
              <a:t> (</a:t>
            </a:r>
            <a:r>
              <a:rPr lang="en-US" altLang="ru-RU" dirty="0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Calibri Light" panose="020F0302020204030204" pitchFamily="34" charset="0"/>
              </a:rPr>
              <a:t>valid during</a:t>
            </a:r>
            <a:r>
              <a:rPr lang="ru-RU" altLang="ru-RU" dirty="0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Calibri Light" panose="020F0302020204030204" pitchFamily="34" charset="0"/>
              </a:rPr>
              <a:t> 1,5 </a:t>
            </a:r>
            <a:r>
              <a:rPr lang="en-US" altLang="ru-RU" dirty="0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Calibri Light" panose="020F0302020204030204" pitchFamily="34" charset="0"/>
              </a:rPr>
              <a:t>years from you visa dates</a:t>
            </a:r>
          </a:p>
          <a:p>
            <a:pPr marL="285750" indent="-285750">
              <a:buClr>
                <a:schemeClr val="accent6"/>
              </a:buClr>
              <a:buSzPct val="100000"/>
              <a:buFont typeface="Wingdings" panose="05000000000000000000" pitchFamily="2" charset="2"/>
              <a:buChar char="ü"/>
              <a:defRPr/>
            </a:pPr>
            <a:endParaRPr lang="ru-RU" altLang="ru-RU" dirty="0" smtClean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  <a:ea typeface="Arial Unicode MS" panose="020B0604020202020204" pitchFamily="34" charset="-128"/>
              <a:cs typeface="Calibri Light" panose="020F0302020204030204" pitchFamily="34" charset="0"/>
            </a:endParaRPr>
          </a:p>
          <a:p>
            <a:pPr marL="285750" indent="-285750">
              <a:buClr>
                <a:schemeClr val="accent6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Calibri Light" panose="020F0302020204030204" pitchFamily="34" charset="0"/>
              </a:rPr>
              <a:t>migration card with a border crossing 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Calibri Light" panose="020F0302020204030204" pitchFamily="34" charset="0"/>
              </a:rPr>
              <a:t>mark</a:t>
            </a:r>
          </a:p>
          <a:p>
            <a:pPr marL="285750" indent="-285750">
              <a:buClr>
                <a:schemeClr val="accent6"/>
              </a:buClr>
              <a:buSzPct val="100000"/>
              <a:buFont typeface="Wingdings" panose="05000000000000000000" pitchFamily="2" charset="2"/>
              <a:buChar char="ü"/>
              <a:defRPr/>
            </a:pPr>
            <a:endParaRPr lang="ru-RU" dirty="0" smtClean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  <a:ea typeface="Arial Unicode MS" panose="020B0604020202020204" pitchFamily="34" charset="-128"/>
              <a:cs typeface="Calibri Light" panose="020F0302020204030204" pitchFamily="34" charset="0"/>
            </a:endParaRPr>
          </a:p>
          <a:p>
            <a:pPr marL="285750" indent="-285750">
              <a:buClr>
                <a:schemeClr val="accent6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en-US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Calibri Light" panose="020F0302020204030204" pitchFamily="34" charset="0"/>
              </a:rPr>
              <a:t>certified originals of previous education 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Calibri Light" panose="020F0302020204030204" pitchFamily="34" charset="0"/>
              </a:rPr>
              <a:t>certificates with inserts, and their notarized translations</a:t>
            </a:r>
          </a:p>
          <a:p>
            <a:pPr marL="285750" indent="-285750">
              <a:buClr>
                <a:schemeClr val="accent6"/>
              </a:buClr>
              <a:buSzPct val="100000"/>
              <a:buFont typeface="Wingdings" panose="05000000000000000000" pitchFamily="2" charset="2"/>
              <a:buChar char="ü"/>
              <a:defRPr/>
            </a:pPr>
            <a:endParaRPr lang="ru-RU" dirty="0" smtClean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  <a:ea typeface="Arial Unicode MS" panose="020B0604020202020204" pitchFamily="34" charset="-128"/>
              <a:cs typeface="Calibri Light" panose="020F0302020204030204" pitchFamily="34" charset="0"/>
            </a:endParaRPr>
          </a:p>
          <a:p>
            <a:pPr marL="285750" indent="-285750">
              <a:buClr>
                <a:schemeClr val="accent6"/>
              </a:buClr>
              <a:buSzPct val="100000"/>
              <a:buFont typeface="Wingdings" panose="05000000000000000000" pitchFamily="2" charset="2"/>
              <a:buChar char="ü"/>
              <a:defRPr/>
            </a:pP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Calibri Light" panose="020F0302020204030204" pitchFamily="34" charset="0"/>
              </a:rPr>
              <a:t>6 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Calibri Light" panose="020F0302020204030204" pitchFamily="34" charset="0"/>
              </a:rPr>
              <a:t>photos of 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Calibri Light" panose="020F0302020204030204" pitchFamily="34" charset="0"/>
              </a:rPr>
              <a:t>30х40 </a:t>
            </a:r>
            <a:r>
              <a:rPr lang="en-US" dirty="0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Calibri Light" panose="020F0302020204030204" pitchFamily="34" charset="0"/>
              </a:rPr>
              <a:t>mm size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Montserrat ExtraBold" panose="00000900000000000000" pitchFamily="50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cxnSp>
        <p:nvCxnSpPr>
          <p:cNvPr id="56" name="Прямая соединительная линия 55"/>
          <p:cNvCxnSpPr/>
          <p:nvPr/>
        </p:nvCxnSpPr>
        <p:spPr>
          <a:xfrm>
            <a:off x="7739823" y="1699444"/>
            <a:ext cx="0" cy="4521036"/>
          </a:xfrm>
          <a:prstGeom prst="line">
            <a:avLst/>
          </a:prstGeom>
          <a:ln>
            <a:solidFill>
              <a:srgbClr val="0089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Стрелка вправо 30"/>
          <p:cNvSpPr/>
          <p:nvPr/>
        </p:nvSpPr>
        <p:spPr>
          <a:xfrm>
            <a:off x="7261551" y="2293416"/>
            <a:ext cx="359501" cy="274004"/>
          </a:xfrm>
          <a:prstGeom prst="rightArrow">
            <a:avLst/>
          </a:prstGeom>
          <a:solidFill>
            <a:schemeClr val="bg1"/>
          </a:solidFill>
          <a:ln w="19050">
            <a:solidFill>
              <a:srgbClr val="0089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7" name="Рисунок 5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2543" y="1593905"/>
            <a:ext cx="373538" cy="373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53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1233" t="7197" r="3224" b="6425"/>
          <a:stretch/>
        </p:blipFill>
        <p:spPr>
          <a:xfrm>
            <a:off x="770495" y="1080423"/>
            <a:ext cx="10564563" cy="5107313"/>
          </a:xfrm>
          <a:prstGeom prst="rect">
            <a:avLst/>
          </a:prstGeom>
        </p:spPr>
      </p:pic>
      <p:sp>
        <p:nvSpPr>
          <p:cNvPr id="17" name="Прямоугольник с двумя скругленными соседними углами 16"/>
          <p:cNvSpPr/>
          <p:nvPr/>
        </p:nvSpPr>
        <p:spPr>
          <a:xfrm>
            <a:off x="0" y="6663559"/>
            <a:ext cx="12192000" cy="20495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89D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ru-RU" sz="7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ДОНСКОЙ ГОСУДАРСТВЕННЫЙ ТЕХНИЧЕСКИЙ УНИВЕРСИТЕТ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8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800" dirty="0">
              <a:ln w="22225">
                <a:noFill/>
                <a:prstDash val="solid"/>
              </a:ln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694009" y="419801"/>
            <a:ext cx="108770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smtClean="0">
                <a:solidFill>
                  <a:srgbClr val="0089D3"/>
                </a:solidFill>
                <a:latin typeface="Montserrat ExtraBold" charset="-52"/>
              </a:rPr>
              <a:t>DSTU ASSOCIATION OF FOREIGN GRADUATES</a:t>
            </a:r>
            <a:endParaRPr lang="ru-RU" sz="2800" dirty="0">
              <a:solidFill>
                <a:srgbClr val="0089D3"/>
              </a:solidFill>
              <a:latin typeface="Montserrat ExtraBold" charset="-52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3582578" y="6050334"/>
            <a:ext cx="76699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u="sng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Montserrat ExtraBold" panose="00000900000000000000" pitchFamily="2" charset="-52"/>
                <a:hlinkClick r:id="rId4"/>
              </a:rPr>
              <a:t>international.donstu.ru/</a:t>
            </a:r>
            <a:r>
              <a:rPr lang="ru-RU" sz="2800" u="sng" dirty="0" err="1" smtClean="0">
                <a:latin typeface="Montserrat ExtraBold" panose="00000900000000000000" pitchFamily="2" charset="-52"/>
                <a:hlinkClick r:id="rId4"/>
              </a:rPr>
              <a:t>alumni-club</a:t>
            </a:r>
            <a:endParaRPr lang="ru-RU" sz="2800" u="sng" dirty="0" smtClean="0">
              <a:latin typeface="Montserrat ExtraBold" panose="00000900000000000000" pitchFamily="2" charset="-52"/>
            </a:endParaRPr>
          </a:p>
          <a:p>
            <a:endParaRPr lang="ru-RU" sz="2800" dirty="0">
              <a:latin typeface="Montserrat ExtraBold" panose="00000900000000000000" pitchFamily="2" charset="-52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770495" y="954370"/>
            <a:ext cx="105645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3293614" y="5404003"/>
            <a:ext cx="76081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89D3"/>
                </a:solidFill>
                <a:latin typeface="Circe" panose="020B0502020203020203" pitchFamily="34" charset="-52"/>
              </a:rPr>
              <a:t>We welcome you to join DSTU Association of Foreign </a:t>
            </a:r>
            <a:r>
              <a:rPr lang="en-US" dirty="0" err="1" smtClean="0">
                <a:solidFill>
                  <a:srgbClr val="0089D3"/>
                </a:solidFill>
                <a:latin typeface="Circe" panose="020B0502020203020203" pitchFamily="34" charset="-52"/>
              </a:rPr>
              <a:t>Graguates</a:t>
            </a:r>
            <a:r>
              <a:rPr lang="en-US" dirty="0" smtClean="0">
                <a:solidFill>
                  <a:srgbClr val="0089D3"/>
                </a:solidFill>
                <a:latin typeface="Circe" panose="020B0502020203020203" pitchFamily="34" charset="-52"/>
              </a:rPr>
              <a:t>!</a:t>
            </a:r>
            <a:br>
              <a:rPr lang="en-US" dirty="0" smtClean="0">
                <a:solidFill>
                  <a:srgbClr val="0089D3"/>
                </a:solidFill>
                <a:latin typeface="Circe" panose="020B0502020203020203" pitchFamily="34" charset="-52"/>
              </a:rPr>
            </a:br>
            <a:r>
              <a:rPr lang="en-US" dirty="0" smtClean="0">
                <a:solidFill>
                  <a:srgbClr val="0089D3"/>
                </a:solidFill>
                <a:latin typeface="Circe" panose="020B0502020203020203" pitchFamily="34" charset="-52"/>
              </a:rPr>
              <a:t>In order to join us, fill in the form, please</a:t>
            </a:r>
            <a:endParaRPr lang="ru-RU" dirty="0">
              <a:solidFill>
                <a:srgbClr val="0089D3"/>
              </a:solidFill>
              <a:latin typeface="Circe" panose="020B0502020203020203" pitchFamily="34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20438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Рисунок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3488" cy="6858000"/>
          </a:xfrm>
          <a:prstGeom prst="rect">
            <a:avLst/>
          </a:prstGeom>
        </p:spPr>
      </p:pic>
      <p:sp>
        <p:nvSpPr>
          <p:cNvPr id="32" name="Прямоугольник 31"/>
          <p:cNvSpPr/>
          <p:nvPr/>
        </p:nvSpPr>
        <p:spPr>
          <a:xfrm>
            <a:off x="0" y="7937"/>
            <a:ext cx="12192000" cy="6858000"/>
          </a:xfrm>
          <a:prstGeom prst="rect">
            <a:avLst/>
          </a:prstGeom>
          <a:solidFill>
            <a:srgbClr val="0089D3">
              <a:alpha val="87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2400"/>
          </a:p>
        </p:txBody>
      </p:sp>
      <p:sp>
        <p:nvSpPr>
          <p:cNvPr id="71" name="TextBox 70"/>
          <p:cNvSpPr txBox="1"/>
          <p:nvPr/>
        </p:nvSpPr>
        <p:spPr>
          <a:xfrm>
            <a:off x="0" y="122995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CONTACT INFORMATION</a:t>
            </a:r>
            <a:endParaRPr lang="ru-RU" sz="800" b="1" dirty="0">
              <a:solidFill>
                <a:schemeClr val="bg1"/>
              </a:solidFill>
              <a:latin typeface="Montserrat ExtraBold" panose="00000900000000000000" pitchFamily="50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AutoShape 2" descr="Handshake free ic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0" y="2061221"/>
            <a:ext cx="1219199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0089D3"/>
                </a:solidFill>
                <a:latin typeface="Montserrat ExtraBold" panose="020B0604020202020204" charset="-52"/>
              </a:rPr>
              <a:t> </a:t>
            </a:r>
            <a:endParaRPr lang="ru-RU" sz="2800" dirty="0">
              <a:solidFill>
                <a:srgbClr val="0089D3"/>
              </a:solidFill>
              <a:latin typeface="Montserrat ExtraBold" panose="020B0604020202020204" charset="-52"/>
            </a:endParaRPr>
          </a:p>
          <a:p>
            <a:pPr algn="ctr"/>
            <a:r>
              <a:rPr lang="en-US" sz="2800" smtClean="0">
                <a:solidFill>
                  <a:schemeClr val="bg1"/>
                </a:solidFill>
                <a:latin typeface="Montserrat ExtraBold" panose="020B0604020202020204" charset="-52"/>
              </a:rPr>
              <a:t>NIINA NOVIKOVA</a:t>
            </a:r>
          </a:p>
          <a:p>
            <a:pPr algn="ctr"/>
            <a:endParaRPr lang="ru-RU" sz="2800" dirty="0" smtClean="0">
              <a:solidFill>
                <a:schemeClr val="bg1"/>
              </a:solidFill>
              <a:latin typeface="Montserrat ExtraBold" panose="020B0604020202020204" charset="-52"/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Montserrat ExtraBold" panose="020B0604020202020204" charset="-52"/>
              </a:rPr>
              <a:t>INTERNATIONAL FACULTY </a:t>
            </a:r>
            <a:endParaRPr lang="ru-RU" sz="2400" dirty="0" smtClean="0">
              <a:solidFill>
                <a:schemeClr val="bg1"/>
              </a:solidFill>
              <a:latin typeface="Montserrat ExtraBold" panose="020B0604020202020204" charset="-52"/>
            </a:endParaRPr>
          </a:p>
          <a:p>
            <a:pPr algn="ctr"/>
            <a:endParaRPr lang="ru-RU" sz="2800" dirty="0">
              <a:solidFill>
                <a:schemeClr val="bg1"/>
              </a:solidFill>
              <a:latin typeface="Montserrat ExtraBold" panose="020B0604020202020204" charset="-52"/>
            </a:endParaRPr>
          </a:p>
          <a:p>
            <a:pPr algn="ctr"/>
            <a:r>
              <a:rPr lang="ru-RU" sz="2800" dirty="0" smtClean="0">
                <a:solidFill>
                  <a:schemeClr val="bg1"/>
                </a:solidFill>
                <a:latin typeface="Circe" panose="020B0502020203020203" pitchFamily="34" charset="-52"/>
              </a:rPr>
              <a:t>+7 (863) </a:t>
            </a:r>
            <a:r>
              <a:rPr lang="ru-RU" sz="2800" dirty="0">
                <a:solidFill>
                  <a:schemeClr val="bg1"/>
                </a:solidFill>
                <a:latin typeface="Circe" panose="020B0502020203020203" pitchFamily="34" charset="-52"/>
              </a:rPr>
              <a:t>238-17-83</a:t>
            </a:r>
            <a:r>
              <a:rPr lang="ru-RU" sz="800" dirty="0" smtClean="0">
                <a:solidFill>
                  <a:schemeClr val="bg1"/>
                </a:solidFill>
                <a:latin typeface="Circe" panose="020B0502020203020203" pitchFamily="34" charset="-52"/>
              </a:rPr>
              <a:t> </a:t>
            </a:r>
          </a:p>
          <a:p>
            <a:pPr algn="ctr"/>
            <a:endParaRPr lang="ru-RU" sz="800" dirty="0" smtClean="0">
              <a:solidFill>
                <a:schemeClr val="bg1"/>
              </a:solidFill>
              <a:latin typeface="Circe" panose="020B0502020203020203" pitchFamily="34" charset="-52"/>
            </a:endParaRP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Circe" panose="020B0502020203020203" pitchFamily="34" charset="-52"/>
              </a:rPr>
              <a:t>spu-48@donstu.ru </a:t>
            </a:r>
            <a:endParaRPr lang="ru-RU" sz="100" dirty="0">
              <a:solidFill>
                <a:schemeClr val="bg1"/>
              </a:solidFill>
              <a:latin typeface="Circe" panose="020B0502020203020203" pitchFamily="34" charset="-52"/>
            </a:endParaRPr>
          </a:p>
          <a:p>
            <a:pPr algn="ctr"/>
            <a:endParaRPr lang="ru-RU" sz="1200" dirty="0" smtClean="0">
              <a:solidFill>
                <a:schemeClr val="bg1"/>
              </a:solidFill>
              <a:latin typeface="Circe" panose="020B0502020203020203" pitchFamily="34" charset="-52"/>
            </a:endParaRPr>
          </a:p>
          <a:p>
            <a:pPr algn="ctr"/>
            <a:r>
              <a:rPr lang="en-US" sz="28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2800" dirty="0">
              <a:ln w="22225">
                <a:noFill/>
                <a:prstDash val="solid"/>
              </a:ln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endParaRPr lang="ru-RU" sz="2400" dirty="0">
              <a:solidFill>
                <a:schemeClr val="bg1"/>
              </a:solidFill>
              <a:latin typeface="Montserrat ExtraBold" panose="020B0604020202020204" charset="-52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2905156" y="2034978"/>
            <a:ext cx="635317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184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>
            <a:off x="818141" y="881884"/>
            <a:ext cx="1077272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08228" y="371847"/>
            <a:ext cx="113738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ru-RU" sz="2800" b="1" dirty="0" smtClean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charset="-128"/>
              </a:rPr>
              <a:t>INTERNATIONAL </a:t>
            </a:r>
            <a:r>
              <a:rPr lang="en-US" sz="2800" b="1" dirty="0" smtClean="0">
                <a:solidFill>
                  <a:srgbClr val="0089D3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FACULTY </a:t>
            </a:r>
            <a:r>
              <a:rPr lang="ru-RU" altLang="ru-RU" sz="2800" b="1" dirty="0" smtClean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charset="-128"/>
              </a:rPr>
              <a:t>– </a:t>
            </a:r>
            <a:r>
              <a:rPr lang="en-US" altLang="ru-RU" sz="2800" b="1" dirty="0" smtClean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charset="-128"/>
              </a:rPr>
              <a:t>HISTORY AND STATISTICS</a:t>
            </a:r>
            <a:endParaRPr lang="ru-RU" altLang="ru-RU" sz="2800" b="1" dirty="0">
              <a:solidFill>
                <a:srgbClr val="0089D3"/>
              </a:solidFill>
              <a:latin typeface="Montserrat ExtraBold" panose="00000900000000000000" pitchFamily="2" charset="-52"/>
              <a:ea typeface="Arial Unicode MS" panose="020B0604020202020204" charset="-128"/>
            </a:endParaRPr>
          </a:p>
        </p:txBody>
      </p:sp>
      <p:sp>
        <p:nvSpPr>
          <p:cNvPr id="14" name="Прямоугольник 8"/>
          <p:cNvSpPr>
            <a:spLocks noChangeArrowheads="1"/>
          </p:cNvSpPr>
          <p:nvPr/>
        </p:nvSpPr>
        <p:spPr bwMode="auto">
          <a:xfrm>
            <a:off x="2697187" y="2381364"/>
            <a:ext cx="219404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000" b="1" dirty="0" smtClean="0"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2019/2020:</a:t>
            </a:r>
            <a:endParaRPr lang="en-US" altLang="ru-RU" sz="1600" dirty="0"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5" name="Прямоугольник 8"/>
          <p:cNvSpPr>
            <a:spLocks noChangeArrowheads="1"/>
          </p:cNvSpPr>
          <p:nvPr/>
        </p:nvSpPr>
        <p:spPr bwMode="auto">
          <a:xfrm>
            <a:off x="818141" y="1081152"/>
            <a:ext cx="280465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800" b="1" dirty="0" smtClean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45 </a:t>
            </a:r>
            <a:r>
              <a:rPr lang="en-US" altLang="ru-RU" sz="2800" b="1" dirty="0" smtClean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years </a:t>
            </a:r>
            <a:endParaRPr lang="ru-RU" altLang="ru-RU" sz="2800" b="1" dirty="0" smtClean="0">
              <a:solidFill>
                <a:srgbClr val="0089D3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6" name="Прямоугольник 8"/>
          <p:cNvSpPr>
            <a:spLocks noChangeArrowheads="1"/>
          </p:cNvSpPr>
          <p:nvPr/>
        </p:nvSpPr>
        <p:spPr bwMode="auto">
          <a:xfrm>
            <a:off x="801859" y="1674162"/>
            <a:ext cx="249113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800" b="1" dirty="0" smtClean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16</a:t>
            </a:r>
            <a:r>
              <a:rPr lang="en-US" altLang="ru-RU" sz="2800" b="1" dirty="0" smtClean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000</a:t>
            </a:r>
            <a:r>
              <a:rPr lang="ru-RU" altLang="ru-RU" sz="2800" b="1" dirty="0" smtClean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+</a:t>
            </a:r>
            <a:endParaRPr lang="en-US" altLang="ru-RU" sz="2800" b="1" dirty="0" smtClean="0">
              <a:solidFill>
                <a:srgbClr val="0089D3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>
            <a:off x="6880194" y="1230916"/>
            <a:ext cx="0" cy="5201211"/>
          </a:xfrm>
          <a:prstGeom prst="line">
            <a:avLst/>
          </a:prstGeom>
          <a:ln>
            <a:solidFill>
              <a:srgbClr val="0089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utoShape 2" descr="Состоялась очередная встреча иностранных студентов ДГТУ с ..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818141" y="3548456"/>
            <a:ext cx="6171966" cy="2970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dirty="0" smtClean="0">
                <a:solidFill>
                  <a:srgbClr val="0089D3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CONTINUED TO STUDY IN</a:t>
            </a:r>
            <a:r>
              <a:rPr lang="ru-RU" sz="1400" b="1" dirty="0" smtClean="0">
                <a:solidFill>
                  <a:srgbClr val="0089D3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:</a:t>
            </a:r>
            <a:endParaRPr lang="en-US" sz="1400" b="1" dirty="0" smtClean="0">
              <a:solidFill>
                <a:srgbClr val="0089D3"/>
              </a:solidFill>
              <a:latin typeface="Montserrat ExtraBold" panose="00000900000000000000" pitchFamily="50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defRPr/>
            </a:pPr>
            <a:endParaRPr lang="ru-RU" sz="500" b="1" dirty="0">
              <a:solidFill>
                <a:srgbClr val="0089D3"/>
              </a:solidFill>
              <a:latin typeface="Montserrat ExtraBold" panose="00000900000000000000" pitchFamily="50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177800" indent="-177800">
              <a:buClr>
                <a:srgbClr val="0089D3"/>
              </a:buClr>
              <a:buFont typeface="Arial" panose="020B0604020202020204" pitchFamily="34" charset="0"/>
              <a:buChar char="•"/>
              <a:defRPr/>
            </a:pP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Don State Technical University</a:t>
            </a:r>
            <a:endParaRPr lang="ru-RU" sz="1400" dirty="0">
              <a:solidFill>
                <a:schemeClr val="tx1">
                  <a:lumMod val="95000"/>
                  <a:lumOff val="5000"/>
                </a:schemeClr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177800" indent="-177800">
              <a:buClr>
                <a:srgbClr val="0089D3"/>
              </a:buClr>
              <a:buFont typeface="Arial" panose="020B0604020202020204" pitchFamily="34" charset="0"/>
              <a:buChar char="•"/>
              <a:defRPr/>
            </a:pP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South Federal University</a:t>
            </a:r>
            <a:endParaRPr lang="ru-RU" sz="1400" dirty="0">
              <a:solidFill>
                <a:schemeClr val="tx1">
                  <a:lumMod val="95000"/>
                  <a:lumOff val="5000"/>
                </a:schemeClr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177800" indent="-177800">
              <a:buClr>
                <a:srgbClr val="0089D3"/>
              </a:buClr>
              <a:buFont typeface="Arial" panose="020B0604020202020204" pitchFamily="34" charset="0"/>
              <a:buChar char="•"/>
              <a:defRPr/>
            </a:pP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Rostov State Medical University</a:t>
            </a:r>
            <a:endParaRPr lang="ru-RU" sz="1400" dirty="0">
              <a:solidFill>
                <a:schemeClr val="tx1">
                  <a:lumMod val="95000"/>
                  <a:lumOff val="5000"/>
                </a:schemeClr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177800" indent="-177800">
              <a:buClr>
                <a:srgbClr val="0089D3"/>
              </a:buClr>
              <a:buFont typeface="Arial" panose="020B0604020202020204" pitchFamily="34" charset="0"/>
              <a:buChar char="•"/>
              <a:defRPr/>
            </a:pP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Rostov State Transport University</a:t>
            </a:r>
            <a:endParaRPr lang="ru-RU" sz="1400" dirty="0">
              <a:solidFill>
                <a:schemeClr val="tx1">
                  <a:lumMod val="95000"/>
                  <a:lumOff val="5000"/>
                </a:schemeClr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177800" indent="-177800">
              <a:buClr>
                <a:srgbClr val="0089D3"/>
              </a:buClr>
              <a:buFont typeface="Arial" panose="020B0604020202020204" pitchFamily="34" charset="0"/>
              <a:buChar char="•"/>
              <a:defRPr/>
            </a:pP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Higher School of Economics</a:t>
            </a:r>
            <a:endParaRPr lang="ru-RU" sz="1400" dirty="0">
              <a:solidFill>
                <a:schemeClr val="tx1">
                  <a:lumMod val="95000"/>
                  <a:lumOff val="5000"/>
                </a:schemeClr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177800" indent="-177800">
              <a:buClr>
                <a:srgbClr val="0089D3"/>
              </a:buClr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First Moscow State Medical 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University</a:t>
            </a:r>
          </a:p>
          <a:p>
            <a:pPr marL="177800" indent="-177800">
              <a:buClr>
                <a:srgbClr val="0089D3"/>
              </a:buClr>
              <a:buFont typeface="Arial" panose="020B0604020202020204" pitchFamily="34" charset="0"/>
              <a:buChar char="•"/>
              <a:defRPr/>
            </a:pP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Russian State Social University</a:t>
            </a:r>
            <a:endParaRPr lang="ru-RU" sz="1400" dirty="0">
              <a:solidFill>
                <a:schemeClr val="tx1">
                  <a:lumMod val="95000"/>
                  <a:lumOff val="5000"/>
                </a:schemeClr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177800" indent="-177800">
              <a:buClr>
                <a:srgbClr val="0089D3"/>
              </a:buClr>
              <a:buFont typeface="Arial" panose="020B0604020202020204" pitchFamily="34" charset="0"/>
              <a:buChar char="•"/>
              <a:defRPr/>
            </a:pP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Volgograd State University</a:t>
            </a:r>
            <a:endParaRPr lang="ru-RU" sz="1400" dirty="0">
              <a:solidFill>
                <a:schemeClr val="tx1">
                  <a:lumMod val="95000"/>
                  <a:lumOff val="5000"/>
                </a:schemeClr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177800" indent="-177800">
              <a:buClr>
                <a:srgbClr val="0089D3"/>
              </a:buClr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Volgograd State 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Technical University</a:t>
            </a:r>
            <a:endParaRPr lang="ru-RU" sz="1400" dirty="0">
              <a:solidFill>
                <a:schemeClr val="tx1">
                  <a:lumMod val="95000"/>
                  <a:lumOff val="5000"/>
                </a:schemeClr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177800" indent="-177800">
              <a:buClr>
                <a:srgbClr val="0089D3"/>
              </a:buClr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Krasnodar State Medical University</a:t>
            </a:r>
            <a:r>
              <a:rPr lang="ru-RU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endParaRPr lang="en-US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177800" indent="-177800">
              <a:buClr>
                <a:srgbClr val="0089D3"/>
              </a:buClr>
              <a:buFont typeface="Arial" panose="020B0604020202020204" pitchFamily="34" charset="0"/>
              <a:buChar char="•"/>
              <a:defRPr/>
            </a:pPr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Kuban State Agrarian </a:t>
            </a: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University</a:t>
            </a:r>
          </a:p>
          <a:p>
            <a:pPr marL="177800" indent="-177800">
              <a:buClr>
                <a:srgbClr val="0089D3"/>
              </a:buClr>
              <a:buFont typeface="Arial" panose="020B0604020202020204" pitchFamily="34" charset="0"/>
              <a:buChar char="•"/>
              <a:defRPr/>
            </a:pPr>
            <a:r>
              <a:rPr lang="en-US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South Ural State University</a:t>
            </a:r>
            <a:endParaRPr lang="ru-RU" sz="1400" dirty="0">
              <a:solidFill>
                <a:schemeClr val="tx1">
                  <a:lumMod val="95000"/>
                  <a:lumOff val="5000"/>
                </a:schemeClr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56768" y="1147265"/>
            <a:ext cx="4150785" cy="695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80000"/>
              </a:lnSpc>
            </a:pPr>
            <a:r>
              <a:rPr lang="en-US" altLang="ru-RU" sz="1600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o</a:t>
            </a:r>
            <a:r>
              <a:rPr lang="en-US" altLang="ru-RU" sz="1600" dirty="0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f successful training of </a:t>
            </a:r>
            <a:r>
              <a:rPr lang="en-US" altLang="ru-RU" sz="1600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foreign citizens for further education in higher education institutions of </a:t>
            </a:r>
            <a:r>
              <a:rPr lang="en-US" altLang="ru-RU" sz="1600" dirty="0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Russia</a:t>
            </a:r>
            <a:endParaRPr lang="ru-RU" altLang="ru-RU" sz="1600" dirty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56768" y="1800218"/>
            <a:ext cx="249462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ru-RU" sz="1600" dirty="0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Students from</a:t>
            </a:r>
            <a:r>
              <a:rPr lang="ru-RU" altLang="ru-RU" sz="1600" dirty="0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1975 .</a:t>
            </a:r>
            <a:endParaRPr lang="ru-RU" altLang="ru-RU" sz="1600" dirty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468224" y="2776422"/>
            <a:ext cx="52171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800" b="1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548</a:t>
            </a:r>
            <a:r>
              <a:rPr lang="ru-RU" altLang="ru-RU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ru-RU" dirty="0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people</a:t>
            </a:r>
            <a:r>
              <a:rPr lang="ru-RU" altLang="ru-RU" dirty="0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</a:t>
            </a:r>
            <a:r>
              <a:rPr lang="en-US" altLang="ru-RU" dirty="0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from</a:t>
            </a:r>
            <a:r>
              <a:rPr lang="ru-RU" altLang="ru-RU" dirty="0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       </a:t>
            </a:r>
            <a:r>
              <a:rPr lang="en-US" altLang="ru-RU" dirty="0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</a:t>
            </a:r>
            <a:r>
              <a:rPr lang="ru-RU" altLang="ru-RU" sz="2800" b="1" dirty="0" smtClean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44 </a:t>
            </a:r>
            <a:r>
              <a:rPr lang="en-US" altLang="ru-RU" dirty="0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countries</a:t>
            </a:r>
            <a:endParaRPr lang="en-US" altLang="ru-RU" dirty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 cstate="print"/>
          <a:srcRect r="80199" b="18460"/>
          <a:stretch/>
        </p:blipFill>
        <p:spPr>
          <a:xfrm>
            <a:off x="978987" y="2769820"/>
            <a:ext cx="446078" cy="45412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300" y="2837883"/>
            <a:ext cx="389224" cy="389224"/>
          </a:xfrm>
          <a:prstGeom prst="rect">
            <a:avLst/>
          </a:prstGeom>
        </p:spPr>
      </p:pic>
      <p:pic>
        <p:nvPicPr>
          <p:cNvPr id="2050" name="Picture 2" descr="http://international.donstu.ru/wp-content/uploads/2018/07/750_412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1354" y="1195758"/>
            <a:ext cx="4371604" cy="2247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donstu.ru/upload/documents/Faculty%20International/TuitionFees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1354" y="3831522"/>
            <a:ext cx="4369513" cy="2459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с двумя скругленными соседними углами 18"/>
          <p:cNvSpPr/>
          <p:nvPr/>
        </p:nvSpPr>
        <p:spPr>
          <a:xfrm>
            <a:off x="0" y="6663559"/>
            <a:ext cx="12192000" cy="20495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89D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ru-RU" sz="7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</a:t>
            </a:r>
            <a:r>
              <a:rPr lang="en-US" sz="7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DON STATE TECHNICAL UNIVERSITY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8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800" dirty="0">
              <a:ln w="22225">
                <a:noFill/>
                <a:prstDash val="solid"/>
              </a:ln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04114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/>
        </p:nvSpPr>
        <p:spPr>
          <a:xfrm>
            <a:off x="0" y="389441"/>
            <a:ext cx="121920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4375"/>
            <a:r>
              <a:rPr lang="en-US" altLang="ru-RU" sz="2800" b="1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charset="-128"/>
              </a:rPr>
              <a:t>INTERNATIONAL </a:t>
            </a:r>
            <a:r>
              <a:rPr lang="en-US" sz="2800" b="1" dirty="0">
                <a:solidFill>
                  <a:srgbClr val="0089D3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FACULTY</a:t>
            </a:r>
            <a:r>
              <a:rPr lang="ru-RU" sz="2800" b="1" dirty="0" smtClean="0">
                <a:solidFill>
                  <a:srgbClr val="0089D3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- </a:t>
            </a:r>
            <a:r>
              <a:rPr lang="en-US" sz="2800" b="1" dirty="0" smtClean="0">
                <a:solidFill>
                  <a:srgbClr val="0089D3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GRADUATES</a:t>
            </a:r>
            <a:endParaRPr lang="ru-RU" sz="2800" b="1" dirty="0" smtClean="0">
              <a:solidFill>
                <a:srgbClr val="0089D3"/>
              </a:solidFill>
              <a:latin typeface="Montserrat ExtraBold" panose="00000900000000000000" pitchFamily="50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714375"/>
            <a:endParaRPr lang="ru-RU" sz="600" b="1" dirty="0">
              <a:solidFill>
                <a:srgbClr val="0089D3"/>
              </a:solidFill>
              <a:latin typeface="Montserrat ExtraBold" panose="00000900000000000000" pitchFamily="50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818140" y="881884"/>
            <a:ext cx="105645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/>
          <p:cNvSpPr/>
          <p:nvPr/>
        </p:nvSpPr>
        <p:spPr>
          <a:xfrm>
            <a:off x="2250487" y="2665902"/>
            <a:ext cx="233225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200" b="1" dirty="0">
                <a:solidFill>
                  <a:sysClr val="window" lastClr="FFFFFF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ИНСТИТУЦИОНАЛЬНОЕ ПАРТНЁРСТВО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2608691" y="4197012"/>
            <a:ext cx="19383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200" b="1" dirty="0">
                <a:solidFill>
                  <a:sysClr val="window" lastClr="FFFFFF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СОЗДАНИЕ ПРОГРАММ ДВОЙНОГО ДИПЛОМИРОВАНИЯ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4621636" y="2657264"/>
            <a:ext cx="22740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200" b="1" dirty="0">
                <a:solidFill>
                  <a:sysClr val="window" lastClr="FFFFFF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ВЗАИМОДЕЙСТВИЕ В СФЕРЕ КУЛЬТУРЫ И СПОРТА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69" y="988774"/>
            <a:ext cx="10082468" cy="5441475"/>
          </a:xfrm>
          <a:prstGeom prst="rect">
            <a:avLst/>
          </a:prstGeom>
        </p:spPr>
      </p:pic>
      <p:sp>
        <p:nvSpPr>
          <p:cNvPr id="13" name="Rectangle 42"/>
          <p:cNvSpPr>
            <a:spLocks noChangeArrowheads="1"/>
          </p:cNvSpPr>
          <p:nvPr/>
        </p:nvSpPr>
        <p:spPr bwMode="auto">
          <a:xfrm>
            <a:off x="2506848" y="1270125"/>
            <a:ext cx="184150" cy="382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ru-RU" altLang="ru-RU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383" y="1085850"/>
            <a:ext cx="708415" cy="70841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851" y="1714994"/>
            <a:ext cx="708415" cy="70841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632" y="2221601"/>
            <a:ext cx="708415" cy="70841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487" y="2438400"/>
            <a:ext cx="708415" cy="70841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531" y="3095855"/>
            <a:ext cx="708415" cy="70841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7591" y="3325298"/>
            <a:ext cx="708415" cy="70841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472" y="3798540"/>
            <a:ext cx="708415" cy="70841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2518" y="4607383"/>
            <a:ext cx="708415" cy="708415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7270" y="2741647"/>
            <a:ext cx="708415" cy="708415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147" y="2559179"/>
            <a:ext cx="708415" cy="70841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107" y="2681056"/>
            <a:ext cx="708415" cy="708415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899" y="1924309"/>
            <a:ext cx="708415" cy="708415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5341" y="1822483"/>
            <a:ext cx="708415" cy="708415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025" y="1553692"/>
            <a:ext cx="708415" cy="708415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3353" y="1865296"/>
            <a:ext cx="708415" cy="708415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4427" y="1515400"/>
            <a:ext cx="708415" cy="708415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363" y="1045529"/>
            <a:ext cx="708415" cy="708415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691" y="1148165"/>
            <a:ext cx="708415" cy="708415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319" y="1400344"/>
            <a:ext cx="708415" cy="708415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479" y="1293825"/>
            <a:ext cx="708415" cy="708415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6012" y="1897829"/>
            <a:ext cx="708415" cy="708415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599" y="2032804"/>
            <a:ext cx="708415" cy="708415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9983" y="2417158"/>
            <a:ext cx="708415" cy="708415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104" y="2252036"/>
            <a:ext cx="708415" cy="708415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884" y="2559189"/>
            <a:ext cx="708415" cy="708415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0643" y="2824829"/>
            <a:ext cx="708415" cy="708415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687" y="2981638"/>
            <a:ext cx="708415" cy="708415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670" y="2108380"/>
            <a:ext cx="708415" cy="708415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111" y="2530898"/>
            <a:ext cx="708415" cy="708415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532" y="1461195"/>
            <a:ext cx="708415" cy="708415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922" y="2885105"/>
            <a:ext cx="708415" cy="708415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103" y="3631787"/>
            <a:ext cx="708415" cy="708415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6831" y="3593519"/>
            <a:ext cx="708415" cy="708415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7324" y="1742492"/>
            <a:ext cx="708415" cy="708415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990" y="3146815"/>
            <a:ext cx="708415" cy="708415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084" y="1003035"/>
            <a:ext cx="708415" cy="708415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1540" y="1161192"/>
            <a:ext cx="708415" cy="708415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7332" y="1270125"/>
            <a:ext cx="708415" cy="708415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058" y="1085850"/>
            <a:ext cx="708415" cy="708415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3772" y="1298133"/>
            <a:ext cx="708415" cy="708415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1091" y="1468275"/>
            <a:ext cx="708415" cy="708415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000" y="1655554"/>
            <a:ext cx="708415" cy="708415"/>
          </a:xfrm>
          <a:prstGeom prst="rect">
            <a:avLst/>
          </a:prstGeom>
        </p:spPr>
      </p:pic>
      <p:pic>
        <p:nvPicPr>
          <p:cNvPr id="63" name="Рисунок 6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547" y="1461195"/>
            <a:ext cx="708415" cy="708415"/>
          </a:xfrm>
          <a:prstGeom prst="rect">
            <a:avLst/>
          </a:prstGeom>
        </p:spPr>
      </p:pic>
      <p:sp>
        <p:nvSpPr>
          <p:cNvPr id="64" name="Прямоугольник с двумя скругленными соседними углами 63"/>
          <p:cNvSpPr/>
          <p:nvPr/>
        </p:nvSpPr>
        <p:spPr>
          <a:xfrm>
            <a:off x="0" y="6663559"/>
            <a:ext cx="12192000" cy="20495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89D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ru-RU" sz="7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</a:t>
            </a:r>
            <a:r>
              <a:rPr lang="en-US" sz="7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DON STATE TECHNICAL UNIVERSITY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8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800" dirty="0">
              <a:ln w="22225">
                <a:noFill/>
                <a:prstDash val="solid"/>
              </a:ln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98543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>
            <a:off x="818141" y="881884"/>
            <a:ext cx="105645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8578" y="234616"/>
            <a:ext cx="12192000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4357">
              <a:lnSpc>
                <a:spcPct val="150000"/>
              </a:lnSpc>
            </a:pPr>
            <a:r>
              <a:rPr lang="en-US" altLang="ru-RU" sz="2800" b="1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charset="-128"/>
              </a:rPr>
              <a:t>INTERNATIONAL </a:t>
            </a:r>
            <a:r>
              <a:rPr lang="en-US" sz="2800" b="1" dirty="0">
                <a:solidFill>
                  <a:srgbClr val="0089D3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FACULTY</a:t>
            </a:r>
            <a:endParaRPr lang="ru-RU" sz="2000" b="1" dirty="0">
              <a:solidFill>
                <a:srgbClr val="0089D3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688366" y="1006382"/>
            <a:ext cx="108882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600" b="1" dirty="0" smtClean="0"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Implements </a:t>
            </a:r>
            <a:r>
              <a:rPr lang="en-US" sz="1600" b="1" dirty="0"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additional educational programs, </a:t>
            </a:r>
            <a:r>
              <a:rPr lang="en-US" sz="1600" b="1" dirty="0" smtClean="0"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preparing foreign </a:t>
            </a:r>
            <a:r>
              <a:rPr lang="en-US" sz="1600" b="1" dirty="0"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citizens for </a:t>
            </a:r>
            <a:r>
              <a:rPr lang="en-US" sz="1600" b="1" dirty="0" smtClean="0"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studying professional </a:t>
            </a:r>
            <a:r>
              <a:rPr lang="en-US" sz="1600" b="1" dirty="0"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educational programs </a:t>
            </a:r>
            <a:r>
              <a:rPr lang="en-US" sz="1600" b="1" dirty="0" smtClean="0"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of various degrees in Russian </a:t>
            </a:r>
            <a:r>
              <a:rPr lang="en-US" sz="1600" b="1" dirty="0"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language</a:t>
            </a:r>
            <a:endParaRPr lang="ru-RU" sz="1600" b="1" dirty="0">
              <a:latin typeface="Montserrat ExtraBold" panose="00000900000000000000" pitchFamily="50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920447" y="3628038"/>
            <a:ext cx="45323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 smtClean="0">
                <a:solidFill>
                  <a:srgbClr val="0089D3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ADDITIONAL EDUCATION COURSES</a:t>
            </a:r>
            <a:endParaRPr lang="ru-RU" b="1" dirty="0">
              <a:solidFill>
                <a:srgbClr val="0089D3"/>
              </a:solidFill>
              <a:latin typeface="Montserrat ExtraBold" panose="00000900000000000000" pitchFamily="50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4" name="Объект 2"/>
          <p:cNvSpPr txBox="1">
            <a:spLocks/>
          </p:cNvSpPr>
          <p:nvPr/>
        </p:nvSpPr>
        <p:spPr bwMode="auto">
          <a:xfrm>
            <a:off x="670432" y="5896948"/>
            <a:ext cx="6438579" cy="651504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89D3"/>
              </a:buClr>
              <a:defRPr/>
            </a:pPr>
            <a:r>
              <a:rPr lang="en-US" altLang="ru-RU" sz="1800" dirty="0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Calibri Light" panose="020F0302020204030204" pitchFamily="34" charset="0"/>
              </a:rPr>
              <a:t>Preparation for a test to </a:t>
            </a:r>
            <a:r>
              <a:rPr lang="en-US" altLang="ru-RU" sz="1800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Calibri Light" panose="020F0302020204030204" pitchFamily="34" charset="0"/>
              </a:rPr>
              <a:t>obtain an international certificate confirming the level of Russian language proficiency</a:t>
            </a:r>
            <a:endParaRPr lang="ru-RU" altLang="ru-RU" sz="1800" dirty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  <a:ea typeface="Arial Unicode MS" panose="020B0604020202020204" pitchFamily="34" charset="-128"/>
              <a:cs typeface="Calibri Light" panose="020F0302020204030204" pitchFamily="34" charset="0"/>
            </a:endParaRPr>
          </a:p>
        </p:txBody>
      </p:sp>
      <p:sp>
        <p:nvSpPr>
          <p:cNvPr id="35" name="Объект 2"/>
          <p:cNvSpPr txBox="1">
            <a:spLocks/>
          </p:cNvSpPr>
          <p:nvPr/>
        </p:nvSpPr>
        <p:spPr bwMode="auto">
          <a:xfrm>
            <a:off x="670432" y="4029484"/>
            <a:ext cx="6930648" cy="1320800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charset="0"/>
              <a:buChar char="•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89D3"/>
              </a:buClr>
              <a:defRPr/>
            </a:pPr>
            <a:r>
              <a:rPr lang="en-US" altLang="ru-RU" sz="1800" dirty="0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Calibri Light" panose="020F0302020204030204" pitchFamily="34" charset="0"/>
              </a:rPr>
              <a:t>Russian as a foreign language </a:t>
            </a:r>
            <a:r>
              <a:rPr lang="ru-RU" altLang="ru-RU" sz="1800" dirty="0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Calibri Light" panose="020F0302020204030204" pitchFamily="34" charset="0"/>
              </a:rPr>
              <a:t>(</a:t>
            </a:r>
            <a:r>
              <a:rPr lang="en-US" altLang="ru-RU" sz="1800" dirty="0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Calibri Light" panose="020F0302020204030204" pitchFamily="34" charset="0"/>
              </a:rPr>
              <a:t>in accordance with TORFL levels</a:t>
            </a:r>
            <a:r>
              <a:rPr lang="ru-RU" altLang="ru-RU" sz="1800" dirty="0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Calibri Light" panose="020F0302020204030204" pitchFamily="34" charset="0"/>
              </a:rPr>
              <a:t>)</a:t>
            </a:r>
            <a:endParaRPr lang="ru-RU" altLang="ru-RU" sz="1800" dirty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  <a:ea typeface="Arial Unicode MS" panose="020B0604020202020204" pitchFamily="34" charset="-128"/>
              <a:cs typeface="Calibri Light" panose="020F0302020204030204" pitchFamily="34" charset="0"/>
            </a:endParaRPr>
          </a:p>
          <a:p>
            <a:pPr>
              <a:spcBef>
                <a:spcPct val="0"/>
              </a:spcBef>
              <a:buClr>
                <a:srgbClr val="0089D3"/>
              </a:buClr>
              <a:defRPr/>
            </a:pPr>
            <a:r>
              <a:rPr lang="en-US" altLang="ru-RU" sz="1800" dirty="0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Calibri Light" panose="020F0302020204030204" pitchFamily="34" charset="0"/>
              </a:rPr>
              <a:t>Russian language for business</a:t>
            </a:r>
            <a:endParaRPr lang="ru-RU" altLang="ru-RU" sz="1800" dirty="0" smtClean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  <a:ea typeface="Arial Unicode MS" panose="020B0604020202020204" pitchFamily="34" charset="-128"/>
              <a:cs typeface="Calibri Light" panose="020F0302020204030204" pitchFamily="34" charset="0"/>
            </a:endParaRPr>
          </a:p>
          <a:p>
            <a:pPr>
              <a:spcBef>
                <a:spcPct val="0"/>
              </a:spcBef>
              <a:buClr>
                <a:srgbClr val="0089D3"/>
              </a:buClr>
              <a:defRPr/>
            </a:pPr>
            <a:r>
              <a:rPr lang="en-US" altLang="ru-RU" sz="1800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Calibri Light" panose="020F0302020204030204" pitchFamily="34" charset="0"/>
              </a:rPr>
              <a:t>Russian language for </a:t>
            </a:r>
            <a:r>
              <a:rPr lang="en-US" altLang="ru-RU" sz="1800" dirty="0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Calibri Light" panose="020F0302020204030204" pitchFamily="34" charset="0"/>
              </a:rPr>
              <a:t> engineers</a:t>
            </a:r>
          </a:p>
          <a:p>
            <a:pPr>
              <a:spcBef>
                <a:spcPct val="0"/>
              </a:spcBef>
              <a:buClr>
                <a:srgbClr val="0089D3"/>
              </a:buClr>
              <a:defRPr/>
            </a:pPr>
            <a:r>
              <a:rPr lang="en-US" altLang="ru-RU" sz="1800" dirty="0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Teaching Russian as a foreign language (from </a:t>
            </a:r>
            <a:r>
              <a:rPr lang="en-US" altLang="ru-RU" sz="1800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e</a:t>
            </a:r>
            <a:r>
              <a:rPr lang="en-US" altLang="ru-RU" sz="1800" dirty="0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lementary to </a:t>
            </a:r>
            <a:r>
              <a:rPr lang="en-US" altLang="ru-RU" sz="1800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a</a:t>
            </a:r>
            <a:r>
              <a:rPr lang="en-US" altLang="ru-RU" sz="1800" dirty="0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dvanced levels)</a:t>
            </a:r>
            <a:endParaRPr lang="en-US" altLang="ru-RU" sz="1800" dirty="0">
              <a:solidFill>
                <a:schemeClr val="bg2">
                  <a:lumMod val="10000"/>
                </a:schemeClr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7" name="Picture 2" descr="E:\mama\DSTU\P O D F U K\2013-2014\INNA\MASSA\P1450516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852880" y="1786427"/>
            <a:ext cx="3528008" cy="237963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41" name="Picture 2" descr="F:\лента новостей\фотоотчёт 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7854697" y="4228529"/>
            <a:ext cx="3528007" cy="2299579"/>
          </a:xfrm>
          <a:prstGeom prst="rect">
            <a:avLst/>
          </a:prstGeom>
          <a:ln>
            <a:noFill/>
          </a:ln>
          <a:effectLst/>
        </p:spPr>
      </p:pic>
      <p:grpSp>
        <p:nvGrpSpPr>
          <p:cNvPr id="11" name="Группа 10"/>
          <p:cNvGrpSpPr/>
          <p:nvPr/>
        </p:nvGrpSpPr>
        <p:grpSpPr>
          <a:xfrm>
            <a:off x="818141" y="2001039"/>
            <a:ext cx="6788662" cy="1479328"/>
            <a:chOff x="818140" y="2171173"/>
            <a:chExt cx="6347524" cy="1197566"/>
          </a:xfrm>
        </p:grpSpPr>
        <p:grpSp>
          <p:nvGrpSpPr>
            <p:cNvPr id="10" name="Группа 9"/>
            <p:cNvGrpSpPr/>
            <p:nvPr/>
          </p:nvGrpSpPr>
          <p:grpSpPr>
            <a:xfrm>
              <a:off x="818140" y="2237678"/>
              <a:ext cx="6347524" cy="1131061"/>
              <a:chOff x="818140" y="2307734"/>
              <a:chExt cx="6347524" cy="1131061"/>
            </a:xfrm>
          </p:grpSpPr>
          <p:sp>
            <p:nvSpPr>
              <p:cNvPr id="33" name="Прямоугольник 32"/>
              <p:cNvSpPr>
                <a:spLocks noChangeArrowheads="1"/>
              </p:cNvSpPr>
              <p:nvPr/>
            </p:nvSpPr>
            <p:spPr bwMode="auto">
              <a:xfrm>
                <a:off x="848893" y="2469890"/>
                <a:ext cx="1618649" cy="8058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6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4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3pPr>
                <a:lvl4pPr marL="16002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4pPr>
                <a:lvl5pPr marL="20574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5pPr>
                <a:lvl6pPr marL="2514600" indent="-2286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6pPr>
                <a:lvl7pPr marL="2971800" indent="-2286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7pPr>
                <a:lvl8pPr marL="3429000" indent="-2286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8pPr>
                <a:lvl9pPr marL="3886200" indent="-2286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ru-RU" sz="1467" b="1" dirty="0" smtClean="0">
                    <a:solidFill>
                      <a:srgbClr val="FFC000"/>
                    </a:solidFill>
                    <a:latin typeface="Montserrat ExtraBold" panose="00000900000000000000" pitchFamily="50" charset="-52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Russian as a foreign language</a:t>
                </a:r>
                <a:endParaRPr lang="ru-RU" altLang="ru-RU" sz="1467" b="1" dirty="0">
                  <a:solidFill>
                    <a:srgbClr val="FFC000"/>
                  </a:solidFill>
                  <a:latin typeface="Montserrat ExtraBold" panose="00000900000000000000" pitchFamily="50" charset="-52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ru-RU" altLang="ru-RU" sz="1467" b="1" dirty="0">
                    <a:solidFill>
                      <a:srgbClr val="FFC000"/>
                    </a:solidFill>
                    <a:latin typeface="Montserrat ExtraBold" panose="00000900000000000000" pitchFamily="50" charset="-52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+ </a:t>
                </a:r>
                <a:r>
                  <a:rPr lang="en-US" altLang="ru-RU" sz="1467" b="1" dirty="0" smtClean="0">
                    <a:solidFill>
                      <a:srgbClr val="FFC000"/>
                    </a:solidFill>
                    <a:latin typeface="Montserrat ExtraBold" panose="00000900000000000000" pitchFamily="50" charset="-52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profiles</a:t>
                </a:r>
                <a:endParaRPr lang="ru-RU" altLang="ru-RU" sz="1467" b="1" dirty="0">
                  <a:solidFill>
                    <a:srgbClr val="FFC000"/>
                  </a:solidFill>
                  <a:latin typeface="Montserrat ExtraBold" panose="00000900000000000000" pitchFamily="50" charset="-52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39" name="Прямоугольник 22"/>
              <p:cNvSpPr>
                <a:spLocks noChangeArrowheads="1"/>
              </p:cNvSpPr>
              <p:nvPr/>
            </p:nvSpPr>
            <p:spPr bwMode="auto">
              <a:xfrm>
                <a:off x="5242401" y="2577696"/>
                <a:ext cx="1867340" cy="62304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6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4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3pPr>
                <a:lvl4pPr marL="16002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4pPr>
                <a:lvl5pPr marL="20574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5pPr>
                <a:lvl6pPr marL="2514600" indent="-2286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6pPr>
                <a:lvl7pPr marL="2971800" indent="-2286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7pPr>
                <a:lvl8pPr marL="3429000" indent="-2286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8pPr>
                <a:lvl9pPr marL="3886200" indent="-2286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9pPr>
              </a:lstStyle>
              <a:p>
                <a:pPr algn="ctr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ru-RU" sz="1467" b="1" dirty="0" smtClean="0">
                    <a:solidFill>
                      <a:schemeClr val="accent6"/>
                    </a:solidFill>
                    <a:latin typeface="Montserrat ExtraBold" panose="00000900000000000000" pitchFamily="50" charset="-52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CERTIFICATE IN STANDARD FORMAT</a:t>
                </a:r>
                <a:endParaRPr lang="ru-RU" altLang="ru-RU" sz="1467" b="1" dirty="0">
                  <a:solidFill>
                    <a:schemeClr val="accent6"/>
                  </a:solidFill>
                  <a:latin typeface="Montserrat ExtraBold" panose="00000900000000000000" pitchFamily="50" charset="-52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grpSp>
            <p:nvGrpSpPr>
              <p:cNvPr id="43" name="Группа 42"/>
              <p:cNvGrpSpPr/>
              <p:nvPr/>
            </p:nvGrpSpPr>
            <p:grpSpPr>
              <a:xfrm>
                <a:off x="818140" y="2307734"/>
                <a:ext cx="6347524" cy="1131061"/>
                <a:chOff x="798696" y="4900537"/>
                <a:chExt cx="6347524" cy="1131061"/>
              </a:xfrm>
            </p:grpSpPr>
            <p:sp>
              <p:nvSpPr>
                <p:cNvPr id="47" name="Скругленный прямоугольник 46"/>
                <p:cNvSpPr/>
                <p:nvPr/>
              </p:nvSpPr>
              <p:spPr>
                <a:xfrm>
                  <a:off x="798696" y="4900537"/>
                  <a:ext cx="1632453" cy="1126996"/>
                </a:xfrm>
                <a:prstGeom prst="roundRect">
                  <a:avLst/>
                </a:prstGeom>
                <a:noFill/>
                <a:ln w="6350">
                  <a:solidFill>
                    <a:srgbClr val="0089D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600"/>
                </a:p>
              </p:txBody>
            </p:sp>
            <p:sp>
              <p:nvSpPr>
                <p:cNvPr id="48" name="Скругленный прямоугольник 47"/>
                <p:cNvSpPr/>
                <p:nvPr/>
              </p:nvSpPr>
              <p:spPr>
                <a:xfrm>
                  <a:off x="2795359" y="4923602"/>
                  <a:ext cx="1976654" cy="1107996"/>
                </a:xfrm>
                <a:prstGeom prst="roundRect">
                  <a:avLst/>
                </a:prstGeom>
                <a:noFill/>
                <a:ln w="6350">
                  <a:solidFill>
                    <a:srgbClr val="0089D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600"/>
                </a:p>
              </p:txBody>
            </p:sp>
            <p:sp>
              <p:nvSpPr>
                <p:cNvPr id="49" name="Скругленный прямоугольник 48"/>
                <p:cNvSpPr/>
                <p:nvPr/>
              </p:nvSpPr>
              <p:spPr>
                <a:xfrm>
                  <a:off x="5136223" y="4923601"/>
                  <a:ext cx="2009997" cy="1107997"/>
                </a:xfrm>
                <a:prstGeom prst="roundRect">
                  <a:avLst/>
                </a:prstGeom>
                <a:noFill/>
                <a:ln w="6350">
                  <a:solidFill>
                    <a:srgbClr val="0089D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600"/>
                </a:p>
              </p:txBody>
            </p:sp>
            <p:cxnSp>
              <p:nvCxnSpPr>
                <p:cNvPr id="51" name="Прямая со стрелкой 50"/>
                <p:cNvCxnSpPr>
                  <a:stCxn id="48" idx="3"/>
                  <a:endCxn id="49" idx="1"/>
                </p:cNvCxnSpPr>
                <p:nvPr/>
              </p:nvCxnSpPr>
              <p:spPr>
                <a:xfrm flipV="1">
                  <a:off x="4772014" y="5477599"/>
                  <a:ext cx="364210" cy="1"/>
                </a:xfrm>
                <a:prstGeom prst="straightConnector1">
                  <a:avLst/>
                </a:prstGeom>
                <a:ln>
                  <a:solidFill>
                    <a:srgbClr val="0089D3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0" name="Объект 2"/>
            <p:cNvSpPr txBox="1">
              <a:spLocks/>
            </p:cNvSpPr>
            <p:nvPr/>
          </p:nvSpPr>
          <p:spPr bwMode="auto">
            <a:xfrm>
              <a:off x="2752409" y="2171173"/>
              <a:ext cx="2101441" cy="1181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marL="234945" indent="0" algn="ctr">
                <a:lnSpc>
                  <a:spcPct val="80000"/>
                </a:lnSpc>
                <a:spcBef>
                  <a:spcPct val="0"/>
                </a:spcBef>
                <a:buClr>
                  <a:srgbClr val="F7DB55"/>
                </a:buClr>
                <a:buSzTx/>
                <a:buNone/>
              </a:pPr>
              <a:endParaRPr lang="ru-RU" altLang="ru-RU" sz="533" dirty="0">
                <a:solidFill>
                  <a:schemeClr val="bg2">
                    <a:lumMod val="10000"/>
                  </a:schemeClr>
                </a:solidFill>
                <a:latin typeface="Circe Light" panose="020B0402020203020203" pitchFamily="34" charset="-52"/>
                <a:ea typeface="Arial Unicode MS" panose="020B0604020202020204" pitchFamily="34" charset="-128"/>
                <a:cs typeface="Calibri Light" panose="020F0302020204030204" pitchFamily="34" charset="0"/>
              </a:endParaRPr>
            </a:p>
            <a:p>
              <a:pPr marL="234945" indent="0">
                <a:lnSpc>
                  <a:spcPct val="80000"/>
                </a:lnSpc>
                <a:spcBef>
                  <a:spcPct val="0"/>
                </a:spcBef>
                <a:buClr>
                  <a:srgbClr val="F7DB55"/>
                </a:buClr>
                <a:buSzTx/>
                <a:buNone/>
              </a:pPr>
              <a:r>
                <a:rPr lang="en-US" altLang="ru-RU" sz="1467" dirty="0">
                  <a:solidFill>
                    <a:schemeClr val="bg2">
                      <a:lumMod val="10000"/>
                    </a:schemeClr>
                  </a:solidFill>
                  <a:latin typeface="Circe" panose="020B0502020203020203" pitchFamily="34" charset="-52"/>
                  <a:ea typeface="Arial Unicode MS" panose="020B0604020202020204" pitchFamily="34" charset="-128"/>
                  <a:cs typeface="Calibri Light" panose="020F0302020204030204" pitchFamily="34" charset="0"/>
                </a:rPr>
                <a:t/>
              </a:r>
              <a:br>
                <a:rPr lang="en-US" altLang="ru-RU" sz="1467" dirty="0">
                  <a:solidFill>
                    <a:schemeClr val="bg2">
                      <a:lumMod val="10000"/>
                    </a:schemeClr>
                  </a:solidFill>
                  <a:latin typeface="Circe" panose="020B0502020203020203" pitchFamily="34" charset="-52"/>
                  <a:ea typeface="Arial Unicode MS" panose="020B0604020202020204" pitchFamily="34" charset="-128"/>
                  <a:cs typeface="Calibri Light" panose="020F0302020204030204" pitchFamily="34" charset="0"/>
                </a:rPr>
              </a:br>
              <a:r>
                <a:rPr lang="en-US" altLang="ru-RU" sz="1467" dirty="0" smtClean="0">
                  <a:solidFill>
                    <a:schemeClr val="bg2">
                      <a:lumMod val="10000"/>
                    </a:schemeClr>
                  </a:solidFill>
                  <a:latin typeface="Circe" panose="020B0502020203020203" pitchFamily="34" charset="-52"/>
                  <a:ea typeface="Arial Unicode MS" panose="020B0604020202020204" pitchFamily="34" charset="-128"/>
                  <a:cs typeface="Calibri Light" panose="020F0302020204030204" pitchFamily="34" charset="0"/>
                </a:rPr>
                <a:t>Engineering </a:t>
              </a:r>
              <a:r>
                <a:rPr lang="en-US" altLang="ru-RU" sz="1467" dirty="0">
                  <a:solidFill>
                    <a:schemeClr val="bg2">
                      <a:lumMod val="10000"/>
                    </a:schemeClr>
                  </a:solidFill>
                  <a:latin typeface="Circe" panose="020B0502020203020203" pitchFamily="34" charset="-52"/>
                  <a:ea typeface="Arial Unicode MS" panose="020B0604020202020204" pitchFamily="34" charset="-128"/>
                  <a:cs typeface="Calibri Light" panose="020F0302020204030204" pitchFamily="34" charset="0"/>
                </a:rPr>
                <a:t>and technical</a:t>
              </a:r>
            </a:p>
            <a:p>
              <a:pPr marL="234945" indent="0">
                <a:lnSpc>
                  <a:spcPct val="80000"/>
                </a:lnSpc>
                <a:spcBef>
                  <a:spcPct val="0"/>
                </a:spcBef>
                <a:buClr>
                  <a:srgbClr val="F7DB55"/>
                </a:buClr>
                <a:buSzTx/>
                <a:buNone/>
              </a:pPr>
              <a:r>
                <a:rPr lang="en-US" altLang="ru-RU" sz="1467" dirty="0">
                  <a:solidFill>
                    <a:schemeClr val="bg2">
                      <a:lumMod val="10000"/>
                    </a:schemeClr>
                  </a:solidFill>
                  <a:latin typeface="Circe" panose="020B0502020203020203" pitchFamily="34" charset="-52"/>
                  <a:ea typeface="Arial Unicode MS" panose="020B0604020202020204" pitchFamily="34" charset="-128"/>
                  <a:cs typeface="Calibri Light" panose="020F0302020204030204" pitchFamily="34" charset="0"/>
                </a:rPr>
                <a:t>Natural-science</a:t>
              </a:r>
            </a:p>
            <a:p>
              <a:pPr marL="234945" indent="0">
                <a:lnSpc>
                  <a:spcPct val="80000"/>
                </a:lnSpc>
                <a:spcBef>
                  <a:spcPct val="0"/>
                </a:spcBef>
                <a:buClr>
                  <a:srgbClr val="F7DB55"/>
                </a:buClr>
                <a:buSzTx/>
                <a:buNone/>
              </a:pPr>
              <a:r>
                <a:rPr lang="en-US" altLang="ru-RU" sz="1467" dirty="0">
                  <a:solidFill>
                    <a:schemeClr val="bg2">
                      <a:lumMod val="10000"/>
                    </a:schemeClr>
                  </a:solidFill>
                  <a:latin typeface="Circe" panose="020B0502020203020203" pitchFamily="34" charset="-52"/>
                  <a:ea typeface="Arial Unicode MS" panose="020B0604020202020204" pitchFamily="34" charset="-128"/>
                  <a:cs typeface="Calibri Light" panose="020F0302020204030204" pitchFamily="34" charset="0"/>
                </a:rPr>
                <a:t>Economic</a:t>
              </a:r>
            </a:p>
            <a:p>
              <a:pPr marL="234945" indent="0">
                <a:lnSpc>
                  <a:spcPct val="80000"/>
                </a:lnSpc>
                <a:spcBef>
                  <a:spcPct val="0"/>
                </a:spcBef>
                <a:buClr>
                  <a:srgbClr val="F7DB55"/>
                </a:buClr>
                <a:buSzTx/>
                <a:buNone/>
              </a:pPr>
              <a:r>
                <a:rPr lang="en-US" altLang="ru-RU" sz="1467" dirty="0">
                  <a:solidFill>
                    <a:schemeClr val="bg2">
                      <a:lumMod val="10000"/>
                    </a:schemeClr>
                  </a:solidFill>
                  <a:latin typeface="Circe" panose="020B0502020203020203" pitchFamily="34" charset="-52"/>
                  <a:ea typeface="Arial Unicode MS" panose="020B0604020202020204" pitchFamily="34" charset="-128"/>
                  <a:cs typeface="Calibri Light" panose="020F0302020204030204" pitchFamily="34" charset="0"/>
                </a:rPr>
                <a:t>Humanitarian</a:t>
              </a:r>
            </a:p>
            <a:p>
              <a:pPr marL="234945" indent="0">
                <a:lnSpc>
                  <a:spcPct val="80000"/>
                </a:lnSpc>
                <a:spcBef>
                  <a:spcPct val="0"/>
                </a:spcBef>
                <a:buClr>
                  <a:srgbClr val="F7DB55"/>
                </a:buClr>
                <a:buSzTx/>
                <a:buNone/>
              </a:pPr>
              <a:r>
                <a:rPr lang="en-US" altLang="ru-RU" sz="1467" dirty="0">
                  <a:solidFill>
                    <a:schemeClr val="bg2">
                      <a:lumMod val="10000"/>
                    </a:schemeClr>
                  </a:solidFill>
                  <a:latin typeface="Circe" panose="020B0502020203020203" pitchFamily="34" charset="-52"/>
                  <a:ea typeface="Arial Unicode MS" panose="020B0604020202020204" pitchFamily="34" charset="-128"/>
                  <a:cs typeface="Calibri Light" panose="020F0302020204030204" pitchFamily="34" charset="0"/>
                </a:rPr>
                <a:t>Medico-biological</a:t>
              </a:r>
              <a:endParaRPr lang="ru-RU" altLang="ru-RU" sz="1467" dirty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Calibri Light" panose="020F0302020204030204" pitchFamily="34" charset="0"/>
              </a:endParaRPr>
            </a:p>
          </p:txBody>
        </p:sp>
      </p:grpSp>
      <p:sp>
        <p:nvSpPr>
          <p:cNvPr id="22" name="Прямоугольник 21"/>
          <p:cNvSpPr/>
          <p:nvPr/>
        </p:nvSpPr>
        <p:spPr>
          <a:xfrm>
            <a:off x="920447" y="5509447"/>
            <a:ext cx="6188564" cy="379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 smtClean="0">
                <a:solidFill>
                  <a:srgbClr val="0089D3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HEAD TESTING CENTER</a:t>
            </a:r>
            <a:endParaRPr lang="ru-RU" b="1" dirty="0">
              <a:solidFill>
                <a:srgbClr val="0089D3"/>
              </a:solidFill>
              <a:latin typeface="Montserrat ExtraBold" panose="00000900000000000000" pitchFamily="50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95439" y="1723213"/>
            <a:ext cx="6188564" cy="379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 smtClean="0">
                <a:solidFill>
                  <a:srgbClr val="0089D3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PROGRAM STRUCTURE</a:t>
            </a:r>
            <a:endParaRPr lang="ru-RU" b="1" dirty="0">
              <a:solidFill>
                <a:srgbClr val="0089D3"/>
              </a:solidFill>
              <a:latin typeface="Montserrat ExtraBold" panose="00000900000000000000" pitchFamily="50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4" name="Прямоугольник с двумя скругленными соседними углами 23"/>
          <p:cNvSpPr/>
          <p:nvPr/>
        </p:nvSpPr>
        <p:spPr>
          <a:xfrm>
            <a:off x="0" y="6663559"/>
            <a:ext cx="12192000" cy="20495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89D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ru-RU" sz="7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</a:t>
            </a:r>
            <a:r>
              <a:rPr lang="en-US" sz="7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DON STATE TECHNICAL UNIVERSITY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8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800" dirty="0">
              <a:ln w="22225">
                <a:noFill/>
                <a:prstDash val="solid"/>
              </a:ln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52614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>
            <a:off x="726701" y="881884"/>
            <a:ext cx="1076872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-83701" y="219319"/>
            <a:ext cx="12192000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4357">
              <a:lnSpc>
                <a:spcPct val="150000"/>
              </a:lnSpc>
            </a:pPr>
            <a:r>
              <a:rPr lang="en-US" altLang="ru-RU" sz="2800" b="1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charset="-128"/>
              </a:rPr>
              <a:t>INTERNATIONAL </a:t>
            </a:r>
            <a:r>
              <a:rPr lang="en-US" sz="2800" b="1" dirty="0">
                <a:solidFill>
                  <a:srgbClr val="0089D3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FACULTY</a:t>
            </a:r>
            <a:endParaRPr lang="ru-RU" sz="2000" b="1" dirty="0">
              <a:solidFill>
                <a:srgbClr val="0089D3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1577343" y="5495979"/>
            <a:ext cx="47531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 smtClean="0">
                <a:solidFill>
                  <a:srgbClr val="0089D3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FINAL EXAMS</a:t>
            </a:r>
            <a:r>
              <a:rPr lang="ru-RU" b="1" dirty="0" smtClean="0">
                <a:solidFill>
                  <a:srgbClr val="0089D3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60402020202020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endParaRPr lang="ru-RU" sz="2000" dirty="0">
              <a:solidFill>
                <a:srgbClr val="0089D3"/>
              </a:solidFill>
              <a:latin typeface="Circe" panose="020B060402020202020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4381381" y="1031781"/>
            <a:ext cx="359623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b="1" dirty="0" smtClean="0"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EDUCATION FORMATS</a:t>
            </a:r>
            <a:endParaRPr lang="ru-RU" sz="2000" b="1" dirty="0">
              <a:latin typeface="Montserrat ExtraBold" panose="00000900000000000000" pitchFamily="50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726701" y="1529683"/>
            <a:ext cx="10768726" cy="1565203"/>
            <a:chOff x="834033" y="2315861"/>
            <a:chExt cx="6280013" cy="1130939"/>
          </a:xfrm>
        </p:grpSpPr>
        <p:grpSp>
          <p:nvGrpSpPr>
            <p:cNvPr id="10" name="Группа 9"/>
            <p:cNvGrpSpPr/>
            <p:nvPr/>
          </p:nvGrpSpPr>
          <p:grpSpPr>
            <a:xfrm>
              <a:off x="834033" y="2315861"/>
              <a:ext cx="6280013" cy="1126996"/>
              <a:chOff x="834033" y="2385917"/>
              <a:chExt cx="6280013" cy="1126996"/>
            </a:xfrm>
          </p:grpSpPr>
          <p:sp>
            <p:nvSpPr>
              <p:cNvPr id="33" name="Прямоугольник 32"/>
              <p:cNvSpPr>
                <a:spLocks noChangeArrowheads="1"/>
              </p:cNvSpPr>
              <p:nvPr/>
            </p:nvSpPr>
            <p:spPr bwMode="auto">
              <a:xfrm>
                <a:off x="970149" y="2485594"/>
                <a:ext cx="1665038" cy="9117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6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4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3pPr>
                <a:lvl4pPr marL="16002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4pPr>
                <a:lvl5pPr marL="20574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5pPr>
                <a:lvl6pPr marL="2514600" indent="-2286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6pPr>
                <a:lvl7pPr marL="2971800" indent="-2286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7pPr>
                <a:lvl8pPr marL="3429000" indent="-2286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8pPr>
                <a:lvl9pPr marL="3886200" indent="-2286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9pPr>
              </a:lstStyle>
              <a:p>
                <a:pPr algn="just"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ru-RU" sz="1600" dirty="0" smtClean="0">
                    <a:ln w="0"/>
                    <a:solidFill>
                      <a:srgbClr val="0089D3"/>
                    </a:solidFill>
                    <a:latin typeface="Montserrat ExtraBold" panose="00000900000000000000" pitchFamily="50" charset="-52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ONLINE</a:t>
                </a:r>
                <a:endParaRPr lang="ru-RU" altLang="ru-RU" sz="1600" dirty="0" smtClean="0">
                  <a:ln w="0"/>
                  <a:solidFill>
                    <a:srgbClr val="0089D3"/>
                  </a:solidFill>
                  <a:latin typeface="Montserrat ExtraBold" panose="00000900000000000000" pitchFamily="50" charset="-52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  <a:p>
                <a:pPr algn="just">
                  <a:spcBef>
                    <a:spcPct val="0"/>
                  </a:spcBef>
                  <a:buClrTx/>
                  <a:buSzTx/>
                  <a:buFontTx/>
                  <a:buNone/>
                </a:pPr>
                <a:endParaRPr lang="ru-RU" altLang="ru-RU" sz="300" dirty="0" smtClean="0">
                  <a:ln w="0"/>
                  <a:solidFill>
                    <a:srgbClr val="0089D3"/>
                  </a:solidFill>
                  <a:latin typeface="Circe" panose="020B0604020202020204" charset="-52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ru-RU" sz="1400" dirty="0" smtClean="0">
                    <a:ln w="0"/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irce" panose="020B0604020202020204" charset="-52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Individual educational plan</a:t>
                </a:r>
              </a:p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ru-RU" sz="1400" dirty="0" smtClean="0">
                    <a:ln w="0"/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irce" panose="020B0604020202020204" charset="-52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Convenient schedule considering time zones</a:t>
                </a:r>
                <a:endParaRPr lang="ru-RU" altLang="ru-RU" sz="1400" dirty="0" smtClean="0">
                  <a:ln w="0"/>
                  <a:solidFill>
                    <a:schemeClr val="tx1">
                      <a:lumMod val="95000"/>
                      <a:lumOff val="5000"/>
                    </a:schemeClr>
                  </a:solidFill>
                  <a:latin typeface="Circe" panose="020B0604020202020204" charset="-52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ru-RU" sz="1400" dirty="0" smtClean="0">
                    <a:ln w="0"/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irce" panose="020B0604020202020204" charset="-52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Tutors’ assistance</a:t>
                </a:r>
                <a:endParaRPr lang="ru-RU" altLang="ru-RU" sz="1400" dirty="0">
                  <a:ln w="0"/>
                  <a:solidFill>
                    <a:schemeClr val="tx1">
                      <a:lumMod val="95000"/>
                      <a:lumOff val="5000"/>
                    </a:schemeClr>
                  </a:solidFill>
                  <a:latin typeface="Circe" panose="020B0604020202020204" charset="-52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sp>
            <p:nvSpPr>
              <p:cNvPr id="39" name="Прямоугольник 22"/>
              <p:cNvSpPr>
                <a:spLocks noChangeArrowheads="1"/>
              </p:cNvSpPr>
              <p:nvPr/>
            </p:nvSpPr>
            <p:spPr bwMode="auto">
              <a:xfrm>
                <a:off x="5199169" y="2453580"/>
                <a:ext cx="1888214" cy="10229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1pPr>
                <a:lvl2pPr marL="742950" indent="-28575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6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2pPr>
                <a:lvl3pPr marL="11430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4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3pPr>
                <a:lvl4pPr marL="16002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4pPr>
                <a:lvl5pPr marL="2057400" indent="-228600"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5pPr>
                <a:lvl6pPr marL="2514600" indent="-2286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6pPr>
                <a:lvl7pPr marL="2971800" indent="-2286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7pPr>
                <a:lvl8pPr marL="3429000" indent="-2286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8pPr>
                <a:lvl9pPr marL="3886200" indent="-228600" eaLnBrk="0" fontAlgn="base" hangingPunct="0">
                  <a:spcBef>
                    <a:spcPts val="1000"/>
                  </a:spcBef>
                  <a:spcAft>
                    <a:spcPct val="0"/>
                  </a:spcAft>
                  <a:buClr>
                    <a:schemeClr val="accent1"/>
                  </a:buClr>
                  <a:buSzPct val="80000"/>
                  <a:buFont typeface="Wingdings 3" panose="05040102010807070707" pitchFamily="18" charset="2"/>
                  <a:buChar char=""/>
                  <a:defRPr sz="1200">
                    <a:solidFill>
                      <a:srgbClr val="404040"/>
                    </a:solidFill>
                    <a:latin typeface="Trebuchet MS" panose="020B0603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ru-RU" sz="1600" dirty="0" smtClean="0">
                    <a:ln w="0"/>
                    <a:solidFill>
                      <a:srgbClr val="0089D3"/>
                    </a:solidFill>
                    <a:latin typeface="Montserrat ExtraBold" panose="00000900000000000000" pitchFamily="50" charset="-52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OFFLINE</a:t>
                </a:r>
                <a:endParaRPr lang="ru-RU" altLang="ru-RU" sz="1600" dirty="0" smtClean="0">
                  <a:ln w="0"/>
                  <a:solidFill>
                    <a:srgbClr val="0089D3"/>
                  </a:solidFill>
                  <a:latin typeface="Montserrat ExtraBold" panose="00000900000000000000" pitchFamily="50" charset="-52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ru-RU" sz="1400" dirty="0" smtClean="0">
                    <a:ln w="0"/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irce" panose="020B0604020202020204" charset="-52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Small groups </a:t>
                </a:r>
                <a:r>
                  <a:rPr lang="ru-RU" altLang="ru-RU" sz="1400" dirty="0" smtClean="0">
                    <a:ln w="0"/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irce" panose="020B0604020202020204" charset="-52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(</a:t>
                </a:r>
                <a:r>
                  <a:rPr lang="en-US" altLang="ru-RU" sz="1400" dirty="0" smtClean="0">
                    <a:ln w="0"/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irce" panose="020B0604020202020204" charset="-52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maximum</a:t>
                </a:r>
                <a:r>
                  <a:rPr lang="ru-RU" altLang="ru-RU" sz="1400" dirty="0" smtClean="0">
                    <a:ln w="0"/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irce" panose="020B0604020202020204" charset="-52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 8 </a:t>
                </a:r>
                <a:r>
                  <a:rPr lang="en-US" altLang="ru-RU" sz="1400" dirty="0" smtClean="0">
                    <a:ln w="0"/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irce" panose="020B0604020202020204" charset="-52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people</a:t>
                </a:r>
                <a:r>
                  <a:rPr lang="ru-RU" altLang="ru-RU" sz="1400" dirty="0" smtClean="0">
                    <a:ln w="0"/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irce" panose="020B0604020202020204" charset="-52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)</a:t>
                </a:r>
              </a:p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ru-RU" sz="1400" dirty="0" smtClean="0">
                    <a:ln w="0"/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irce" panose="020B0604020202020204" charset="-52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Language labs</a:t>
                </a:r>
                <a:endParaRPr lang="ru-RU" altLang="ru-RU" sz="1400" dirty="0" smtClean="0">
                  <a:ln w="0"/>
                  <a:solidFill>
                    <a:schemeClr val="tx1">
                      <a:lumMod val="95000"/>
                      <a:lumOff val="5000"/>
                    </a:schemeClr>
                  </a:solidFill>
                  <a:latin typeface="Circe" panose="020B0604020202020204" charset="-52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ru-RU" sz="1400" dirty="0" smtClean="0">
                    <a:ln w="0"/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irce" panose="020B0604020202020204" charset="-52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Science research projects</a:t>
                </a:r>
                <a:endParaRPr lang="ru-RU" altLang="ru-RU" sz="1400" dirty="0" smtClean="0">
                  <a:ln w="0"/>
                  <a:solidFill>
                    <a:schemeClr val="tx1">
                      <a:lumMod val="95000"/>
                      <a:lumOff val="5000"/>
                    </a:schemeClr>
                  </a:solidFill>
                  <a:latin typeface="Circe" panose="020B0604020202020204" charset="-52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ru-RU" sz="1400" dirty="0">
                    <a:ln w="0"/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irce" panose="020B0604020202020204" charset="-52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B</a:t>
                </a:r>
                <a:r>
                  <a:rPr lang="en-US" altLang="ru-RU" sz="1400" dirty="0" smtClean="0">
                    <a:ln w="0"/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irce" panose="020B0604020202020204" charset="-52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uddy service system</a:t>
                </a:r>
              </a:p>
              <a:p>
                <a:pPr>
                  <a:spcBef>
                    <a:spcPct val="0"/>
                  </a:spcBef>
                  <a:buClrTx/>
                  <a:buSzTx/>
                  <a:buFontTx/>
                  <a:buNone/>
                </a:pPr>
                <a:r>
                  <a:rPr lang="en-US" altLang="ru-RU" sz="1400" dirty="0" smtClean="0">
                    <a:ln w="0"/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Circe" panose="020B0604020202020204" charset="-52"/>
                    <a:ea typeface="Arial Unicode MS" panose="020B0604020202020204" pitchFamily="34" charset="-128"/>
                    <a:cs typeface="Arial Unicode MS" panose="020B0604020202020204" pitchFamily="34" charset="-128"/>
                  </a:rPr>
                  <a:t>Comfortable accommodation</a:t>
                </a:r>
                <a:endParaRPr lang="ru-RU" altLang="ru-RU" sz="1400" dirty="0">
                  <a:ln w="0"/>
                  <a:solidFill>
                    <a:schemeClr val="tx1">
                      <a:lumMod val="95000"/>
                      <a:lumOff val="5000"/>
                    </a:schemeClr>
                  </a:solidFill>
                  <a:latin typeface="Circe" panose="020B0604020202020204" charset="-52"/>
                  <a:ea typeface="Arial Unicode MS" panose="020B0604020202020204" pitchFamily="34" charset="-128"/>
                  <a:cs typeface="Arial Unicode MS" panose="020B0604020202020204" pitchFamily="34" charset="-128"/>
                </a:endParaRPr>
              </a:p>
            </p:txBody>
          </p:sp>
          <p:grpSp>
            <p:nvGrpSpPr>
              <p:cNvPr id="43" name="Группа 42"/>
              <p:cNvGrpSpPr/>
              <p:nvPr/>
            </p:nvGrpSpPr>
            <p:grpSpPr>
              <a:xfrm>
                <a:off x="834033" y="2385917"/>
                <a:ext cx="6280013" cy="1126996"/>
                <a:chOff x="814589" y="4978720"/>
                <a:chExt cx="6280013" cy="1126996"/>
              </a:xfrm>
            </p:grpSpPr>
            <p:sp>
              <p:nvSpPr>
                <p:cNvPr id="47" name="Скругленный прямоугольник 46"/>
                <p:cNvSpPr/>
                <p:nvPr/>
              </p:nvSpPr>
              <p:spPr>
                <a:xfrm>
                  <a:off x="814589" y="4978720"/>
                  <a:ext cx="1937270" cy="1126996"/>
                </a:xfrm>
                <a:prstGeom prst="roundRect">
                  <a:avLst/>
                </a:prstGeom>
                <a:noFill/>
                <a:ln w="6350">
                  <a:solidFill>
                    <a:srgbClr val="0089D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60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48" name="Скругленный прямоугольник 47"/>
                <p:cNvSpPr/>
                <p:nvPr/>
              </p:nvSpPr>
              <p:spPr>
                <a:xfrm>
                  <a:off x="2946315" y="4997719"/>
                  <a:ext cx="1926387" cy="1107996"/>
                </a:xfrm>
                <a:prstGeom prst="roundRect">
                  <a:avLst/>
                </a:prstGeom>
                <a:noFill/>
                <a:ln w="6350">
                  <a:solidFill>
                    <a:srgbClr val="0089D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60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  <p:sp>
              <p:nvSpPr>
                <p:cNvPr id="49" name="Скругленный прямоугольник 48"/>
                <p:cNvSpPr/>
                <p:nvPr/>
              </p:nvSpPr>
              <p:spPr>
                <a:xfrm>
                  <a:off x="5066738" y="4987281"/>
                  <a:ext cx="2027864" cy="1118434"/>
                </a:xfrm>
                <a:prstGeom prst="roundRect">
                  <a:avLst/>
                </a:prstGeom>
                <a:noFill/>
                <a:ln w="6350">
                  <a:solidFill>
                    <a:srgbClr val="0089D3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sz="1600">
                    <a:ln w="0"/>
                    <a:solidFill>
                      <a:schemeClr val="accent1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</a:endParaRPr>
                </a:p>
              </p:txBody>
            </p:sp>
          </p:grpSp>
        </p:grpSp>
        <p:sp>
          <p:nvSpPr>
            <p:cNvPr id="30" name="Объект 2"/>
            <p:cNvSpPr txBox="1">
              <a:spLocks/>
            </p:cNvSpPr>
            <p:nvPr/>
          </p:nvSpPr>
          <p:spPr bwMode="auto">
            <a:xfrm>
              <a:off x="2965338" y="2415538"/>
              <a:ext cx="1939719" cy="1031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342900" indent="-3429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marL="234945" indent="0" algn="ctr">
                <a:lnSpc>
                  <a:spcPct val="80000"/>
                </a:lnSpc>
                <a:spcBef>
                  <a:spcPct val="0"/>
                </a:spcBef>
                <a:buClr>
                  <a:srgbClr val="F7DB55"/>
                </a:buClr>
                <a:buSzTx/>
                <a:buNone/>
              </a:pPr>
              <a:endParaRPr lang="ru-RU" altLang="ru-RU" sz="533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irce Light" panose="020B0402020203020203" pitchFamily="34" charset="-52"/>
                <a:ea typeface="Arial Unicode MS" panose="020B0604020202020204" pitchFamily="34" charset="-128"/>
                <a:cs typeface="Calibri Light" panose="020F0302020204030204" pitchFamily="34" charset="0"/>
              </a:endParaRPr>
            </a:p>
            <a:p>
              <a:pPr marL="234945" indent="0">
                <a:lnSpc>
                  <a:spcPct val="80000"/>
                </a:lnSpc>
                <a:spcBef>
                  <a:spcPct val="0"/>
                </a:spcBef>
                <a:buClr>
                  <a:srgbClr val="F7DB55"/>
                </a:buClr>
                <a:buSzTx/>
                <a:buNone/>
              </a:pPr>
              <a:r>
                <a:rPr lang="en-US" altLang="ru-RU" sz="1600" dirty="0" smtClean="0">
                  <a:ln w="0"/>
                  <a:solidFill>
                    <a:srgbClr val="0089D3"/>
                  </a:solidFill>
                  <a:latin typeface="Montserrat ExtraBold" panose="00000900000000000000" pitchFamily="50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MIXED</a:t>
              </a:r>
            </a:p>
            <a:p>
              <a:pPr marL="234945" indent="0">
                <a:lnSpc>
                  <a:spcPct val="80000"/>
                </a:lnSpc>
                <a:spcBef>
                  <a:spcPct val="0"/>
                </a:spcBef>
                <a:buClr>
                  <a:srgbClr val="F7DB55"/>
                </a:buClr>
                <a:buSzTx/>
                <a:buNone/>
              </a:pPr>
              <a:endParaRPr lang="ru-RU" altLang="ru-RU" sz="800" dirty="0" smtClean="0">
                <a:ln w="0"/>
                <a:solidFill>
                  <a:schemeClr val="accent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  <a:p>
              <a:pPr marL="234945" indent="0">
                <a:lnSpc>
                  <a:spcPct val="80000"/>
                </a:lnSpc>
                <a:spcBef>
                  <a:spcPct val="0"/>
                </a:spcBef>
                <a:buClr>
                  <a:srgbClr val="F7DB55"/>
                </a:buClr>
                <a:buSzTx/>
                <a:buNone/>
              </a:pPr>
              <a:r>
                <a:rPr lang="en-US" altLang="ru-RU" sz="1400" dirty="0">
                  <a:ln w="0"/>
                  <a:solidFill>
                    <a:schemeClr val="tx1">
                      <a:lumMod val="95000"/>
                      <a:lumOff val="5000"/>
                    </a:schemeClr>
                  </a:solidFill>
                  <a:latin typeface="Circe" panose="020B0604020202020204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Individual educational plan</a:t>
              </a:r>
            </a:p>
            <a:p>
              <a:pPr marL="234945" indent="0">
                <a:lnSpc>
                  <a:spcPct val="80000"/>
                </a:lnSpc>
                <a:spcBef>
                  <a:spcPct val="0"/>
                </a:spcBef>
                <a:buClr>
                  <a:srgbClr val="F7DB55"/>
                </a:buClr>
                <a:buSzTx/>
                <a:buNone/>
              </a:pPr>
              <a:r>
                <a:rPr lang="en-US" altLang="ru-RU" sz="1400" dirty="0" smtClean="0">
                  <a:ln w="0"/>
                  <a:solidFill>
                    <a:schemeClr val="tx1">
                      <a:lumMod val="95000"/>
                      <a:lumOff val="5000"/>
                    </a:schemeClr>
                  </a:solidFill>
                  <a:latin typeface="Circe" panose="020B0604020202020204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A wide range of online courses</a:t>
              </a:r>
              <a:endParaRPr lang="ru-RU" altLang="ru-RU" sz="1400" dirty="0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604020202020204" charset="-52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  <a:p>
              <a:pPr marL="234945" indent="0">
                <a:lnSpc>
                  <a:spcPct val="80000"/>
                </a:lnSpc>
                <a:spcBef>
                  <a:spcPct val="0"/>
                </a:spcBef>
                <a:buClr>
                  <a:srgbClr val="F7DB55"/>
                </a:buClr>
                <a:buSzTx/>
                <a:buNone/>
              </a:pPr>
              <a:r>
                <a:rPr lang="en-US" altLang="ru-RU" sz="1400" dirty="0">
                  <a:ln w="0"/>
                  <a:solidFill>
                    <a:schemeClr val="tx1">
                      <a:lumMod val="95000"/>
                      <a:lumOff val="5000"/>
                    </a:schemeClr>
                  </a:solidFill>
                  <a:latin typeface="Circe" panose="020B0604020202020204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F</a:t>
              </a:r>
              <a:r>
                <a:rPr lang="en-US" altLang="ru-RU" sz="1400" dirty="0" smtClean="0">
                  <a:ln w="0"/>
                  <a:solidFill>
                    <a:schemeClr val="tx1">
                      <a:lumMod val="95000"/>
                      <a:lumOff val="5000"/>
                    </a:schemeClr>
                  </a:solidFill>
                  <a:latin typeface="Circe" panose="020B0604020202020204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lexible </a:t>
              </a:r>
              <a:r>
                <a:rPr lang="en-US" altLang="ru-RU" sz="1400" dirty="0">
                  <a:ln w="0"/>
                  <a:solidFill>
                    <a:schemeClr val="tx1">
                      <a:lumMod val="95000"/>
                      <a:lumOff val="5000"/>
                    </a:schemeClr>
                  </a:solidFill>
                  <a:latin typeface="Circe" panose="020B0604020202020204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system of </a:t>
              </a:r>
              <a:r>
                <a:rPr lang="en-US" altLang="ru-RU" sz="1400" dirty="0" smtClean="0">
                  <a:ln w="0"/>
                  <a:solidFill>
                    <a:schemeClr val="tx1">
                      <a:lumMod val="95000"/>
                      <a:lumOff val="5000"/>
                    </a:schemeClr>
                  </a:solidFill>
                  <a:latin typeface="Circe" panose="020B0604020202020204" charset="-52"/>
                  <a:ea typeface="Arial Unicode MS" panose="020B0604020202020204" pitchFamily="34" charset="-128"/>
                  <a:cs typeface="Arial Unicode MS" panose="020B0604020202020204" pitchFamily="34" charset="-128"/>
                </a:rPr>
                <a:t>getting marks online</a:t>
              </a:r>
              <a:endParaRPr lang="ru-RU" altLang="ru-RU" sz="1467" dirty="0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endParaRPr>
            </a:p>
            <a:p>
              <a:pPr marL="234945" indent="0">
                <a:lnSpc>
                  <a:spcPct val="80000"/>
                </a:lnSpc>
                <a:spcBef>
                  <a:spcPct val="0"/>
                </a:spcBef>
                <a:buClr>
                  <a:srgbClr val="F7DB55"/>
                </a:buClr>
                <a:buSzTx/>
                <a:buNone/>
              </a:pPr>
              <a:endParaRPr lang="ru-RU" altLang="ru-RU" sz="1467" dirty="0">
                <a:ln w="0"/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Calibri Light" panose="020F0302020204030204" pitchFamily="34" charset="0"/>
              </a:endParaRPr>
            </a:p>
          </p:txBody>
        </p:sp>
      </p:grpSp>
      <p:sp>
        <p:nvSpPr>
          <p:cNvPr id="22" name="Прямоугольник 21"/>
          <p:cNvSpPr/>
          <p:nvPr/>
        </p:nvSpPr>
        <p:spPr>
          <a:xfrm>
            <a:off x="1577340" y="3370720"/>
            <a:ext cx="3204091" cy="379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 smtClean="0">
                <a:solidFill>
                  <a:srgbClr val="0089D3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APPLICATION DATES</a:t>
            </a:r>
            <a:r>
              <a:rPr lang="ru-RU" b="1" dirty="0" smtClean="0">
                <a:solidFill>
                  <a:srgbClr val="0089D3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en-US" sz="1867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60402020202020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endParaRPr lang="ru-RU" sz="1867" dirty="0">
              <a:solidFill>
                <a:schemeClr val="tx1">
                  <a:lumMod val="95000"/>
                  <a:lumOff val="5000"/>
                </a:schemeClr>
              </a:solidFill>
              <a:latin typeface="Circe" panose="020B060402020202020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577341" y="4349270"/>
            <a:ext cx="35874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 smtClean="0">
                <a:solidFill>
                  <a:srgbClr val="0089D3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BEGINNING DATES</a:t>
            </a:r>
            <a:r>
              <a:rPr lang="ru-RU" b="1" dirty="0" smtClean="0">
                <a:solidFill>
                  <a:srgbClr val="0089D3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60402020202020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endParaRPr lang="ru-RU" sz="1867" dirty="0">
              <a:solidFill>
                <a:schemeClr val="tx1">
                  <a:lumMod val="95000"/>
                  <a:lumOff val="5000"/>
                </a:schemeClr>
              </a:solidFill>
              <a:latin typeface="Circe" panose="020B060402020202020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8112414" y="5217264"/>
            <a:ext cx="43149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 smtClean="0">
                <a:solidFill>
                  <a:srgbClr val="0089D3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TUITION FEE</a:t>
            </a:r>
            <a:r>
              <a:rPr lang="ru-RU" b="1" dirty="0" smtClean="0">
                <a:solidFill>
                  <a:srgbClr val="0089D3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:</a:t>
            </a:r>
            <a:endParaRPr lang="ru-RU" sz="1867" dirty="0">
              <a:solidFill>
                <a:srgbClr val="0089D3"/>
              </a:solidFill>
              <a:latin typeface="Circe" panose="020B060402020202020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8112414" y="3423676"/>
            <a:ext cx="43333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b="1" dirty="0" smtClean="0">
                <a:solidFill>
                  <a:srgbClr val="0089D3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FINAL DOCUMENTS</a:t>
            </a:r>
            <a:r>
              <a:rPr lang="ru-RU" b="1" dirty="0" smtClean="0">
                <a:solidFill>
                  <a:srgbClr val="0089D3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:</a:t>
            </a:r>
            <a:r>
              <a:rPr lang="ru-RU" sz="2000" b="1" dirty="0" smtClean="0">
                <a:solidFill>
                  <a:srgbClr val="0089D3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60402020202020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endParaRPr lang="ru-RU" sz="1867" dirty="0" smtClean="0">
              <a:solidFill>
                <a:schemeClr val="tx1">
                  <a:lumMod val="95000"/>
                  <a:lumOff val="5000"/>
                </a:schemeClr>
              </a:solidFill>
              <a:latin typeface="Circe" panose="020B060402020202020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77341" y="3705442"/>
            <a:ext cx="25843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60402020202020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10 June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60402020202020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60402020202020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– 30 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60402020202020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October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60402020202020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endParaRPr lang="ru-RU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577342" y="4628834"/>
            <a:ext cx="47531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60402020202020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as groups are 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60402020202020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completed</a:t>
            </a:r>
          </a:p>
          <a:p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60402020202020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(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60402020202020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September-November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60402020202020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)</a:t>
            </a:r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577341" y="5811831"/>
            <a:ext cx="490335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60402020202020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Russian language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60402020202020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+ 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60402020202020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specialized disciplines</a:t>
            </a:r>
            <a:endParaRPr lang="ru-RU" sz="2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112415" y="4052074"/>
            <a:ext cx="37836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60402020202020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C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60402020202020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ertificate in standard format and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60402020202020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altLang="ru-RU" sz="2000" dirty="0" smtClean="0">
                <a:solidFill>
                  <a:schemeClr val="bg2">
                    <a:lumMod val="10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Calibri Light" panose="020F0302020204030204" pitchFamily="34" charset="0"/>
              </a:rPr>
              <a:t>TORFL </a:t>
            </a:r>
            <a:r>
              <a:rPr lang="ru-RU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60402020202020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/В1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60402020202020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Certificate</a:t>
            </a:r>
            <a:endParaRPr lang="ru-RU" sz="2000" dirty="0">
              <a:solidFill>
                <a:schemeClr val="tx1">
                  <a:lumMod val="95000"/>
                  <a:lumOff val="5000"/>
                </a:schemeClr>
              </a:solidFill>
              <a:latin typeface="Circe" panose="020B060402020202020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112414" y="5588342"/>
            <a:ext cx="31592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60402020202020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120 000 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60402020202020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RUB</a:t>
            </a:r>
            <a:endParaRPr lang="ru-RU" sz="20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93" y="3429382"/>
            <a:ext cx="631091" cy="63109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530" y="4397853"/>
            <a:ext cx="633586" cy="63358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91" y="5490461"/>
            <a:ext cx="673203" cy="67320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6203" y="3436442"/>
            <a:ext cx="672931" cy="67293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580" y="5199159"/>
            <a:ext cx="634694" cy="634694"/>
          </a:xfrm>
          <a:prstGeom prst="rect">
            <a:avLst/>
          </a:prstGeom>
        </p:spPr>
      </p:pic>
      <p:sp>
        <p:nvSpPr>
          <p:cNvPr id="34" name="Прямоугольник с двумя скругленными соседними углами 33"/>
          <p:cNvSpPr/>
          <p:nvPr/>
        </p:nvSpPr>
        <p:spPr>
          <a:xfrm>
            <a:off x="0" y="6663559"/>
            <a:ext cx="12192000" cy="20495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89D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ru-RU" sz="7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</a:t>
            </a:r>
            <a:r>
              <a:rPr lang="en-US" sz="7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DON STATE TECHNICAL UNIVERSITY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8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800" dirty="0">
              <a:ln w="22225">
                <a:noFill/>
                <a:prstDash val="solid"/>
              </a:ln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36911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>
            <a:off x="818141" y="881884"/>
            <a:ext cx="105645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0" y="195885"/>
            <a:ext cx="1219200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4357">
              <a:lnSpc>
                <a:spcPct val="150000"/>
              </a:lnSpc>
            </a:pPr>
            <a:r>
              <a:rPr lang="en-US" altLang="ru-RU" sz="2400" b="1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charset="-128"/>
              </a:rPr>
              <a:t>INTERNATIONAL </a:t>
            </a:r>
            <a:r>
              <a:rPr lang="en-US" sz="2400" b="1" dirty="0">
                <a:solidFill>
                  <a:srgbClr val="0089D3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FACULTY </a:t>
            </a:r>
            <a:r>
              <a:rPr lang="ru-RU" sz="2700" b="1" dirty="0" smtClean="0">
                <a:solidFill>
                  <a:srgbClr val="0089D3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- </a:t>
            </a:r>
            <a:r>
              <a:rPr lang="en-US" sz="2700" b="1" dirty="0" smtClean="0">
                <a:solidFill>
                  <a:srgbClr val="0089D3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TEACHERS</a:t>
            </a:r>
            <a:r>
              <a:rPr lang="ru-RU" sz="2700" b="1" dirty="0" smtClean="0">
                <a:solidFill>
                  <a:srgbClr val="0089D3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endParaRPr lang="ru-RU" sz="2700" b="1" dirty="0">
              <a:solidFill>
                <a:srgbClr val="0089D3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1" name="Прямоугольник с двумя скругленными соседними углами 20"/>
          <p:cNvSpPr/>
          <p:nvPr/>
        </p:nvSpPr>
        <p:spPr>
          <a:xfrm>
            <a:off x="0" y="6653049"/>
            <a:ext cx="12192000" cy="20495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89D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ru-RU" sz="7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ДОНСКОЙ ГОСУДАРСТВЕННЫЙ ТЕХНИЧЕСКИЙ УНИВЕРСИТЕТ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8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800" dirty="0">
              <a:ln w="22225">
                <a:noFill/>
                <a:prstDash val="solid"/>
              </a:ln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18141" y="1049758"/>
            <a:ext cx="5314372" cy="17004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sz="2000" b="1" dirty="0" smtClean="0">
                <a:solidFill>
                  <a:srgbClr val="0089D3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DEPARTMENTS</a:t>
            </a:r>
            <a:r>
              <a:rPr lang="ru-RU" sz="2000" b="1" dirty="0" smtClean="0">
                <a:solidFill>
                  <a:srgbClr val="0089D3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:</a:t>
            </a:r>
          </a:p>
          <a:p>
            <a:pPr>
              <a:lnSpc>
                <a:spcPct val="150000"/>
              </a:lnSpc>
              <a:defRPr/>
            </a:pPr>
            <a:r>
              <a:rPr lang="ru-RU" sz="700" b="1" dirty="0" smtClean="0">
                <a:solidFill>
                  <a:srgbClr val="0089D3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endParaRPr lang="ru-RU" sz="900" b="1" dirty="0" smtClean="0">
              <a:solidFill>
                <a:srgbClr val="0089D3"/>
              </a:solidFill>
              <a:latin typeface="Montserrat ExtraBold" panose="00000900000000000000" pitchFamily="50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>
              <a:lnSpc>
                <a:spcPct val="200000"/>
              </a:lnSpc>
              <a:defRPr/>
            </a:pPr>
            <a:r>
              <a:rPr lang="ru-RU" sz="1600" b="1" dirty="0" smtClean="0"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«</a:t>
            </a:r>
            <a:r>
              <a:rPr lang="en-US" sz="1600" b="1" dirty="0" smtClean="0"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RUSSIAN AS A FOREIGN LANGUAGE</a:t>
            </a:r>
            <a:r>
              <a:rPr lang="ru-RU" sz="1600" b="1" dirty="0" smtClean="0"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»</a:t>
            </a:r>
          </a:p>
          <a:p>
            <a:pPr>
              <a:lnSpc>
                <a:spcPct val="200000"/>
              </a:lnSpc>
              <a:defRPr/>
            </a:pPr>
            <a:r>
              <a:rPr lang="ru-RU" sz="1600" b="1" dirty="0" smtClean="0"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«</a:t>
            </a:r>
            <a:r>
              <a:rPr lang="en-US" sz="1600" b="1" dirty="0" smtClean="0"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NATURAL SCIENCE</a:t>
            </a:r>
            <a:r>
              <a:rPr lang="ru-RU" sz="1600" b="1" dirty="0" smtClean="0"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»</a:t>
            </a:r>
            <a:endParaRPr lang="ru-RU" sz="1600" b="1" dirty="0">
              <a:latin typeface="Montserrat ExtraBold" panose="00000900000000000000" pitchFamily="50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54676" y="2918097"/>
            <a:ext cx="497142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 algn="just">
              <a:buClr>
                <a:srgbClr val="0089D3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Circe" panose="020B060402020202020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highly qualified teachers who speak foreign languages and </a:t>
            </a:r>
            <a:r>
              <a:rPr lang="en-US" dirty="0" smtClean="0">
                <a:latin typeface="Circe" panose="020B060402020202020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have competencies </a:t>
            </a:r>
            <a:r>
              <a:rPr lang="en-US" dirty="0">
                <a:latin typeface="Circe" panose="020B060402020202020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that allow them to conduct training in </a:t>
            </a:r>
            <a:r>
              <a:rPr lang="en-US" dirty="0" smtClean="0">
                <a:latin typeface="Circe" panose="020B060402020202020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online format</a:t>
            </a:r>
            <a:endParaRPr lang="ru-RU" dirty="0" smtClean="0">
              <a:latin typeface="Circe" panose="020B060402020202020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just">
              <a:buClr>
                <a:srgbClr val="0089D3"/>
              </a:buClr>
              <a:buSzPct val="120000"/>
              <a:defRPr/>
            </a:pPr>
            <a:endParaRPr lang="en-US" dirty="0" smtClean="0">
              <a:latin typeface="Circe" panose="020B060402020202020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177800" indent="-177800" algn="just">
              <a:buClr>
                <a:srgbClr val="0089D3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en-US" dirty="0">
                <a:latin typeface="Circe" panose="020B060402020202020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unique educational and methodological </a:t>
            </a:r>
            <a:r>
              <a:rPr lang="en-US" dirty="0" smtClean="0">
                <a:latin typeface="Circe" panose="020B060402020202020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sets </a:t>
            </a:r>
            <a:r>
              <a:rPr lang="en-US" dirty="0">
                <a:latin typeface="Circe" panose="020B060402020202020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ensure the quality of education and comfortable adaptation to the national educational and cultural environment</a:t>
            </a:r>
            <a:endParaRPr lang="ru-RU" dirty="0">
              <a:solidFill>
                <a:srgbClr val="0089D3"/>
              </a:solidFill>
              <a:latin typeface="Circe" panose="020B060402020202020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638132" y="1143753"/>
            <a:ext cx="30255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DEPARTMENTS HAVE</a:t>
            </a:r>
            <a:r>
              <a:rPr lang="ru-RU" dirty="0" smtClean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endParaRPr lang="ru-RU" dirty="0">
              <a:solidFill>
                <a:srgbClr val="0089D3"/>
              </a:solidFill>
              <a:latin typeface="Montserrat ExtraBold" panose="00000900000000000000" pitchFamily="2" charset="-52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96000" y="1763068"/>
            <a:ext cx="2076209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4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60402020202020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endParaRPr lang="ru-RU" dirty="0" smtClean="0">
              <a:solidFill>
                <a:schemeClr val="tx1">
                  <a:lumMod val="95000"/>
                  <a:lumOff val="5000"/>
                </a:schemeClr>
              </a:solidFill>
              <a:latin typeface="Circe" panose="020B060402020202020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60402020202020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Doctors of Science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707832" y="1733487"/>
            <a:ext cx="76976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28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60402020202020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endParaRPr lang="ru-RU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Circe" panose="020B060402020202020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60402020202020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PhD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0345623" y="1742390"/>
            <a:ext cx="1234633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16</a:t>
            </a:r>
            <a:r>
              <a:rPr lang="ru-RU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60402020202020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endParaRPr lang="ru-RU" sz="2000" dirty="0" smtClean="0">
              <a:solidFill>
                <a:schemeClr val="tx1">
                  <a:lumMod val="95000"/>
                  <a:lumOff val="5000"/>
                </a:schemeClr>
              </a:solidFill>
              <a:latin typeface="Circe" panose="020B060402020202020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algn="ctr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60402020202020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P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60402020202020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rofessors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181959" y="2870108"/>
            <a:ext cx="54921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dirty="0" smtClean="0">
                <a:solidFill>
                  <a:srgbClr val="0089D3"/>
                </a:solidFill>
                <a:latin typeface="Circe" panose="020B060402020202020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Who have </a:t>
            </a:r>
            <a:r>
              <a:rPr lang="en-US" dirty="0">
                <a:solidFill>
                  <a:srgbClr val="0089D3"/>
                </a:solidFill>
                <a:latin typeface="Circe" panose="020B060402020202020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experience in teaching Russian </a:t>
            </a:r>
            <a:r>
              <a:rPr lang="en-US" dirty="0" smtClean="0">
                <a:solidFill>
                  <a:srgbClr val="0089D3"/>
                </a:solidFill>
                <a:latin typeface="Circe" panose="020B060402020202020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as a foreign language </a:t>
            </a:r>
            <a:r>
              <a:rPr lang="en-US" dirty="0">
                <a:solidFill>
                  <a:srgbClr val="0089D3"/>
                </a:solidFill>
                <a:latin typeface="Circe" panose="020B060402020202020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and </a:t>
            </a:r>
            <a:r>
              <a:rPr lang="en-US" dirty="0" smtClean="0">
                <a:solidFill>
                  <a:srgbClr val="0089D3"/>
                </a:solidFill>
                <a:latin typeface="Circe" panose="020B060402020202020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other core subjects </a:t>
            </a:r>
            <a:r>
              <a:rPr lang="en-US" dirty="0">
                <a:solidFill>
                  <a:srgbClr val="0089D3"/>
                </a:solidFill>
                <a:latin typeface="Circe" panose="020B060402020202020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in leading foreign universities and language centers</a:t>
            </a:r>
            <a:endParaRPr lang="ru-RU" dirty="0">
              <a:solidFill>
                <a:srgbClr val="0089D3"/>
              </a:solidFill>
              <a:latin typeface="Circe" panose="020B060402020202020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355735" y="4998269"/>
            <a:ext cx="53887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dirty="0" smtClean="0">
                <a:solidFill>
                  <a:srgbClr val="0089D3"/>
                </a:solidFill>
                <a:latin typeface="Circe" panose="020B060402020202020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who </a:t>
            </a:r>
            <a:r>
              <a:rPr lang="en-US" dirty="0">
                <a:solidFill>
                  <a:srgbClr val="0089D3"/>
                </a:solidFill>
                <a:latin typeface="Circe" panose="020B060402020202020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are testers of the Head </a:t>
            </a:r>
            <a:r>
              <a:rPr lang="en-US" dirty="0" smtClean="0">
                <a:solidFill>
                  <a:srgbClr val="0089D3"/>
                </a:solidFill>
                <a:latin typeface="Circe" panose="020B060402020202020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Center </a:t>
            </a:r>
            <a:r>
              <a:rPr lang="en-US" dirty="0">
                <a:solidFill>
                  <a:srgbClr val="0089D3"/>
                </a:solidFill>
                <a:latin typeface="Circe" panose="020B060402020202020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for testing Russian as a foreign language</a:t>
            </a:r>
            <a:endParaRPr lang="ru-RU" dirty="0">
              <a:solidFill>
                <a:srgbClr val="0089D3"/>
              </a:solidFill>
              <a:latin typeface="Circe" panose="020B060402020202020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151195" y="4001668"/>
            <a:ext cx="3797835" cy="9848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 smtClean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9</a:t>
            </a: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60402020202020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</a:p>
          <a:p>
            <a:pPr algn="ctr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60402020202020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s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60402020202020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taff members of Department 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60402020202020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«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60402020202020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RFL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60402020202020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»</a:t>
            </a: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6104107" y="1163769"/>
            <a:ext cx="1483" cy="5223325"/>
          </a:xfrm>
          <a:prstGeom prst="line">
            <a:avLst/>
          </a:prstGeom>
          <a:ln>
            <a:solidFill>
              <a:srgbClr val="0089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484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extBox 70"/>
          <p:cNvSpPr txBox="1"/>
          <p:nvPr/>
        </p:nvSpPr>
        <p:spPr>
          <a:xfrm>
            <a:off x="-275207" y="330700"/>
            <a:ext cx="130856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4375"/>
            <a:r>
              <a:rPr lang="en-US" altLang="ru-RU" sz="2800" b="1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charset="-128"/>
              </a:rPr>
              <a:t>INTERNATIONAL </a:t>
            </a:r>
            <a:r>
              <a:rPr lang="en-US" sz="2800" b="1" dirty="0">
                <a:solidFill>
                  <a:srgbClr val="0089D3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FACULTY </a:t>
            </a:r>
            <a:r>
              <a:rPr lang="ru-RU" sz="2800" b="1" dirty="0" smtClean="0">
                <a:solidFill>
                  <a:srgbClr val="0089D3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- </a:t>
            </a:r>
            <a:r>
              <a:rPr lang="en-US" sz="2800" b="1" dirty="0" smtClean="0">
                <a:solidFill>
                  <a:srgbClr val="0089D3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LMS</a:t>
            </a:r>
            <a:endParaRPr lang="ru-RU" sz="2800" b="1" dirty="0">
              <a:solidFill>
                <a:srgbClr val="0089D3"/>
              </a:solidFill>
              <a:latin typeface="Montserrat ExtraBold" panose="00000900000000000000" pitchFamily="50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577049" y="881884"/>
            <a:ext cx="1109708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618039" y="1101682"/>
            <a:ext cx="51997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0089D3"/>
                </a:solidFill>
                <a:latin typeface="Montserrat ExtraBold" panose="00000900000000000000" pitchFamily="2" charset="-52"/>
                <a:cs typeface="Arial" panose="020B0604020202020204" pitchFamily="34" charset="0"/>
              </a:rPr>
              <a:t>AUTORSHIP SET FOR STUDYING RUSSIAN AS A FOREIGN LANGUAGE </a:t>
            </a:r>
            <a:r>
              <a:rPr lang="ru-RU" sz="1600" b="1" dirty="0" smtClean="0">
                <a:solidFill>
                  <a:srgbClr val="0089D3"/>
                </a:solidFill>
                <a:latin typeface="Montserrat ExtraBold" panose="00000900000000000000" pitchFamily="2" charset="-52"/>
                <a:cs typeface="Arial" panose="020B0604020202020204" pitchFamily="34" charset="0"/>
              </a:rPr>
              <a:t>«</a:t>
            </a:r>
            <a:r>
              <a:rPr lang="en-US" sz="1600" b="1" dirty="0" smtClean="0">
                <a:solidFill>
                  <a:srgbClr val="0089D3"/>
                </a:solidFill>
                <a:latin typeface="Montserrat ExtraBold" panose="00000900000000000000" pitchFamily="2" charset="-52"/>
                <a:cs typeface="Arial" panose="020B0604020202020204" pitchFamily="34" charset="0"/>
              </a:rPr>
              <a:t>WE</a:t>
            </a:r>
            <a:r>
              <a:rPr lang="ru-RU" sz="1600" b="1" dirty="0" smtClean="0">
                <a:solidFill>
                  <a:srgbClr val="0089D3"/>
                </a:solidFill>
                <a:latin typeface="Montserrat ExtraBold" panose="00000900000000000000" pitchFamily="2" charset="-52"/>
                <a:cs typeface="Arial" panose="020B0604020202020204" pitchFamily="34" charset="0"/>
              </a:rPr>
              <a:t>»</a:t>
            </a: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6250891" y="1242074"/>
            <a:ext cx="1483" cy="5223325"/>
          </a:xfrm>
          <a:prstGeom prst="line">
            <a:avLst/>
          </a:prstGeom>
          <a:ln>
            <a:solidFill>
              <a:srgbClr val="0089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Рисунок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063" y="5289673"/>
            <a:ext cx="1175726" cy="117572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585" y="4708565"/>
            <a:ext cx="1390632" cy="44442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930" y="5310594"/>
            <a:ext cx="1143117" cy="1143117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6"/>
          <a:srcRect l="-37" t="6273" r="64832" b="74627"/>
          <a:stretch/>
        </p:blipFill>
        <p:spPr>
          <a:xfrm>
            <a:off x="9884383" y="4734732"/>
            <a:ext cx="1370609" cy="418262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774" y="4609597"/>
            <a:ext cx="1330197" cy="64993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343241" y="1265096"/>
            <a:ext cx="533089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42925" lvl="0" indent="-361950">
              <a:buClr>
                <a:srgbClr val="0089D3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communication and activity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approach</a:t>
            </a:r>
            <a:endParaRPr lang="ru-RU" dirty="0" smtClean="0">
              <a:solidFill>
                <a:schemeClr val="tx1">
                  <a:lumMod val="95000"/>
                  <a:lumOff val="5000"/>
                </a:schemeClr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542925" lvl="0" indent="-361950">
              <a:buClr>
                <a:srgbClr val="0089D3"/>
              </a:buClr>
              <a:buSzPct val="120000"/>
              <a:buFont typeface="Arial" panose="020B0604020202020204" pitchFamily="34" charset="0"/>
              <a:buChar char="•"/>
            </a:pPr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542925" lvl="0" indent="-361950">
              <a:buClr>
                <a:srgbClr val="0089D3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situational and country-specific principle of content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organization</a:t>
            </a:r>
            <a:endParaRPr lang="ru-RU" dirty="0" smtClean="0">
              <a:solidFill>
                <a:schemeClr val="tx1">
                  <a:lumMod val="95000"/>
                  <a:lumOff val="5000"/>
                </a:schemeClr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542925" lvl="0" indent="-361950">
              <a:buClr>
                <a:srgbClr val="0089D3"/>
              </a:buClr>
              <a:buSzPct val="120000"/>
              <a:buFont typeface="Arial" panose="020B0604020202020204" pitchFamily="34" charset="0"/>
              <a:buChar char="•"/>
            </a:pPr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542925" lvl="0" indent="-361950">
              <a:buClr>
                <a:srgbClr val="0089D3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project-oriented technologies of educational and methodical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work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542925" lvl="0" indent="-361950">
              <a:buClr>
                <a:srgbClr val="0089D3"/>
              </a:buClr>
              <a:buSzPct val="120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new technologies, including augmented reality Vision 2: 0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75523" y="5790017"/>
            <a:ext cx="5284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604020202020204" charset="-52"/>
                <a:cs typeface="Arial" panose="020B0604020202020204" pitchFamily="34" charset="0"/>
              </a:rPr>
              <a:t>Chinese, Arabic, French, English versions of the textbook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Circe" panose="020B0604020202020204" charset="-52"/>
              <a:cs typeface="Arial" panose="020B0604020202020204" pitchFamily="34" charset="0"/>
            </a:endParaRP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17" y="1992746"/>
            <a:ext cx="1188974" cy="1681822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10000"/>
              </a:prstClr>
            </a:outerShdw>
          </a:effectLst>
          <a:scene3d>
            <a:camera prst="orthographicFront">
              <a:rot lat="21000001" lon="2400000" rev="21000000"/>
            </a:camera>
            <a:lightRig rig="threePt" dir="t"/>
          </a:scene3d>
          <a:sp3d>
            <a:bevelT w="12700"/>
            <a:extrusionClr>
              <a:schemeClr val="bg1"/>
            </a:extrusionClr>
            <a:contourClr>
              <a:schemeClr val="bg1"/>
            </a:contourClr>
          </a:sp3d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353" y="1962184"/>
            <a:ext cx="1229553" cy="1739222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10000"/>
              </a:prstClr>
            </a:outerShdw>
          </a:effectLst>
          <a:scene3d>
            <a:camera prst="orthographicFront">
              <a:rot lat="21000001" lon="2400000" rev="21000000"/>
            </a:camera>
            <a:lightRig rig="threePt" dir="t"/>
          </a:scene3d>
          <a:sp3d>
            <a:bevelT w="12700"/>
            <a:extrusionClr>
              <a:schemeClr val="bg1"/>
            </a:extrusionClr>
            <a:contourClr>
              <a:schemeClr val="bg1"/>
            </a:contourClr>
          </a:sp3d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115" y="1984334"/>
            <a:ext cx="1234925" cy="1746821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10000"/>
              </a:prstClr>
            </a:outerShdw>
          </a:effectLst>
          <a:scene3d>
            <a:camera prst="orthographicFront">
              <a:rot lat="21000001" lon="2400000" rev="21000000"/>
            </a:camera>
            <a:lightRig rig="threePt" dir="t"/>
          </a:scene3d>
          <a:sp3d>
            <a:bevelT w="12700"/>
            <a:extrusionClr>
              <a:schemeClr val="bg1"/>
            </a:extrusionClr>
            <a:contourClr>
              <a:schemeClr val="bg1"/>
            </a:contourClr>
          </a:sp3d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194" y="1984690"/>
            <a:ext cx="1249902" cy="176800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10000"/>
              </a:prstClr>
            </a:outerShdw>
          </a:effectLst>
          <a:scene3d>
            <a:camera prst="orthographicFront">
              <a:rot lat="21000001" lon="2400000" rev="21000000"/>
            </a:camera>
            <a:lightRig rig="threePt" dir="t"/>
          </a:scene3d>
          <a:sp3d>
            <a:bevelT w="12700"/>
            <a:extrusionClr>
              <a:schemeClr val="bg1"/>
            </a:extrusionClr>
            <a:contourClr>
              <a:schemeClr val="bg1"/>
            </a:contourClr>
          </a:sp3d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7172">
            <a:off x="-661567" y="2411793"/>
            <a:ext cx="6382614" cy="3590220"/>
          </a:xfrm>
          <a:prstGeom prst="rect">
            <a:avLst/>
          </a:prstGeom>
        </p:spPr>
      </p:pic>
      <p:sp>
        <p:nvSpPr>
          <p:cNvPr id="19" name="Прямоугольник с двумя скругленными соседними углами 18"/>
          <p:cNvSpPr/>
          <p:nvPr/>
        </p:nvSpPr>
        <p:spPr>
          <a:xfrm>
            <a:off x="0" y="6663559"/>
            <a:ext cx="12192000" cy="20495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89D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ru-RU" sz="7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</a:t>
            </a:r>
            <a:r>
              <a:rPr lang="en-US" sz="7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DON STATE TECHNICAL UNIVERSITY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800" dirty="0">
                <a:ln w="22225">
                  <a:noFill/>
                  <a:prstDash val="solid"/>
                </a:ln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800" dirty="0">
              <a:ln w="22225">
                <a:noFill/>
                <a:prstDash val="solid"/>
              </a:ln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54642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/>
        </p:nvCxnSpPr>
        <p:spPr>
          <a:xfrm>
            <a:off x="850231" y="1325762"/>
            <a:ext cx="1056456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6513" y="327777"/>
            <a:ext cx="1219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4357"/>
            <a:r>
              <a:rPr lang="en-US" altLang="ru-RU" sz="3200" b="1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charset="-128"/>
              </a:rPr>
              <a:t>INTERNATIONAL </a:t>
            </a:r>
            <a:r>
              <a:rPr lang="en-US" sz="3200" b="1" dirty="0">
                <a:solidFill>
                  <a:srgbClr val="0089D3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FACULTY </a:t>
            </a:r>
            <a:r>
              <a:rPr lang="ru-RU" sz="3200" b="1" dirty="0" smtClean="0">
                <a:solidFill>
                  <a:srgbClr val="0089D3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-</a:t>
            </a:r>
          </a:p>
          <a:p>
            <a:pPr marL="714357"/>
            <a:r>
              <a:rPr lang="en-US" sz="2800" b="1" dirty="0" smtClean="0">
                <a:solidFill>
                  <a:srgbClr val="0089D3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HIGH QUALITY EDUCATION IN ONLINE FORMAT</a:t>
            </a:r>
            <a:endParaRPr lang="ru-RU" sz="2800" b="1" dirty="0">
              <a:solidFill>
                <a:srgbClr val="0089D3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788380" y="1602923"/>
            <a:ext cx="750365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  <a:defRPr/>
            </a:pPr>
            <a:endParaRPr lang="ru-RU" dirty="0" smtClean="0">
              <a:solidFill>
                <a:schemeClr val="tx1">
                  <a:lumMod val="95000"/>
                  <a:lumOff val="5000"/>
                </a:schemeClr>
              </a:solidFill>
              <a:latin typeface="Montserrat ExtraBold" panose="00000900000000000000" pitchFamily="50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177800" indent="-177800" algn="just">
              <a:buClr>
                <a:srgbClr val="0089D3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60402020202020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c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60402020202020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onvenient enrollment process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60402020202020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: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60402020202020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submitting applications and documents online using the platform 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604020202020204" charset="-52"/>
                <a:ea typeface="Arial Unicode MS" panose="020B0604020202020204" pitchFamily="34" charset="-128"/>
                <a:cs typeface="Arial Unicode MS" panose="020B0604020202020204" pitchFamily="34" charset="-128"/>
                <a:hlinkClick r:id="rId3" action="ppaction://hlinkfile"/>
              </a:rPr>
              <a:t>online.donstu.ru</a:t>
            </a:r>
            <a:endParaRPr lang="en-US" dirty="0" smtClean="0">
              <a:solidFill>
                <a:schemeClr val="tx1">
                  <a:lumMod val="95000"/>
                  <a:lumOff val="5000"/>
                </a:schemeClr>
              </a:solidFill>
              <a:latin typeface="Circe" panose="020B060402020202020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177800" indent="-177800" algn="just">
              <a:buClr>
                <a:srgbClr val="0089D3"/>
              </a:buClr>
              <a:buSzPct val="120000"/>
              <a:buFont typeface="Arial" panose="020B0604020202020204" pitchFamily="34" charset="0"/>
              <a:buChar char="•"/>
              <a:defRPr/>
            </a:pPr>
            <a:endParaRPr lang="ru-RU" dirty="0" smtClean="0">
              <a:solidFill>
                <a:schemeClr val="tx1">
                  <a:lumMod val="95000"/>
                  <a:lumOff val="5000"/>
                </a:schemeClr>
              </a:solidFill>
              <a:latin typeface="Circe" panose="020B060402020202020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177800" indent="-177800" algn="just">
              <a:buClr>
                <a:srgbClr val="0089D3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60402020202020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organization of the educational process, including the creation of e-courses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60402020202020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for core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60402020202020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and additional disciplines, depending on the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60402020202020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field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60402020202020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of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60402020202020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study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60402020202020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in 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60402020202020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LMS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60402020202020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DSTU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60402020202020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60402020202020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(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604020202020204" charset="-52"/>
                <a:ea typeface="Arial Unicode MS" panose="020B0604020202020204" pitchFamily="34" charset="-128"/>
                <a:cs typeface="Arial Unicode MS" panose="020B0604020202020204" pitchFamily="34" charset="-128"/>
                <a:hlinkClick r:id="rId4" action="ppaction://hlinkfile"/>
              </a:rPr>
              <a:t>skif.international.donstu.ru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60402020202020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)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60402020202020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60402020202020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with automatic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60402020202020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testing of students ' knowledge level at various stages of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60402020202020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educational </a:t>
            </a: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60402020202020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process and elements of automated analysis of learning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60402020202020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performance</a:t>
            </a:r>
          </a:p>
          <a:p>
            <a:pPr marL="177800" indent="-177800" algn="just">
              <a:buClr>
                <a:srgbClr val="0089D3"/>
              </a:buClr>
              <a:buSzPct val="120000"/>
              <a:buFont typeface="Arial" panose="020B0604020202020204" pitchFamily="34" charset="0"/>
              <a:buChar char="•"/>
              <a:defRPr/>
            </a:pPr>
            <a:endParaRPr lang="ru-RU" dirty="0" smtClean="0">
              <a:solidFill>
                <a:schemeClr val="tx1">
                  <a:lumMod val="95000"/>
                  <a:lumOff val="5000"/>
                </a:schemeClr>
              </a:solidFill>
              <a:latin typeface="Circe" panose="020B060402020202020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177800" indent="-177800" algn="just">
              <a:buClr>
                <a:srgbClr val="0089D3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60402020202020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monitoring student satisfaction, the ability to choose teachers and training mode on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60402020202020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the platform </a:t>
            </a:r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604020202020204" charset="-52"/>
                <a:ea typeface="Arial Unicode MS" panose="020B0604020202020204" pitchFamily="34" charset="-128"/>
                <a:cs typeface="Arial Unicode MS" panose="020B0604020202020204" pitchFamily="34" charset="-128"/>
                <a:hlinkClick r:id="rId5" action="ppaction://hlinkfile"/>
              </a:rPr>
              <a:t>my.e.donstu.ru</a:t>
            </a:r>
            <a:endParaRPr lang="en-US" dirty="0" smtClean="0">
              <a:solidFill>
                <a:schemeClr val="tx1">
                  <a:lumMod val="95000"/>
                  <a:lumOff val="5000"/>
                </a:schemeClr>
              </a:solidFill>
              <a:latin typeface="Circe" panose="020B060402020202020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177800" indent="-177800" algn="just">
              <a:buClr>
                <a:srgbClr val="0089D3"/>
              </a:buClr>
              <a:buSzPct val="120000"/>
              <a:buFont typeface="Arial" panose="020B0604020202020204" pitchFamily="34" charset="0"/>
              <a:buChar char="•"/>
              <a:defRPr/>
            </a:pPr>
            <a:endParaRPr lang="ru-RU" dirty="0" smtClean="0">
              <a:solidFill>
                <a:schemeClr val="tx1">
                  <a:lumMod val="95000"/>
                  <a:lumOff val="5000"/>
                </a:schemeClr>
              </a:solidFill>
              <a:latin typeface="Circe" panose="020B060402020202020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  <a:p>
            <a:pPr marL="177800" indent="-177800" algn="just">
              <a:buClr>
                <a:srgbClr val="0089D3"/>
              </a:buClr>
              <a:buSzPct val="120000"/>
              <a:buFont typeface="Arial" panose="020B0604020202020204" pitchFamily="34" charset="0"/>
              <a:buChar char="•"/>
              <a:defRPr/>
            </a:pPr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60402020202020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ensuring the quality of education and comfortable training with the subsequent support of admission to higher education institutions of 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60402020202020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Russia</a:t>
            </a:r>
            <a:endParaRPr lang="ru-RU" sz="2100" b="1" dirty="0">
              <a:solidFill>
                <a:srgbClr val="0089D3"/>
              </a:solidFill>
              <a:latin typeface="Circe" panose="020B060402020202020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21" name="Прямоугольник с двумя скругленными соседними углами 20"/>
          <p:cNvSpPr/>
          <p:nvPr/>
        </p:nvSpPr>
        <p:spPr>
          <a:xfrm>
            <a:off x="0" y="6653049"/>
            <a:ext cx="12192000" cy="20495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89D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ru-RU" sz="7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ДОНСКОЙ ГОСУДАРСТВЕННЫЙ ТЕХНИЧЕСКИЙ УНИВЕРСИТЕТ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8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800" dirty="0">
              <a:ln w="22225">
                <a:noFill/>
                <a:prstDash val="solid"/>
              </a:ln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1026" name="Picture 2" descr="http://qrcoder.ru/code/?online.donstu.ru&amp;4&amp;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5152" y="1439587"/>
            <a:ext cx="1409700" cy="1409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689412" y="2654154"/>
            <a:ext cx="309704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0089D3"/>
              </a:buClr>
              <a:buSzPct val="120000"/>
              <a:defRPr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604020202020204" charset="-52"/>
                <a:ea typeface="Arial Unicode MS" panose="020B0604020202020204" pitchFamily="34" charset="-128"/>
                <a:cs typeface="Arial Unicode MS" panose="020B0604020202020204" pitchFamily="34" charset="-128"/>
                <a:hlinkClick r:id="rId3" action="ppaction://hlinkfile"/>
              </a:rPr>
              <a:t>online.donstu.ru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Circe" panose="020B060402020202020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8621481" y="1606859"/>
            <a:ext cx="0" cy="4885800"/>
          </a:xfrm>
          <a:prstGeom prst="line">
            <a:avLst/>
          </a:prstGeom>
          <a:ln>
            <a:solidFill>
              <a:srgbClr val="0089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http://qrcoder.ru/code/?skif.international.donstu.ru&amp;4&amp;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5152" y="3140397"/>
            <a:ext cx="14097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811903" y="4373058"/>
            <a:ext cx="28520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604020202020204" charset="-52"/>
                <a:ea typeface="Arial Unicode MS" panose="020B0604020202020204" pitchFamily="34" charset="-128"/>
                <a:cs typeface="Arial Unicode MS" panose="020B0604020202020204" pitchFamily="34" charset="-128"/>
                <a:hlinkClick r:id="rId4" action="ppaction://hlinkfile"/>
              </a:rPr>
              <a:t>skif.international.donstu.ru</a:t>
            </a:r>
            <a:endParaRPr lang="ru-RU" dirty="0"/>
          </a:p>
        </p:txBody>
      </p:sp>
      <p:pic>
        <p:nvPicPr>
          <p:cNvPr id="1030" name="Picture 6" descr="http://qrcoder.ru/code/?my.e.donstu.ru&amp;6&amp;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6235" y="4823870"/>
            <a:ext cx="1485373" cy="1485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337221" y="6091424"/>
            <a:ext cx="16433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buClr>
                <a:srgbClr val="0089D3"/>
              </a:buClr>
              <a:buSzPct val="120000"/>
              <a:defRPr/>
            </a:pP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Circe" panose="020B0604020202020204" charset="-52"/>
                <a:ea typeface="Arial Unicode MS" panose="020B0604020202020204" pitchFamily="34" charset="-128"/>
                <a:cs typeface="Arial Unicode MS" panose="020B0604020202020204" pitchFamily="34" charset="-128"/>
                <a:hlinkClick r:id="rId5" action="ppaction://hlinkfile"/>
              </a:rPr>
              <a:t>my.e.donstu.ru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Circe" panose="020B060402020202020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9701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с двумя скругленными соседними углами 16"/>
          <p:cNvSpPr/>
          <p:nvPr/>
        </p:nvSpPr>
        <p:spPr>
          <a:xfrm>
            <a:off x="0" y="6663559"/>
            <a:ext cx="12192000" cy="204951"/>
          </a:xfrm>
          <a:prstGeom prst="round2SameRect">
            <a:avLst>
              <a:gd name="adj1" fmla="val 0"/>
              <a:gd name="adj2" fmla="val 0"/>
            </a:avLst>
          </a:prstGeom>
          <a:solidFill>
            <a:srgbClr val="0089D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04875">
              <a:tabLst>
                <a:tab pos="11752263" algn="l"/>
              </a:tabLst>
            </a:pPr>
            <a:r>
              <a:rPr lang="ru-RU" sz="7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    </a:t>
            </a:r>
            <a:r>
              <a:rPr lang="ru-RU" sz="7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ДОНСКОЙ ГОСУДАРСТВЕННЫЙ ТЕХНИЧЕСКИЙ УНИВЕРСИТЕТ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en-US" sz="800" dirty="0" smtClean="0">
                <a:ln w="22225">
                  <a:noFill/>
                  <a:prstDash val="solid"/>
                </a:ln>
                <a:solidFill>
                  <a:schemeClr val="bg1"/>
                </a:solidFill>
                <a:latin typeface="Circe" panose="020B0502020203020203" pitchFamily="34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www.donstu.ru</a:t>
            </a:r>
            <a:endParaRPr lang="ru-RU" sz="800" dirty="0">
              <a:ln w="22225">
                <a:noFill/>
                <a:prstDash val="solid"/>
              </a:ln>
              <a:solidFill>
                <a:schemeClr val="bg1"/>
              </a:solidFill>
              <a:latin typeface="Circe" panose="020B0502020203020203" pitchFamily="34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0" y="358664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14375"/>
            <a:r>
              <a:rPr lang="en-US" altLang="ru-RU" sz="2800" b="1" dirty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charset="-128"/>
              </a:rPr>
              <a:t>INTERNATIONAL </a:t>
            </a:r>
            <a:r>
              <a:rPr lang="en-US" sz="2800" b="1" dirty="0">
                <a:solidFill>
                  <a:srgbClr val="0089D3"/>
                </a:solidFill>
                <a:latin typeface="Montserrat ExtraBold" panose="00000900000000000000" pitchFamily="50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FACULTY </a:t>
            </a:r>
            <a:r>
              <a:rPr lang="ru-RU" sz="2800" b="1" dirty="0" smtClean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- </a:t>
            </a:r>
            <a:r>
              <a:rPr lang="en-US" sz="2800" b="1" dirty="0" smtClean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CAMPUS</a:t>
            </a:r>
            <a:r>
              <a:rPr lang="ru-RU" sz="2800" b="1" dirty="0" smtClean="0">
                <a:solidFill>
                  <a:srgbClr val="0089D3"/>
                </a:solidFill>
                <a:latin typeface="Montserrat ExtraBold" panose="00000900000000000000" pitchFamily="2" charset="-52"/>
                <a:ea typeface="Arial Unicode MS" panose="020B0604020202020204" pitchFamily="34" charset="-128"/>
                <a:cs typeface="Arial Unicode MS" panose="020B0604020202020204" pitchFamily="34" charset="-128"/>
              </a:rPr>
              <a:t> </a:t>
            </a:r>
            <a:endParaRPr lang="ru-RU" sz="2800" b="1" dirty="0">
              <a:solidFill>
                <a:srgbClr val="0089D3"/>
              </a:solidFill>
              <a:latin typeface="Montserrat ExtraBold" panose="00000900000000000000" pitchFamily="2" charset="-52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818140" y="881884"/>
            <a:ext cx="1081506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8" descr="https://donstu.ru/upload/documents/Faculty%20International/Accomodation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3"/>
          <a:stretch/>
        </p:blipFill>
        <p:spPr bwMode="auto">
          <a:xfrm>
            <a:off x="7184820" y="4270896"/>
            <a:ext cx="3445204" cy="2181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Картинки по запросу &quot;дгту ОБЩЕЖИТИЕ НОВОЕ&quot;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353" t="30820" b="3216"/>
          <a:stretch/>
        </p:blipFill>
        <p:spPr bwMode="auto">
          <a:xfrm>
            <a:off x="7184820" y="1839919"/>
            <a:ext cx="3445204" cy="2187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967290" y="1093090"/>
            <a:ext cx="60328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NEW DORMITORIES</a:t>
            </a:r>
            <a:endParaRPr lang="ru-RU" sz="2400" dirty="0">
              <a:solidFill>
                <a:srgbClr val="0089D3"/>
              </a:solidFill>
              <a:latin typeface="Montserrat ExtraBold" panose="00000900000000000000" pitchFamily="2" charset="-52"/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6159597" y="1313874"/>
            <a:ext cx="0" cy="5106129"/>
          </a:xfrm>
          <a:prstGeom prst="line">
            <a:avLst/>
          </a:prstGeom>
          <a:ln>
            <a:solidFill>
              <a:srgbClr val="0089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87829" y="1051161"/>
            <a:ext cx="55081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SCIENTIFIC AND EDUCATIONAL BUILDING </a:t>
            </a:r>
            <a:r>
              <a:rPr lang="ru-RU" sz="2000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(</a:t>
            </a:r>
            <a:r>
              <a:rPr lang="en-US" sz="2000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CITY CENTER</a:t>
            </a:r>
            <a:r>
              <a:rPr lang="ru-RU" sz="2000" dirty="0" smtClean="0">
                <a:solidFill>
                  <a:srgbClr val="0089D3"/>
                </a:solidFill>
                <a:latin typeface="Montserrat ExtraBold" panose="00000900000000000000" pitchFamily="2" charset="-52"/>
              </a:rPr>
              <a:t>)</a:t>
            </a:r>
            <a:endParaRPr lang="ru-RU" sz="2000" dirty="0">
              <a:solidFill>
                <a:srgbClr val="0089D3"/>
              </a:solidFill>
              <a:latin typeface="Montserrat ExtraBold" panose="00000900000000000000" pitchFamily="2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/>
          <a:srcRect l="56577" t="13919" r="1279" b="41108"/>
          <a:stretch/>
        </p:blipFill>
        <p:spPr>
          <a:xfrm>
            <a:off x="1438284" y="1800237"/>
            <a:ext cx="3807260" cy="22854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/>
          <a:srcRect l="13988" t="21587" r="26815" b="17302"/>
          <a:stretch/>
        </p:blipFill>
        <p:spPr>
          <a:xfrm>
            <a:off x="1438284" y="4209150"/>
            <a:ext cx="3807260" cy="2210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8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1">
      <a:majorFont>
        <a:latin typeface="Book Antiqua"/>
        <a:ea typeface=""/>
        <a:cs typeface=""/>
      </a:majorFont>
      <a:minorFont>
        <a:latin typeface="Arial Unicode MS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10097</TotalTime>
  <Words>874</Words>
  <Application>Microsoft Office PowerPoint</Application>
  <PresentationFormat>Широкоэкранный</PresentationFormat>
  <Paragraphs>194</Paragraphs>
  <Slides>13</Slides>
  <Notes>12</Notes>
  <HiddenSlides>3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5" baseType="lpstr">
      <vt:lpstr>Wingdings</vt:lpstr>
      <vt:lpstr>Arial</vt:lpstr>
      <vt:lpstr>Calibri Light</vt:lpstr>
      <vt:lpstr>Montserrat ExtraBold</vt:lpstr>
      <vt:lpstr>Arial Unicode MS</vt:lpstr>
      <vt:lpstr>Book Antiqua</vt:lpstr>
      <vt:lpstr>Circe Light</vt:lpstr>
      <vt:lpstr>Wingdings 3</vt:lpstr>
      <vt:lpstr>Calibri</vt:lpstr>
      <vt:lpstr>Microsoft Sans Serif</vt:lpstr>
      <vt:lpstr>Circe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Поляков Константин Константинович</dc:creator>
  <cp:lastModifiedBy>donstu CIPP</cp:lastModifiedBy>
  <cp:revision>953</cp:revision>
  <cp:lastPrinted>2018-05-14T14:40:43Z</cp:lastPrinted>
  <dcterms:created xsi:type="dcterms:W3CDTF">2017-04-06T13:54:06Z</dcterms:created>
  <dcterms:modified xsi:type="dcterms:W3CDTF">2020-07-07T14:33:20Z</dcterms:modified>
</cp:coreProperties>
</file>