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5"/>
  </p:notesMasterIdLst>
  <p:sldIdLst>
    <p:sldId id="438" r:id="rId2"/>
    <p:sldId id="490" r:id="rId3"/>
    <p:sldId id="481" r:id="rId4"/>
    <p:sldId id="442" r:id="rId5"/>
    <p:sldId id="444" r:id="rId6"/>
    <p:sldId id="365" r:id="rId7"/>
    <p:sldId id="473" r:id="rId8"/>
    <p:sldId id="450" r:id="rId9"/>
    <p:sldId id="449" r:id="rId10"/>
    <p:sldId id="369" r:id="rId11"/>
    <p:sldId id="480" r:id="rId12"/>
    <p:sldId id="474" r:id="rId13"/>
    <p:sldId id="475" r:id="rId14"/>
    <p:sldId id="479" r:id="rId15"/>
    <p:sldId id="431" r:id="rId16"/>
    <p:sldId id="374" r:id="rId17"/>
    <p:sldId id="390" r:id="rId18"/>
    <p:sldId id="380" r:id="rId19"/>
    <p:sldId id="484" r:id="rId20"/>
    <p:sldId id="485" r:id="rId21"/>
    <p:sldId id="441" r:id="rId22"/>
    <p:sldId id="470" r:id="rId23"/>
    <p:sldId id="446" r:id="rId24"/>
    <p:sldId id="476" r:id="rId25"/>
    <p:sldId id="471" r:id="rId26"/>
    <p:sldId id="424" r:id="rId27"/>
    <p:sldId id="376" r:id="rId28"/>
    <p:sldId id="426" r:id="rId29"/>
    <p:sldId id="397" r:id="rId30"/>
    <p:sldId id="381" r:id="rId31"/>
    <p:sldId id="483" r:id="rId32"/>
    <p:sldId id="486" r:id="rId33"/>
    <p:sldId id="487" r:id="rId34"/>
    <p:sldId id="491" r:id="rId35"/>
    <p:sldId id="492" r:id="rId36"/>
    <p:sldId id="493" r:id="rId37"/>
    <p:sldId id="494" r:id="rId38"/>
    <p:sldId id="482" r:id="rId39"/>
    <p:sldId id="478" r:id="rId40"/>
    <p:sldId id="488" r:id="rId41"/>
    <p:sldId id="489" r:id="rId42"/>
    <p:sldId id="439" r:id="rId43"/>
    <p:sldId id="430" r:id="rId44"/>
  </p:sldIdLst>
  <p:sldSz cx="12192000" cy="6858000"/>
  <p:notesSz cx="6858000" cy="9947275"/>
  <p:embeddedFontLst>
    <p:embeddedFont>
      <p:font typeface="Wingdings 3" panose="05040102010807070707" pitchFamily="18" charset="2"/>
      <p:regular r:id="rId46"/>
    </p:embeddedFont>
    <p:embeddedFont>
      <p:font typeface="Arial Unicode MS" panose="020B0604020202020204" charset="-128"/>
      <p:regular r:id="rId47"/>
    </p:embeddedFont>
    <p:embeddedFont>
      <p:font typeface="Circe" panose="020B0502020203020203" pitchFamily="34" charset="-52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  <p:embeddedFont>
      <p:font typeface="Montserrat ExtraBold" panose="00000900000000000000" pitchFamily="2" charset="-52"/>
      <p:bold r:id="rId59"/>
    </p:embeddedFont>
    <p:embeddedFont>
      <p:font typeface="Microsoft Sans Serif" panose="020B0604020202020204" pitchFamily="34" charset="0"/>
      <p:regular r:id="rId60"/>
    </p:embeddedFont>
    <p:embeddedFont>
      <p:font typeface="Circe Extra Bold" panose="020B0802020203020203" pitchFamily="34" charset="-52"/>
      <p:bold r:id="rId61"/>
    </p:embeddedFont>
    <p:embeddedFont>
      <p:font typeface="Book Antiqua" panose="02040602050305030304" pitchFamily="18" charset="0"/>
      <p:regular r:id="rId62"/>
      <p:bold r:id="rId63"/>
      <p:italic r:id="rId64"/>
      <p:boldItalic r:id="rId65"/>
    </p:embeddedFont>
    <p:embeddedFont>
      <p:font typeface="Circe Light" panose="020B0402020203020203" pitchFamily="34" charset="-52"/>
      <p:regular r:id="rId66"/>
    </p:embeddedFont>
    <p:embeddedFont>
      <p:font typeface="Circe Bold" panose="020B0602020203020203" pitchFamily="34" charset="-52"/>
      <p:bold r:id="rId6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D3"/>
    <a:srgbClr val="57585A"/>
    <a:srgbClr val="EE6E08"/>
    <a:srgbClr val="62C2B8"/>
    <a:srgbClr val="A0D7CA"/>
    <a:srgbClr val="0079B2"/>
    <a:srgbClr val="FEDC4E"/>
    <a:srgbClr val="005D81"/>
    <a:srgbClr val="FFFFFF"/>
    <a:srgbClr val="9FB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318" y="102"/>
      </p:cViewPr>
      <p:guideLst>
        <p:guide orient="horz" pos="2183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7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39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РОССИЙСКАЯ</a:t>
            </a:r>
            <a:r>
              <a:rPr lang="ru-RU" sz="1200" baseline="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ФЕДЕРАЦИЯ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c:rich>
      </c:tx>
      <c:layout>
        <c:manualLayout>
          <c:xMode val="edge"/>
          <c:yMode val="edge"/>
          <c:x val="0.26482100238663486"/>
          <c:y val="0.100023648737420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numRef>
              <c:f>Лист1!$A$2:$A$9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10</c:v>
                </c:pt>
                <c:pt idx="1">
                  <c:v>13</c:v>
                </c:pt>
                <c:pt idx="2">
                  <c:v>25</c:v>
                </c:pt>
                <c:pt idx="3">
                  <c:v>31</c:v>
                </c:pt>
                <c:pt idx="4">
                  <c:v>48</c:v>
                </c:pt>
                <c:pt idx="5">
                  <c:v>52</c:v>
                </c:pt>
                <c:pt idx="6">
                  <c:v>58</c:v>
                </c:pt>
                <c:pt idx="7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B7-47CB-A06B-FA71312F28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Лист1!$A$2:$A$9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B7-47CB-A06B-FA71312F2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317632"/>
        <c:axId val="163319168"/>
        <c:axId val="163325696"/>
      </c:line3DChart>
      <c:catAx>
        <c:axId val="163317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787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9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3319168"/>
        <c:crosses val="autoZero"/>
        <c:auto val="1"/>
        <c:lblAlgn val="ctr"/>
        <c:lblOffset val="100"/>
        <c:noMultiLvlLbl val="0"/>
      </c:catAx>
      <c:valAx>
        <c:axId val="163319168"/>
        <c:scaling>
          <c:orientation val="minMax"/>
        </c:scaling>
        <c:delete val="0"/>
        <c:axPos val="l"/>
        <c:majorGridlines>
          <c:spPr>
            <a:ln w="7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9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3317632"/>
        <c:crosses val="autoZero"/>
        <c:crossBetween val="between"/>
      </c:valAx>
      <c:serAx>
        <c:axId val="163325696"/>
        <c:scaling>
          <c:orientation val="minMax"/>
        </c:scaling>
        <c:delete val="1"/>
        <c:axPos val="b"/>
        <c:majorTickMark val="out"/>
        <c:minorTickMark val="none"/>
        <c:tickLblPos val="none"/>
        <c:crossAx val="163319168"/>
        <c:crosses val="autoZero"/>
      </c:serAx>
      <c:spPr>
        <a:noFill/>
        <a:ln w="2100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27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ЗАРУБЕЖНЫЕ ПАРТНЕРЫ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c:rich>
      </c:tx>
      <c:layout>
        <c:manualLayout>
          <c:xMode val="edge"/>
          <c:yMode val="edge"/>
          <c:x val="0.22206003960545134"/>
          <c:y val="2.7948451611767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748735092072202E-2"/>
          <c:y val="0.16023465264183756"/>
          <c:w val="0.83705264404579038"/>
          <c:h val="0.61192796592369803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cat>
            <c:numRef>
              <c:f>Лист1!$A$2:$A$9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</c:v>
                </c:pt>
                <c:pt idx="1">
                  <c:v>8</c:v>
                </c:pt>
                <c:pt idx="2">
                  <c:v>12</c:v>
                </c:pt>
                <c:pt idx="3">
                  <c:v>18</c:v>
                </c:pt>
                <c:pt idx="4">
                  <c:v>21</c:v>
                </c:pt>
                <c:pt idx="5">
                  <c:v>24</c:v>
                </c:pt>
                <c:pt idx="6">
                  <c:v>27</c:v>
                </c:pt>
                <c:pt idx="7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B9-4FBD-BB8D-24DD8677BD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Лист1!$A$2:$A$9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B9-4FBD-BB8D-24DD8677BD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917888"/>
        <c:axId val="68923776"/>
        <c:axId val="163352576"/>
      </c:line3DChart>
      <c:catAx>
        <c:axId val="68917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781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82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923776"/>
        <c:crosses val="autoZero"/>
        <c:auto val="1"/>
        <c:lblAlgn val="ctr"/>
        <c:lblOffset val="100"/>
        <c:noMultiLvlLbl val="0"/>
      </c:catAx>
      <c:valAx>
        <c:axId val="68923776"/>
        <c:scaling>
          <c:orientation val="minMax"/>
        </c:scaling>
        <c:delete val="0"/>
        <c:axPos val="l"/>
        <c:majorGridlines>
          <c:spPr>
            <a:ln w="781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82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917888"/>
        <c:crosses val="autoZero"/>
        <c:crossBetween val="between"/>
      </c:valAx>
      <c:serAx>
        <c:axId val="163352576"/>
        <c:scaling>
          <c:orientation val="minMax"/>
        </c:scaling>
        <c:delete val="1"/>
        <c:axPos val="b"/>
        <c:majorTickMark val="out"/>
        <c:minorTickMark val="none"/>
        <c:tickLblPos val="none"/>
        <c:crossAx val="68923776"/>
        <c:crosses val="autoZero"/>
      </c:serAx>
      <c:spPr>
        <a:noFill/>
        <a:ln w="20836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A69B0-0497-44BC-867B-995AE987F875}" type="doc">
      <dgm:prSet loTypeId="urn:microsoft.com/office/officeart/2005/8/layout/cycle4#1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524F310B-1490-44DC-8C3B-E8ED587DB3BA}">
      <dgm:prSet phldrT="[Текст]" custT="1"/>
      <dgm:spPr>
        <a:xfrm>
          <a:off x="2830583" y="346480"/>
          <a:ext cx="2326781" cy="2326781"/>
        </a:xfrm>
        <a:solidFill>
          <a:srgbClr val="2E83C3">
            <a:shade val="8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indent="0" algn="ctr">
            <a:lnSpc>
              <a:spcPct val="100000"/>
            </a:lnSpc>
          </a:pPr>
          <a:endParaRPr lang="ru-RU" sz="18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61BDC23A-A754-4A4D-9CDA-1ED29E01C309}" type="parTrans" cxnId="{62ABA660-038E-45A5-A344-A7371EBE0D3D}">
      <dgm:prSet/>
      <dgm:spPr/>
      <dgm:t>
        <a:bodyPr/>
        <a:lstStyle/>
        <a:p>
          <a:endParaRPr lang="ru-RU"/>
        </a:p>
      </dgm:t>
    </dgm:pt>
    <dgm:pt modelId="{27E71376-1B9D-4DBD-9BE5-FE444CE99AA6}" type="sibTrans" cxnId="{62ABA660-038E-45A5-A344-A7371EBE0D3D}">
      <dgm:prSet/>
      <dgm:spPr/>
      <dgm:t>
        <a:bodyPr/>
        <a:lstStyle/>
        <a:p>
          <a:endParaRPr lang="ru-RU"/>
        </a:p>
      </dgm:t>
    </dgm:pt>
    <dgm:pt modelId="{08172B7C-DF29-4815-A3D3-7CC4CC71A943}">
      <dgm:prSet phldrT="[Текст]" custT="1"/>
      <dgm:spPr>
        <a:xfrm rot="5400000">
          <a:off x="5238312" y="306296"/>
          <a:ext cx="2326781" cy="2326781"/>
        </a:xfrm>
        <a:solidFill>
          <a:srgbClr val="2E83C3">
            <a:shade val="80000"/>
            <a:hueOff val="157826"/>
            <a:satOff val="-6190"/>
            <a:lumOff val="9892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</a:pPr>
          <a:endParaRPr lang="ru-RU" sz="11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EAD11477-A02C-4CD5-A88A-A06292BD09C8}" type="parTrans" cxnId="{5B255D42-56C0-4057-B720-517F924CAAB6}">
      <dgm:prSet/>
      <dgm:spPr/>
      <dgm:t>
        <a:bodyPr/>
        <a:lstStyle/>
        <a:p>
          <a:endParaRPr lang="ru-RU"/>
        </a:p>
      </dgm:t>
    </dgm:pt>
    <dgm:pt modelId="{100EB734-CA34-4215-A6C9-3F01C4C5B0EC}" type="sibTrans" cxnId="{5B255D42-56C0-4057-B720-517F924CAAB6}">
      <dgm:prSet/>
      <dgm:spPr/>
      <dgm:t>
        <a:bodyPr/>
        <a:lstStyle/>
        <a:p>
          <a:endParaRPr lang="ru-RU"/>
        </a:p>
      </dgm:t>
    </dgm:pt>
    <dgm:pt modelId="{C926DBFD-4112-4850-A054-8AF017298F01}">
      <dgm:prSet phldrT="[Текст]" custT="1"/>
      <dgm:spPr>
        <a:xfrm rot="10800000">
          <a:off x="5238312" y="2740551"/>
          <a:ext cx="2326781" cy="2326781"/>
        </a:xfrm>
        <a:solidFill>
          <a:srgbClr val="2E83C3">
            <a:shade val="80000"/>
            <a:hueOff val="315652"/>
            <a:satOff val="-12380"/>
            <a:lumOff val="19785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ru-RU" sz="1200" b="1" dirty="0" smtClean="0">
              <a:latin typeface="Montserrat ExtraBold" panose="00000900000000000000" pitchFamily="50" charset="-52"/>
            </a:rPr>
            <a:t>УЧАСТИЕ В КОНКУРСАХ НА ПОЛУЧЕНИЕ ГРАНТОВ</a:t>
          </a:r>
          <a:endParaRPr lang="ru-RU" sz="1200" b="1" dirty="0">
            <a:solidFill>
              <a:sysClr val="window" lastClr="FFFFFF"/>
            </a:solidFill>
            <a:latin typeface="Montserrat ExtraBold" panose="00000900000000000000" pitchFamily="50" charset="-52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BAA7FAAD-6CCD-4628-90B2-9AA895567669}" type="parTrans" cxnId="{60D6FCA9-987C-4DA1-86EE-4FB5C3ABEDD1}">
      <dgm:prSet/>
      <dgm:spPr/>
      <dgm:t>
        <a:bodyPr/>
        <a:lstStyle/>
        <a:p>
          <a:endParaRPr lang="ru-RU"/>
        </a:p>
      </dgm:t>
    </dgm:pt>
    <dgm:pt modelId="{FE315728-DA2F-4198-A733-A63D72169E95}" type="sibTrans" cxnId="{60D6FCA9-987C-4DA1-86EE-4FB5C3ABEDD1}">
      <dgm:prSet/>
      <dgm:spPr/>
      <dgm:t>
        <a:bodyPr/>
        <a:lstStyle/>
        <a:p>
          <a:endParaRPr lang="ru-RU"/>
        </a:p>
      </dgm:t>
    </dgm:pt>
    <dgm:pt modelId="{084E3CCC-777D-4BAD-AFC0-B90129FB21FE}">
      <dgm:prSet phldrT="[Текст]" custT="1"/>
      <dgm:spPr>
        <a:xfrm rot="16200000">
          <a:off x="2804057" y="2740551"/>
          <a:ext cx="2326781" cy="2326781"/>
        </a:xfrm>
        <a:solidFill>
          <a:srgbClr val="2E83C3">
            <a:shade val="80000"/>
            <a:hueOff val="473479"/>
            <a:satOff val="-18570"/>
            <a:lumOff val="29677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1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D88852C-871E-436A-9004-35C49620179A}" type="parTrans" cxnId="{F9F20BAB-44E7-4EE7-AE5E-60B88599273F}">
      <dgm:prSet/>
      <dgm:spPr/>
      <dgm:t>
        <a:bodyPr/>
        <a:lstStyle/>
        <a:p>
          <a:endParaRPr lang="ru-RU"/>
        </a:p>
      </dgm:t>
    </dgm:pt>
    <dgm:pt modelId="{C2D75C9E-DFF3-4F56-920C-2D8C6F90F307}" type="sibTrans" cxnId="{F9F20BAB-44E7-4EE7-AE5E-60B88599273F}">
      <dgm:prSet/>
      <dgm:spPr/>
      <dgm:t>
        <a:bodyPr/>
        <a:lstStyle/>
        <a:p>
          <a:endParaRPr lang="ru-RU"/>
        </a:p>
      </dgm:t>
    </dgm:pt>
    <dgm:pt modelId="{2C8425C9-65CB-4166-9E0F-4FE5BCF9DF29}">
      <dgm:prSet phldrT="[Текст]" custT="1"/>
      <dgm:spPr>
        <a:xfrm>
          <a:off x="1786823" y="0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tIns="0"/>
        <a:lstStyle/>
        <a:p>
          <a:pPr algn="l"/>
          <a:endParaRPr lang="ru-RU" sz="1200" b="1" i="0" dirty="0">
            <a:solidFill>
              <a:srgbClr val="5FCBEF">
                <a:lumMod val="5000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D5963F56-FC5A-4BD3-8B9C-4CC9967A56A0}" type="parTrans" cxnId="{74F94438-6AC2-4517-AA3E-8BBC63D4331A}">
      <dgm:prSet/>
      <dgm:spPr/>
      <dgm:t>
        <a:bodyPr/>
        <a:lstStyle/>
        <a:p>
          <a:endParaRPr lang="ru-RU"/>
        </a:p>
      </dgm:t>
    </dgm:pt>
    <dgm:pt modelId="{7655E075-3FE8-4FAE-868A-E9CD1AFF4935}" type="sibTrans" cxnId="{74F94438-6AC2-4517-AA3E-8BBC63D4331A}">
      <dgm:prSet/>
      <dgm:spPr/>
      <dgm:t>
        <a:bodyPr/>
        <a:lstStyle/>
        <a:p>
          <a:endParaRPr lang="ru-RU"/>
        </a:p>
      </dgm:t>
    </dgm:pt>
    <dgm:pt modelId="{EC1357B5-BB3B-4178-B5F1-80AC5143E997}">
      <dgm:prSet phldrT="[Текст]" custT="1"/>
      <dgm:spPr>
        <a:xfrm>
          <a:off x="6117969" y="0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157826"/>
              <a:satOff val="-6190"/>
              <a:lumOff val="9892"/>
              <a:alphaOff val="0"/>
            </a:srgbClr>
          </a:solidFill>
          <a:prstDash val="solid"/>
        </a:ln>
        <a:effectLst/>
      </dgm:spPr>
      <dgm:t>
        <a:bodyPr tIns="0"/>
        <a:lstStyle/>
        <a:p>
          <a:pPr marL="171450" indent="0"/>
          <a:endParaRPr lang="ru-RU" sz="16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26B0B788-4939-443B-A97C-1A369968136B}" type="parTrans" cxnId="{0ACCDAFA-28D4-4BB4-971C-626B8749CD7B}">
      <dgm:prSet/>
      <dgm:spPr/>
      <dgm:t>
        <a:bodyPr/>
        <a:lstStyle/>
        <a:p>
          <a:endParaRPr lang="ru-RU"/>
        </a:p>
      </dgm:t>
    </dgm:pt>
    <dgm:pt modelId="{905F1FC9-5C4A-45BF-8C88-F3F6EF41DFA5}" type="sibTrans" cxnId="{0ACCDAFA-28D4-4BB4-971C-626B8749CD7B}">
      <dgm:prSet/>
      <dgm:spPr/>
      <dgm:t>
        <a:bodyPr/>
        <a:lstStyle/>
        <a:p>
          <a:endParaRPr lang="ru-RU"/>
        </a:p>
      </dgm:t>
    </dgm:pt>
    <dgm:pt modelId="{C63BF4E2-3AB5-4822-B026-82B9073407F8}">
      <dgm:prSet phldrT="[Текст]" custT="1"/>
      <dgm:spPr>
        <a:xfrm>
          <a:off x="1656178" y="3654068"/>
          <a:ext cx="3035000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473479"/>
              <a:satOff val="-18570"/>
              <a:lumOff val="29677"/>
              <a:alphaOff val="0"/>
            </a:srgbClr>
          </a:solidFill>
          <a:prstDash val="solid"/>
        </a:ln>
        <a:effectLst/>
      </dgm:spPr>
      <dgm:t>
        <a:bodyPr tIns="0" bIns="0" anchor="t" anchorCtr="0"/>
        <a:lstStyle/>
        <a:p>
          <a:pPr algn="l"/>
          <a:endParaRPr lang="ru-RU" sz="1200" b="1" i="0" dirty="0">
            <a:solidFill>
              <a:schemeClr val="accent5">
                <a:lumMod val="50000"/>
              </a:schemeClr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76AAB60E-E6AE-49FF-BB30-A68E008270FC}" type="parTrans" cxnId="{1804F6A4-B480-4961-A3EE-A93C384BD2EF}">
      <dgm:prSet/>
      <dgm:spPr/>
      <dgm:t>
        <a:bodyPr/>
        <a:lstStyle/>
        <a:p>
          <a:endParaRPr lang="ru-RU"/>
        </a:p>
      </dgm:t>
    </dgm:pt>
    <dgm:pt modelId="{ADBF9A90-F18A-4F18-93E0-7C8ED03B0459}" type="sibTrans" cxnId="{1804F6A4-B480-4961-A3EE-A93C384BD2EF}">
      <dgm:prSet/>
      <dgm:spPr/>
      <dgm:t>
        <a:bodyPr/>
        <a:lstStyle/>
        <a:p>
          <a:endParaRPr lang="ru-RU"/>
        </a:p>
      </dgm:t>
    </dgm:pt>
    <dgm:pt modelId="{8EE64C70-705D-4066-8B16-48750702D8C8}">
      <dgm:prSet phldrT="[Текст]" custT="1"/>
      <dgm:spPr>
        <a:xfrm>
          <a:off x="6117969" y="3654068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315652"/>
              <a:satOff val="-12380"/>
              <a:lumOff val="19785"/>
              <a:alphaOff val="0"/>
            </a:srgbClr>
          </a:solidFill>
          <a:prstDash val="solid"/>
        </a:ln>
        <a:effectLst/>
      </dgm:spPr>
      <dgm:t>
        <a:bodyPr tIns="0"/>
        <a:lstStyle/>
        <a:p>
          <a:pPr marL="57150" indent="0"/>
          <a:endParaRPr lang="ru-RU" sz="700" i="0" dirty="0">
            <a:solidFill>
              <a:srgbClr val="0079B2"/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9DDE4AF2-DE88-400E-AB79-CAF63DB6EC38}" type="sibTrans" cxnId="{EBD87648-5C40-4657-AD3D-64A058F0B0F7}">
      <dgm:prSet/>
      <dgm:spPr/>
      <dgm:t>
        <a:bodyPr/>
        <a:lstStyle/>
        <a:p>
          <a:endParaRPr lang="ru-RU"/>
        </a:p>
      </dgm:t>
    </dgm:pt>
    <dgm:pt modelId="{E8B0F2D7-129D-423B-BE43-A0D75EB73AAB}" type="parTrans" cxnId="{EBD87648-5C40-4657-AD3D-64A058F0B0F7}">
      <dgm:prSet/>
      <dgm:spPr/>
      <dgm:t>
        <a:bodyPr/>
        <a:lstStyle/>
        <a:p>
          <a:endParaRPr lang="ru-RU"/>
        </a:p>
      </dgm:t>
    </dgm:pt>
    <dgm:pt modelId="{66C05F69-1C5B-49C6-BC26-8DC6917D74F7}" type="pres">
      <dgm:prSet presAssocID="{F92A69B0-0497-44BC-867B-995AE987F87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065C0A-630D-4CB1-9572-A729AA3A6BFA}" type="pres">
      <dgm:prSet presAssocID="{F92A69B0-0497-44BC-867B-995AE987F875}" presName="children" presStyleCnt="0"/>
      <dgm:spPr/>
    </dgm:pt>
    <dgm:pt modelId="{0DABBFB7-EBD0-4262-BC86-316396194A1C}" type="pres">
      <dgm:prSet presAssocID="{F92A69B0-0497-44BC-867B-995AE987F875}" presName="child1group" presStyleCnt="0"/>
      <dgm:spPr/>
    </dgm:pt>
    <dgm:pt modelId="{6F17857A-AD6D-4B72-BB05-68419A6C5836}" type="pres">
      <dgm:prSet presAssocID="{F92A69B0-0497-44BC-867B-995AE987F875}" presName="child1" presStyleLbl="bgAcc1" presStyleIdx="0" presStyleCnt="4" custScaleX="106612" custScaleY="7729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3796259-FBF3-4F89-BA49-2D781E15CEEE}" type="pres">
      <dgm:prSet presAssocID="{F92A69B0-0497-44BC-867B-995AE987F87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522E2-1A08-41C0-8EA5-EAC0A3C5A03B}" type="pres">
      <dgm:prSet presAssocID="{F92A69B0-0497-44BC-867B-995AE987F875}" presName="child2group" presStyleCnt="0"/>
      <dgm:spPr/>
    </dgm:pt>
    <dgm:pt modelId="{129C74F8-0024-4CE4-B601-A284BFAA6ADC}" type="pres">
      <dgm:prSet presAssocID="{F92A69B0-0497-44BC-867B-995AE987F875}" presName="child2" presStyleLbl="bgAcc1" presStyleIdx="1" presStyleCnt="4" custScaleX="117722" custScaleY="77580" custLinFactNeighborX="4920" custLinFactNeighborY="-63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652720D-D544-4781-828A-FCFA5115CC7D}" type="pres">
      <dgm:prSet presAssocID="{F92A69B0-0497-44BC-867B-995AE987F87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802B3-E11E-417F-874D-569D16C79C38}" type="pres">
      <dgm:prSet presAssocID="{F92A69B0-0497-44BC-867B-995AE987F875}" presName="child3group" presStyleCnt="0"/>
      <dgm:spPr/>
    </dgm:pt>
    <dgm:pt modelId="{A95CC38C-5961-4686-93B2-291B9B66F8C9}" type="pres">
      <dgm:prSet presAssocID="{F92A69B0-0497-44BC-867B-995AE987F875}" presName="child3" presStyleLbl="bgAcc1" presStyleIdx="2" presStyleCnt="4" custScaleX="115190" custScaleY="800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CC6C601-EFFB-4FF8-9578-47268F58482A}" type="pres">
      <dgm:prSet presAssocID="{F92A69B0-0497-44BC-867B-995AE987F87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BB3C3-FD4A-4188-A7AB-00CF51BED695}" type="pres">
      <dgm:prSet presAssocID="{F92A69B0-0497-44BC-867B-995AE987F875}" presName="child4group" presStyleCnt="0"/>
      <dgm:spPr/>
    </dgm:pt>
    <dgm:pt modelId="{AB9B66AF-E66D-4235-A55F-B9A1A6340228}" type="pres">
      <dgm:prSet presAssocID="{F92A69B0-0497-44BC-867B-995AE987F875}" presName="child4" presStyleLbl="bgAcc1" presStyleIdx="3" presStyleCnt="4" custScaleX="97319" custScaleY="92887" custLinFactNeighborX="1926" custLinFactNeighborY="-20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498C40C-E0E6-4037-862C-E5C5AFEB9CF0}" type="pres">
      <dgm:prSet presAssocID="{F92A69B0-0497-44BC-867B-995AE987F87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4ACD7-3EA3-4637-80B6-0DF058780AEC}" type="pres">
      <dgm:prSet presAssocID="{F92A69B0-0497-44BC-867B-995AE987F875}" presName="childPlaceholder" presStyleCnt="0"/>
      <dgm:spPr/>
    </dgm:pt>
    <dgm:pt modelId="{3FF066BB-09D9-4288-8181-4A3B2B2F5ABC}" type="pres">
      <dgm:prSet presAssocID="{F92A69B0-0497-44BC-867B-995AE987F875}" presName="circle" presStyleCnt="0"/>
      <dgm:spPr/>
    </dgm:pt>
    <dgm:pt modelId="{87B1EB60-153D-4877-BD1B-4F981F873734}" type="pres">
      <dgm:prSet presAssocID="{F92A69B0-0497-44BC-867B-995AE987F875}" presName="quadrant1" presStyleLbl="node1" presStyleIdx="0" presStyleCnt="4" custLinFactNeighborX="2310" custLinFactNeighborY="1517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D4DA99D9-07C2-4B0F-B4EB-B3FE8AB87CBB}" type="pres">
      <dgm:prSet presAssocID="{F92A69B0-0497-44BC-867B-995AE987F875}" presName="quadrant2" presStyleLbl="node1" presStyleIdx="1" presStyleCnt="4" custLinFactNeighborX="727" custLinFactNeighborY="1625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4937E791-B163-4E4E-8532-091DEBA842BF}" type="pres">
      <dgm:prSet presAssocID="{F92A69B0-0497-44BC-867B-995AE987F875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F7A7306C-95D9-40B8-A536-5EB698D40259}" type="pres">
      <dgm:prSet presAssocID="{F92A69B0-0497-44BC-867B-995AE987F875}" presName="quadrant4" presStyleLbl="node1" presStyleIdx="3" presStyleCnt="4" custLinFactNeighborX="2310" custLinFactNeighborY="-232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6EB2FC97-4A66-4941-8BE2-F5A8E583D504}" type="pres">
      <dgm:prSet presAssocID="{F92A69B0-0497-44BC-867B-995AE987F875}" presName="quadrantPlaceholder" presStyleCnt="0"/>
      <dgm:spPr/>
    </dgm:pt>
    <dgm:pt modelId="{0A93EAD1-88B7-4689-A438-AC3AC378E516}" type="pres">
      <dgm:prSet presAssocID="{F92A69B0-0497-44BC-867B-995AE987F875}" presName="center1" presStyleLbl="fgShp" presStyleIdx="0" presStyleCnt="2"/>
      <dgm:spPr>
        <a:xfrm>
          <a:off x="4782897" y="2203188"/>
          <a:ext cx="803357" cy="698571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8CBB75B-7EEF-4A97-995C-7ADA16681064}" type="pres">
      <dgm:prSet presAssocID="{F92A69B0-0497-44BC-867B-995AE987F875}" presName="center2" presStyleLbl="fgShp" presStyleIdx="1" presStyleCnt="2"/>
      <dgm:spPr>
        <a:xfrm rot="10800000">
          <a:off x="4782897" y="2471869"/>
          <a:ext cx="803357" cy="698571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</a:ln>
        <a:effectLst/>
      </dgm:spPr>
      <dgm:t>
        <a:bodyPr/>
        <a:lstStyle/>
        <a:p>
          <a:endParaRPr lang="ru-RU"/>
        </a:p>
      </dgm:t>
    </dgm:pt>
  </dgm:ptLst>
  <dgm:cxnLst>
    <dgm:cxn modelId="{1804F6A4-B480-4961-A3EE-A93C384BD2EF}" srcId="{084E3CCC-777D-4BAD-AFC0-B90129FB21FE}" destId="{C63BF4E2-3AB5-4822-B026-82B9073407F8}" srcOrd="0" destOrd="0" parTransId="{76AAB60E-E6AE-49FF-BB30-A68E008270FC}" sibTransId="{ADBF9A90-F18A-4F18-93E0-7C8ED03B0459}"/>
    <dgm:cxn modelId="{5B255D42-56C0-4057-B720-517F924CAAB6}" srcId="{F92A69B0-0497-44BC-867B-995AE987F875}" destId="{08172B7C-DF29-4815-A3D3-7CC4CC71A943}" srcOrd="1" destOrd="0" parTransId="{EAD11477-A02C-4CD5-A88A-A06292BD09C8}" sibTransId="{100EB734-CA34-4215-A6C9-3F01C4C5B0EC}"/>
    <dgm:cxn modelId="{62ABA660-038E-45A5-A344-A7371EBE0D3D}" srcId="{F92A69B0-0497-44BC-867B-995AE987F875}" destId="{524F310B-1490-44DC-8C3B-E8ED587DB3BA}" srcOrd="0" destOrd="0" parTransId="{61BDC23A-A754-4A4D-9CDA-1ED29E01C309}" sibTransId="{27E71376-1B9D-4DBD-9BE5-FE444CE99AA6}"/>
    <dgm:cxn modelId="{726D6942-BC63-4779-930C-E16696FC98E0}" type="presOf" srcId="{C63BF4E2-3AB5-4822-B026-82B9073407F8}" destId="{AB9B66AF-E66D-4235-A55F-B9A1A6340228}" srcOrd="0" destOrd="0" presId="urn:microsoft.com/office/officeart/2005/8/layout/cycle4#1"/>
    <dgm:cxn modelId="{74F94438-6AC2-4517-AA3E-8BBC63D4331A}" srcId="{524F310B-1490-44DC-8C3B-E8ED587DB3BA}" destId="{2C8425C9-65CB-4166-9E0F-4FE5BCF9DF29}" srcOrd="0" destOrd="0" parTransId="{D5963F56-FC5A-4BD3-8B9C-4CC9967A56A0}" sibTransId="{7655E075-3FE8-4FAE-868A-E9CD1AFF4935}"/>
    <dgm:cxn modelId="{EC4EC804-114D-417E-A8B9-28E73213CBC4}" type="presOf" srcId="{EC1357B5-BB3B-4178-B5F1-80AC5143E997}" destId="{F652720D-D544-4781-828A-FCFA5115CC7D}" srcOrd="1" destOrd="0" presId="urn:microsoft.com/office/officeart/2005/8/layout/cycle4#1"/>
    <dgm:cxn modelId="{FF3D6C46-F8AD-4342-BE40-1BF2CCE7846F}" type="presOf" srcId="{08172B7C-DF29-4815-A3D3-7CC4CC71A943}" destId="{D4DA99D9-07C2-4B0F-B4EB-B3FE8AB87CBB}" srcOrd="0" destOrd="0" presId="urn:microsoft.com/office/officeart/2005/8/layout/cycle4#1"/>
    <dgm:cxn modelId="{121E22C3-D4C3-4204-9DCA-BD0EC64F34CC}" type="presOf" srcId="{8EE64C70-705D-4066-8B16-48750702D8C8}" destId="{A95CC38C-5961-4686-93B2-291B9B66F8C9}" srcOrd="0" destOrd="0" presId="urn:microsoft.com/office/officeart/2005/8/layout/cycle4#1"/>
    <dgm:cxn modelId="{0ACCDAFA-28D4-4BB4-971C-626B8749CD7B}" srcId="{08172B7C-DF29-4815-A3D3-7CC4CC71A943}" destId="{EC1357B5-BB3B-4178-B5F1-80AC5143E997}" srcOrd="0" destOrd="0" parTransId="{26B0B788-4939-443B-A97C-1A369968136B}" sibTransId="{905F1FC9-5C4A-45BF-8C88-F3F6EF41DFA5}"/>
    <dgm:cxn modelId="{A3CB5DA8-4318-415B-9E80-C8D85FCCBA36}" type="presOf" srcId="{2C8425C9-65CB-4166-9E0F-4FE5BCF9DF29}" destId="{6F17857A-AD6D-4B72-BB05-68419A6C5836}" srcOrd="0" destOrd="0" presId="urn:microsoft.com/office/officeart/2005/8/layout/cycle4#1"/>
    <dgm:cxn modelId="{60D6FCA9-987C-4DA1-86EE-4FB5C3ABEDD1}" srcId="{F92A69B0-0497-44BC-867B-995AE987F875}" destId="{C926DBFD-4112-4850-A054-8AF017298F01}" srcOrd="2" destOrd="0" parTransId="{BAA7FAAD-6CCD-4628-90B2-9AA895567669}" sibTransId="{FE315728-DA2F-4198-A733-A63D72169E95}"/>
    <dgm:cxn modelId="{75DC32A5-8829-4FFA-9D66-70CB23DDE324}" type="presOf" srcId="{8EE64C70-705D-4066-8B16-48750702D8C8}" destId="{ACC6C601-EFFB-4FF8-9578-47268F58482A}" srcOrd="1" destOrd="0" presId="urn:microsoft.com/office/officeart/2005/8/layout/cycle4#1"/>
    <dgm:cxn modelId="{08F0C2F2-BC4D-4659-AE5D-7A507677A5CF}" type="presOf" srcId="{084E3CCC-777D-4BAD-AFC0-B90129FB21FE}" destId="{F7A7306C-95D9-40B8-A536-5EB698D40259}" srcOrd="0" destOrd="0" presId="urn:microsoft.com/office/officeart/2005/8/layout/cycle4#1"/>
    <dgm:cxn modelId="{EBD87648-5C40-4657-AD3D-64A058F0B0F7}" srcId="{C926DBFD-4112-4850-A054-8AF017298F01}" destId="{8EE64C70-705D-4066-8B16-48750702D8C8}" srcOrd="0" destOrd="0" parTransId="{E8B0F2D7-129D-423B-BE43-A0D75EB73AAB}" sibTransId="{9DDE4AF2-DE88-400E-AB79-CAF63DB6EC38}"/>
    <dgm:cxn modelId="{DDA64F55-5017-40EA-A306-547B7BB44ADC}" type="presOf" srcId="{524F310B-1490-44DC-8C3B-E8ED587DB3BA}" destId="{87B1EB60-153D-4877-BD1B-4F981F873734}" srcOrd="0" destOrd="0" presId="urn:microsoft.com/office/officeart/2005/8/layout/cycle4#1"/>
    <dgm:cxn modelId="{3BB54A91-A7F0-439F-8A93-F3D2DD94ED0F}" type="presOf" srcId="{C63BF4E2-3AB5-4822-B026-82B9073407F8}" destId="{A498C40C-E0E6-4037-862C-E5C5AFEB9CF0}" srcOrd="1" destOrd="0" presId="urn:microsoft.com/office/officeart/2005/8/layout/cycle4#1"/>
    <dgm:cxn modelId="{F9F20BAB-44E7-4EE7-AE5E-60B88599273F}" srcId="{F92A69B0-0497-44BC-867B-995AE987F875}" destId="{084E3CCC-777D-4BAD-AFC0-B90129FB21FE}" srcOrd="3" destOrd="0" parTransId="{5D88852C-871E-436A-9004-35C49620179A}" sibTransId="{C2D75C9E-DFF3-4F56-920C-2D8C6F90F307}"/>
    <dgm:cxn modelId="{32E42966-982F-4DCA-8BF5-18ED6EA0B121}" type="presOf" srcId="{2C8425C9-65CB-4166-9E0F-4FE5BCF9DF29}" destId="{63796259-FBF3-4F89-BA49-2D781E15CEEE}" srcOrd="1" destOrd="0" presId="urn:microsoft.com/office/officeart/2005/8/layout/cycle4#1"/>
    <dgm:cxn modelId="{5A0E37A5-ECE1-4310-AEB1-1C32B3409F56}" type="presOf" srcId="{C926DBFD-4112-4850-A054-8AF017298F01}" destId="{4937E791-B163-4E4E-8532-091DEBA842BF}" srcOrd="0" destOrd="0" presId="urn:microsoft.com/office/officeart/2005/8/layout/cycle4#1"/>
    <dgm:cxn modelId="{D60D1E13-D81B-472E-BD4E-B562CB59C5F8}" type="presOf" srcId="{EC1357B5-BB3B-4178-B5F1-80AC5143E997}" destId="{129C74F8-0024-4CE4-B601-A284BFAA6ADC}" srcOrd="0" destOrd="0" presId="urn:microsoft.com/office/officeart/2005/8/layout/cycle4#1"/>
    <dgm:cxn modelId="{6FA34AF3-7011-4DC1-845D-A3447A4DF1F5}" type="presOf" srcId="{F92A69B0-0497-44BC-867B-995AE987F875}" destId="{66C05F69-1C5B-49C6-BC26-8DC6917D74F7}" srcOrd="0" destOrd="0" presId="urn:microsoft.com/office/officeart/2005/8/layout/cycle4#1"/>
    <dgm:cxn modelId="{86DB3251-39B5-41DE-8694-93D80A369897}" type="presParOf" srcId="{66C05F69-1C5B-49C6-BC26-8DC6917D74F7}" destId="{0B065C0A-630D-4CB1-9572-A729AA3A6BFA}" srcOrd="0" destOrd="0" presId="urn:microsoft.com/office/officeart/2005/8/layout/cycle4#1"/>
    <dgm:cxn modelId="{51638962-EFC5-45BE-9690-86618232A0EF}" type="presParOf" srcId="{0B065C0A-630D-4CB1-9572-A729AA3A6BFA}" destId="{0DABBFB7-EBD0-4262-BC86-316396194A1C}" srcOrd="0" destOrd="0" presId="urn:microsoft.com/office/officeart/2005/8/layout/cycle4#1"/>
    <dgm:cxn modelId="{FA4E74D6-EAD9-4CD0-BC71-B61FF0DDA81B}" type="presParOf" srcId="{0DABBFB7-EBD0-4262-BC86-316396194A1C}" destId="{6F17857A-AD6D-4B72-BB05-68419A6C5836}" srcOrd="0" destOrd="0" presId="urn:microsoft.com/office/officeart/2005/8/layout/cycle4#1"/>
    <dgm:cxn modelId="{5BDAA36C-6AD8-45E4-AF67-D369C2BE0710}" type="presParOf" srcId="{0DABBFB7-EBD0-4262-BC86-316396194A1C}" destId="{63796259-FBF3-4F89-BA49-2D781E15CEEE}" srcOrd="1" destOrd="0" presId="urn:microsoft.com/office/officeart/2005/8/layout/cycle4#1"/>
    <dgm:cxn modelId="{D849C870-9775-43D3-B6D4-2D80E90A257F}" type="presParOf" srcId="{0B065C0A-630D-4CB1-9572-A729AA3A6BFA}" destId="{2D1522E2-1A08-41C0-8EA5-EAC0A3C5A03B}" srcOrd="1" destOrd="0" presId="urn:microsoft.com/office/officeart/2005/8/layout/cycle4#1"/>
    <dgm:cxn modelId="{02AAFB20-45AC-47F6-9E8A-591B123C93E9}" type="presParOf" srcId="{2D1522E2-1A08-41C0-8EA5-EAC0A3C5A03B}" destId="{129C74F8-0024-4CE4-B601-A284BFAA6ADC}" srcOrd="0" destOrd="0" presId="urn:microsoft.com/office/officeart/2005/8/layout/cycle4#1"/>
    <dgm:cxn modelId="{9EE90EC6-3C8F-4970-B499-A9975CD7B546}" type="presParOf" srcId="{2D1522E2-1A08-41C0-8EA5-EAC0A3C5A03B}" destId="{F652720D-D544-4781-828A-FCFA5115CC7D}" srcOrd="1" destOrd="0" presId="urn:microsoft.com/office/officeart/2005/8/layout/cycle4#1"/>
    <dgm:cxn modelId="{D5BA38EE-AAE6-41F2-8A16-749BBD2AC06C}" type="presParOf" srcId="{0B065C0A-630D-4CB1-9572-A729AA3A6BFA}" destId="{2ED802B3-E11E-417F-874D-569D16C79C38}" srcOrd="2" destOrd="0" presId="urn:microsoft.com/office/officeart/2005/8/layout/cycle4#1"/>
    <dgm:cxn modelId="{EE42489E-707E-4335-82C3-04DF4A72B3C1}" type="presParOf" srcId="{2ED802B3-E11E-417F-874D-569D16C79C38}" destId="{A95CC38C-5961-4686-93B2-291B9B66F8C9}" srcOrd="0" destOrd="0" presId="urn:microsoft.com/office/officeart/2005/8/layout/cycle4#1"/>
    <dgm:cxn modelId="{F03532EF-C538-4319-ACD6-4B6F499BA326}" type="presParOf" srcId="{2ED802B3-E11E-417F-874D-569D16C79C38}" destId="{ACC6C601-EFFB-4FF8-9578-47268F58482A}" srcOrd="1" destOrd="0" presId="urn:microsoft.com/office/officeart/2005/8/layout/cycle4#1"/>
    <dgm:cxn modelId="{AC6F802C-D3E8-46F8-BDB4-7F924D1FB0AE}" type="presParOf" srcId="{0B065C0A-630D-4CB1-9572-A729AA3A6BFA}" destId="{B31BB3C3-FD4A-4188-A7AB-00CF51BED695}" srcOrd="3" destOrd="0" presId="urn:microsoft.com/office/officeart/2005/8/layout/cycle4#1"/>
    <dgm:cxn modelId="{720F7F8F-DC6B-4AE0-9E54-DAF63E112886}" type="presParOf" srcId="{B31BB3C3-FD4A-4188-A7AB-00CF51BED695}" destId="{AB9B66AF-E66D-4235-A55F-B9A1A6340228}" srcOrd="0" destOrd="0" presId="urn:microsoft.com/office/officeart/2005/8/layout/cycle4#1"/>
    <dgm:cxn modelId="{481390D3-C276-4C83-A27B-E8F4DA64B600}" type="presParOf" srcId="{B31BB3C3-FD4A-4188-A7AB-00CF51BED695}" destId="{A498C40C-E0E6-4037-862C-E5C5AFEB9CF0}" srcOrd="1" destOrd="0" presId="urn:microsoft.com/office/officeart/2005/8/layout/cycle4#1"/>
    <dgm:cxn modelId="{F7C9AD59-0CB4-44CF-82FF-E90C3751E0D0}" type="presParOf" srcId="{0B065C0A-630D-4CB1-9572-A729AA3A6BFA}" destId="{4344ACD7-3EA3-4637-80B6-0DF058780AEC}" srcOrd="4" destOrd="0" presId="urn:microsoft.com/office/officeart/2005/8/layout/cycle4#1"/>
    <dgm:cxn modelId="{A25956CA-7E11-4503-8B23-C37A7311BFB9}" type="presParOf" srcId="{66C05F69-1C5B-49C6-BC26-8DC6917D74F7}" destId="{3FF066BB-09D9-4288-8181-4A3B2B2F5ABC}" srcOrd="1" destOrd="0" presId="urn:microsoft.com/office/officeart/2005/8/layout/cycle4#1"/>
    <dgm:cxn modelId="{44C4B590-AE3C-4012-B875-EB52E8045C69}" type="presParOf" srcId="{3FF066BB-09D9-4288-8181-4A3B2B2F5ABC}" destId="{87B1EB60-153D-4877-BD1B-4F981F873734}" srcOrd="0" destOrd="0" presId="urn:microsoft.com/office/officeart/2005/8/layout/cycle4#1"/>
    <dgm:cxn modelId="{6201BF4F-27DC-4D71-B027-E8832FC24527}" type="presParOf" srcId="{3FF066BB-09D9-4288-8181-4A3B2B2F5ABC}" destId="{D4DA99D9-07C2-4B0F-B4EB-B3FE8AB87CBB}" srcOrd="1" destOrd="0" presId="urn:microsoft.com/office/officeart/2005/8/layout/cycle4#1"/>
    <dgm:cxn modelId="{52E97AFC-75AC-402C-BB95-DDDE68607E98}" type="presParOf" srcId="{3FF066BB-09D9-4288-8181-4A3B2B2F5ABC}" destId="{4937E791-B163-4E4E-8532-091DEBA842BF}" srcOrd="2" destOrd="0" presId="urn:microsoft.com/office/officeart/2005/8/layout/cycle4#1"/>
    <dgm:cxn modelId="{AA5A93AC-3D70-464F-B7D0-2A4DB5AA2CBB}" type="presParOf" srcId="{3FF066BB-09D9-4288-8181-4A3B2B2F5ABC}" destId="{F7A7306C-95D9-40B8-A536-5EB698D40259}" srcOrd="3" destOrd="0" presId="urn:microsoft.com/office/officeart/2005/8/layout/cycle4#1"/>
    <dgm:cxn modelId="{C304CCFA-FA42-4EE1-A282-12E522E688EF}" type="presParOf" srcId="{3FF066BB-09D9-4288-8181-4A3B2B2F5ABC}" destId="{6EB2FC97-4A66-4941-8BE2-F5A8E583D504}" srcOrd="4" destOrd="0" presId="urn:microsoft.com/office/officeart/2005/8/layout/cycle4#1"/>
    <dgm:cxn modelId="{DA784FF2-A25F-4C69-BA7C-F039EBA901EA}" type="presParOf" srcId="{66C05F69-1C5B-49C6-BC26-8DC6917D74F7}" destId="{0A93EAD1-88B7-4689-A438-AC3AC378E516}" srcOrd="2" destOrd="0" presId="urn:microsoft.com/office/officeart/2005/8/layout/cycle4#1"/>
    <dgm:cxn modelId="{7A1278D2-6C75-4587-90FF-824E7F0D775D}" type="presParOf" srcId="{66C05F69-1C5B-49C6-BC26-8DC6917D74F7}" destId="{08CBB75B-7EEF-4A97-995C-7ADA16681064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CC38C-5961-4686-93B2-291B9B66F8C9}">
      <dsp:nvSpPr>
        <dsp:cNvPr id="0" name=""/>
        <dsp:cNvSpPr/>
      </dsp:nvSpPr>
      <dsp:spPr>
        <a:xfrm>
          <a:off x="5553218" y="3866929"/>
          <a:ext cx="3090570" cy="139058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315652"/>
              <a:satOff val="-12380"/>
              <a:lumOff val="1978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0" rIns="26670" bIns="26670" numCol="1" spcCol="1270" anchor="t" anchorCtr="0">
          <a:noAutofit/>
        </a:bodyPr>
        <a:lstStyle/>
        <a:p>
          <a:pPr marL="57150" lvl="1" indent="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700" i="0" kern="1200" dirty="0">
            <a:solidFill>
              <a:srgbClr val="0079B2"/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6510937" y="4245122"/>
        <a:ext cx="2102305" cy="981842"/>
      </dsp:txXfrm>
    </dsp:sp>
    <dsp:sp modelId="{AB9B66AF-E66D-4235-A55F-B9A1A6340228}">
      <dsp:nvSpPr>
        <dsp:cNvPr id="0" name=""/>
        <dsp:cNvSpPr/>
      </dsp:nvSpPr>
      <dsp:spPr>
        <a:xfrm>
          <a:off x="1467075" y="3720086"/>
          <a:ext cx="2611088" cy="161436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473479"/>
              <a:satOff val="-18570"/>
              <a:lumOff val="2967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i="0" kern="1200" dirty="0">
            <a:solidFill>
              <a:schemeClr val="accent5">
                <a:lumMod val="50000"/>
              </a:schemeClr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502537" y="4159140"/>
        <a:ext cx="1756837" cy="1139850"/>
      </dsp:txXfrm>
    </dsp:sp>
    <dsp:sp modelId="{129C74F8-0024-4CE4-B601-A284BFAA6ADC}">
      <dsp:nvSpPr>
        <dsp:cNvPr id="0" name=""/>
        <dsp:cNvSpPr/>
      </dsp:nvSpPr>
      <dsp:spPr>
        <a:xfrm>
          <a:off x="5651256" y="183827"/>
          <a:ext cx="3158505" cy="13483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157826"/>
              <a:satOff val="-6190"/>
              <a:lumOff val="989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60960" numCol="1" spcCol="1270" anchor="t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628425" y="213445"/>
        <a:ext cx="2151717" cy="952012"/>
      </dsp:txXfrm>
    </dsp:sp>
    <dsp:sp modelId="{6F17857A-AD6D-4B72-BB05-68419A6C5836}">
      <dsp:nvSpPr>
        <dsp:cNvPr id="0" name=""/>
        <dsp:cNvSpPr/>
      </dsp:nvSpPr>
      <dsp:spPr>
        <a:xfrm>
          <a:off x="1290734" y="197279"/>
          <a:ext cx="2860421" cy="134343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i="0" kern="1200" dirty="0">
            <a:solidFill>
              <a:srgbClr val="5FCBEF">
                <a:lumMod val="5000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320245" y="226790"/>
        <a:ext cx="1943273" cy="948550"/>
      </dsp:txXfrm>
    </dsp:sp>
    <dsp:sp modelId="{87B1EB60-153D-4877-BD1B-4F981F873734}">
      <dsp:nvSpPr>
        <dsp:cNvPr id="0" name=""/>
        <dsp:cNvSpPr/>
      </dsp:nvSpPr>
      <dsp:spPr>
        <a:xfrm>
          <a:off x="2632541" y="345254"/>
          <a:ext cx="2351716" cy="2351716"/>
        </a:xfrm>
        <a:prstGeom prst="pieWedge">
          <a:avLst/>
        </a:prstGeom>
        <a:solidFill>
          <a:srgbClr val="2E83C3">
            <a:shade val="8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3321343" y="1034056"/>
        <a:ext cx="1662914" cy="1662914"/>
      </dsp:txXfrm>
    </dsp:sp>
    <dsp:sp modelId="{D4DA99D9-07C2-4B0F-B4EB-B3FE8AB87CBB}">
      <dsp:nvSpPr>
        <dsp:cNvPr id="0" name=""/>
        <dsp:cNvSpPr/>
      </dsp:nvSpPr>
      <dsp:spPr>
        <a:xfrm rot="5400000">
          <a:off x="5055654" y="347794"/>
          <a:ext cx="2351716" cy="2351716"/>
        </a:xfrm>
        <a:prstGeom prst="pieWedge">
          <a:avLst/>
        </a:prstGeom>
        <a:solidFill>
          <a:srgbClr val="2E83C3">
            <a:shade val="80000"/>
            <a:hueOff val="157826"/>
            <a:satOff val="-6190"/>
            <a:lumOff val="9892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-5400000">
        <a:off x="5055654" y="1036596"/>
        <a:ext cx="1662914" cy="1662914"/>
      </dsp:txXfrm>
    </dsp:sp>
    <dsp:sp modelId="{4937E791-B163-4E4E-8532-091DEBA842BF}">
      <dsp:nvSpPr>
        <dsp:cNvPr id="0" name=""/>
        <dsp:cNvSpPr/>
      </dsp:nvSpPr>
      <dsp:spPr>
        <a:xfrm rot="10800000">
          <a:off x="5038557" y="2769919"/>
          <a:ext cx="2351716" cy="2351716"/>
        </a:xfrm>
        <a:prstGeom prst="pieWedge">
          <a:avLst/>
        </a:prstGeom>
        <a:solidFill>
          <a:srgbClr val="2E83C3">
            <a:shade val="80000"/>
            <a:hueOff val="315652"/>
            <a:satOff val="-12380"/>
            <a:lumOff val="19785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Montserrat ExtraBold" panose="00000900000000000000" pitchFamily="50" charset="-52"/>
            </a:rPr>
            <a:t>УЧАСТИЕ В КОНКУРСАХ НА ПОЛУЧЕНИЕ ГРАНТОВ</a:t>
          </a:r>
          <a:endParaRPr lang="ru-RU" sz="1200" b="1" kern="1200" dirty="0">
            <a:solidFill>
              <a:sysClr val="window" lastClr="FFFFFF"/>
            </a:solidFill>
            <a:latin typeface="Montserrat ExtraBold" panose="00000900000000000000" pitchFamily="50" charset="-52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10800000">
        <a:off x="5038557" y="2769919"/>
        <a:ext cx="1662914" cy="1662914"/>
      </dsp:txXfrm>
    </dsp:sp>
    <dsp:sp modelId="{F7A7306C-95D9-40B8-A536-5EB698D40259}">
      <dsp:nvSpPr>
        <dsp:cNvPr id="0" name=""/>
        <dsp:cNvSpPr/>
      </dsp:nvSpPr>
      <dsp:spPr>
        <a:xfrm rot="16200000">
          <a:off x="2632541" y="2764463"/>
          <a:ext cx="2351716" cy="2351716"/>
        </a:xfrm>
        <a:prstGeom prst="pieWedge">
          <a:avLst/>
        </a:prstGeom>
        <a:solidFill>
          <a:srgbClr val="2E83C3">
            <a:shade val="80000"/>
            <a:hueOff val="473479"/>
            <a:satOff val="-18570"/>
            <a:lumOff val="29677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5400000">
        <a:off x="3321343" y="2764463"/>
        <a:ext cx="1662914" cy="1662914"/>
      </dsp:txXfrm>
    </dsp:sp>
    <dsp:sp modelId="{0A93EAD1-88B7-4689-A438-AC3AC378E516}">
      <dsp:nvSpPr>
        <dsp:cNvPr id="0" name=""/>
        <dsp:cNvSpPr/>
      </dsp:nvSpPr>
      <dsp:spPr>
        <a:xfrm>
          <a:off x="4578262" y="2226798"/>
          <a:ext cx="811966" cy="706057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BB75B-7EEF-4A97-995C-7ADA16681064}">
      <dsp:nvSpPr>
        <dsp:cNvPr id="0" name=""/>
        <dsp:cNvSpPr/>
      </dsp:nvSpPr>
      <dsp:spPr>
        <a:xfrm rot="10800000">
          <a:off x="4578262" y="2498358"/>
          <a:ext cx="811966" cy="706057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31A829DA-6EB6-414A-AD6E-C99403F87B78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6"/>
            <a:ext cx="5486400" cy="3916740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3D974963-5C81-4DC0-A78F-1312DBCDC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2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6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710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29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864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10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75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675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125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879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60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52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429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623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792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55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65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73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771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129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146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8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1414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1975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6107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6298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9853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09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451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3163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6919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377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97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782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49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20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704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65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4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62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2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9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4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4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65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4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79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93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82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microsoft.com/office/2007/relationships/hdphoto" Target="../media/hdphoto1.wdp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8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jpeg"/><Relationship Id="rId18" Type="http://schemas.openxmlformats.org/officeDocument/2006/relationships/image" Target="../media/image112.jpeg"/><Relationship Id="rId26" Type="http://schemas.openxmlformats.org/officeDocument/2006/relationships/image" Target="../media/image120.png"/><Relationship Id="rId39" Type="http://schemas.openxmlformats.org/officeDocument/2006/relationships/image" Target="../media/image133.png"/><Relationship Id="rId21" Type="http://schemas.openxmlformats.org/officeDocument/2006/relationships/image" Target="../media/image115.jpeg"/><Relationship Id="rId34" Type="http://schemas.openxmlformats.org/officeDocument/2006/relationships/image" Target="../media/image128.pn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17" Type="http://schemas.openxmlformats.org/officeDocument/2006/relationships/image" Target="../media/image111.png"/><Relationship Id="rId25" Type="http://schemas.openxmlformats.org/officeDocument/2006/relationships/image" Target="../media/image119.jpeg"/><Relationship Id="rId33" Type="http://schemas.openxmlformats.org/officeDocument/2006/relationships/image" Target="../media/image127.jpeg"/><Relationship Id="rId38" Type="http://schemas.openxmlformats.org/officeDocument/2006/relationships/image" Target="../media/image13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0.jpeg"/><Relationship Id="rId20" Type="http://schemas.openxmlformats.org/officeDocument/2006/relationships/image" Target="../media/image114.png"/><Relationship Id="rId29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jpeg"/><Relationship Id="rId32" Type="http://schemas.openxmlformats.org/officeDocument/2006/relationships/image" Target="../media/image126.png"/><Relationship Id="rId37" Type="http://schemas.openxmlformats.org/officeDocument/2006/relationships/image" Target="../media/image131.png"/><Relationship Id="rId5" Type="http://schemas.openxmlformats.org/officeDocument/2006/relationships/chart" Target="../charts/chart2.xml"/><Relationship Id="rId15" Type="http://schemas.openxmlformats.org/officeDocument/2006/relationships/image" Target="../media/image109.jpeg"/><Relationship Id="rId23" Type="http://schemas.openxmlformats.org/officeDocument/2006/relationships/image" Target="../media/image117.png"/><Relationship Id="rId28" Type="http://schemas.openxmlformats.org/officeDocument/2006/relationships/image" Target="../media/image122.jpeg"/><Relationship Id="rId36" Type="http://schemas.openxmlformats.org/officeDocument/2006/relationships/image" Target="../media/image130.jpeg"/><Relationship Id="rId10" Type="http://schemas.openxmlformats.org/officeDocument/2006/relationships/image" Target="../media/image104.jpeg"/><Relationship Id="rId19" Type="http://schemas.openxmlformats.org/officeDocument/2006/relationships/image" Target="../media/image113.jpeg"/><Relationship Id="rId31" Type="http://schemas.openxmlformats.org/officeDocument/2006/relationships/image" Target="../media/image125.jpeg"/><Relationship Id="rId4" Type="http://schemas.openxmlformats.org/officeDocument/2006/relationships/chart" Target="../charts/chart1.xml"/><Relationship Id="rId9" Type="http://schemas.openxmlformats.org/officeDocument/2006/relationships/image" Target="../media/image103.jpe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jpeg"/><Relationship Id="rId35" Type="http://schemas.openxmlformats.org/officeDocument/2006/relationships/image" Target="../media/image129.png"/><Relationship Id="rId8" Type="http://schemas.openxmlformats.org/officeDocument/2006/relationships/image" Target="../media/image102.png"/><Relationship Id="rId3" Type="http://schemas.openxmlformats.org/officeDocument/2006/relationships/image" Target="../media/image9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1.png"/><Relationship Id="rId5" Type="http://schemas.openxmlformats.org/officeDocument/2006/relationships/image" Target="../media/image136.png"/><Relationship Id="rId10" Type="http://schemas.openxmlformats.org/officeDocument/2006/relationships/image" Target="../media/image140.png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35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12" Type="http://schemas.openxmlformats.org/officeDocument/2006/relationships/image" Target="../media/image161.jpeg"/><Relationship Id="rId17" Type="http://schemas.openxmlformats.org/officeDocument/2006/relationships/image" Target="../media/image166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5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5" Type="http://schemas.openxmlformats.org/officeDocument/2006/relationships/image" Target="../media/image164.jpeg"/><Relationship Id="rId10" Type="http://schemas.openxmlformats.org/officeDocument/2006/relationships/image" Target="../media/image159.jpeg"/><Relationship Id="rId19" Type="http://schemas.openxmlformats.org/officeDocument/2006/relationships/image" Target="../media/image168.jpe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gif"/><Relationship Id="rId3" Type="http://schemas.openxmlformats.org/officeDocument/2006/relationships/image" Target="../media/image170.png"/><Relationship Id="rId7" Type="http://schemas.openxmlformats.org/officeDocument/2006/relationships/image" Target="../media/image174.jpe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11" Type="http://schemas.openxmlformats.org/officeDocument/2006/relationships/image" Target="../media/image178.png"/><Relationship Id="rId5" Type="http://schemas.openxmlformats.org/officeDocument/2006/relationships/image" Target="../media/image172.jpeg"/><Relationship Id="rId10" Type="http://schemas.openxmlformats.org/officeDocument/2006/relationships/image" Target="../media/image177.gif"/><Relationship Id="rId4" Type="http://schemas.openxmlformats.org/officeDocument/2006/relationships/image" Target="../media/image171.jpeg"/><Relationship Id="rId9" Type="http://schemas.openxmlformats.org/officeDocument/2006/relationships/image" Target="../media/image1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gif"/><Relationship Id="rId7" Type="http://schemas.openxmlformats.org/officeDocument/2006/relationships/image" Target="../media/image1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fif"/><Relationship Id="rId5" Type="http://schemas.openxmlformats.org/officeDocument/2006/relationships/image" Target="../media/image182.jfif"/><Relationship Id="rId4" Type="http://schemas.openxmlformats.org/officeDocument/2006/relationships/image" Target="../media/image18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188.jpeg"/><Relationship Id="rId15" Type="http://schemas.openxmlformats.org/officeDocument/2006/relationships/image" Target="../media/image198.png"/><Relationship Id="rId10" Type="http://schemas.openxmlformats.org/officeDocument/2006/relationships/image" Target="../media/image193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199.png"/><Relationship Id="rId7" Type="http://schemas.openxmlformats.org/officeDocument/2006/relationships/image" Target="../media/image20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7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2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eg"/><Relationship Id="rId13" Type="http://schemas.openxmlformats.org/officeDocument/2006/relationships/image" Target="../media/image228.jpeg"/><Relationship Id="rId3" Type="http://schemas.openxmlformats.org/officeDocument/2006/relationships/image" Target="../media/image220.jpeg"/><Relationship Id="rId7" Type="http://schemas.openxmlformats.org/officeDocument/2006/relationships/image" Target="../media/image223.png"/><Relationship Id="rId12" Type="http://schemas.openxmlformats.org/officeDocument/2006/relationships/image" Target="../media/image58.gi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png"/><Relationship Id="rId11" Type="http://schemas.openxmlformats.org/officeDocument/2006/relationships/image" Target="../media/image227.jpeg"/><Relationship Id="rId5" Type="http://schemas.openxmlformats.org/officeDocument/2006/relationships/image" Target="../media/image150.png"/><Relationship Id="rId15" Type="http://schemas.openxmlformats.org/officeDocument/2006/relationships/image" Target="../media/image230.png"/><Relationship Id="rId10" Type="http://schemas.openxmlformats.org/officeDocument/2006/relationships/image" Target="../media/image226.png"/><Relationship Id="rId4" Type="http://schemas.openxmlformats.org/officeDocument/2006/relationships/image" Target="../media/image221.png"/><Relationship Id="rId9" Type="http://schemas.openxmlformats.org/officeDocument/2006/relationships/image" Target="../media/image225.jpeg"/><Relationship Id="rId14" Type="http://schemas.openxmlformats.org/officeDocument/2006/relationships/image" Target="../media/image22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234.jpeg"/><Relationship Id="rId7" Type="http://schemas.openxmlformats.org/officeDocument/2006/relationships/image" Target="../media/image2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nternational.donstu.ru/alumni-club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jpeg"/><Relationship Id="rId5" Type="http://schemas.openxmlformats.org/officeDocument/2006/relationships/image" Target="../media/image243.png"/><Relationship Id="rId4" Type="http://schemas.openxmlformats.org/officeDocument/2006/relationships/image" Target="../media/image242.jpeg"/><Relationship Id="rId9" Type="http://schemas.openxmlformats.org/officeDocument/2006/relationships/image" Target="../media/image2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yugmedia.ru/" TargetMode="External"/><Relationship Id="rId18" Type="http://schemas.openxmlformats.org/officeDocument/2006/relationships/image" Target="../media/image53.gif"/><Relationship Id="rId26" Type="http://schemas.openxmlformats.org/officeDocument/2006/relationships/image" Target="../media/image61.png"/><Relationship Id="rId3" Type="http://schemas.openxmlformats.org/officeDocument/2006/relationships/image" Target="../media/image41.jpe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17" Type="http://schemas.openxmlformats.org/officeDocument/2006/relationships/image" Target="../media/image52.jpeg"/><Relationship Id="rId25" Type="http://schemas.openxmlformats.org/officeDocument/2006/relationships/image" Target="../media/image60.jpeg"/><Relationship Id="rId3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jpeg"/><Relationship Id="rId24" Type="http://schemas.openxmlformats.org/officeDocument/2006/relationships/image" Target="../media/image59.jpeg"/><Relationship Id="rId32" Type="http://schemas.openxmlformats.org/officeDocument/2006/relationships/image" Target="../media/image67.gif"/><Relationship Id="rId5" Type="http://schemas.openxmlformats.org/officeDocument/2006/relationships/hyperlink" Target="http://www.gloria-jeans.ru/" TargetMode="External"/><Relationship Id="rId15" Type="http://schemas.openxmlformats.org/officeDocument/2006/relationships/image" Target="../media/image50.png"/><Relationship Id="rId23" Type="http://schemas.openxmlformats.org/officeDocument/2006/relationships/image" Target="../media/image58.gif"/><Relationship Id="rId28" Type="http://schemas.openxmlformats.org/officeDocument/2006/relationships/image" Target="../media/image63.jpeg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6.jpeg"/><Relationship Id="rId4" Type="http://schemas.openxmlformats.org/officeDocument/2006/relationships/image" Target="../media/image42.jpeg"/><Relationship Id="rId9" Type="http://schemas.openxmlformats.org/officeDocument/2006/relationships/hyperlink" Target="http://www.centrinvest.ru/fromdstu" TargetMode="External"/><Relationship Id="rId14" Type="http://schemas.openxmlformats.org/officeDocument/2006/relationships/image" Target="../media/image49.png"/><Relationship Id="rId22" Type="http://schemas.openxmlformats.org/officeDocument/2006/relationships/image" Target="../media/image57.jpeg"/><Relationship Id="rId27" Type="http://schemas.openxmlformats.org/officeDocument/2006/relationships/image" Target="../media/image62.jpeg"/><Relationship Id="rId30" Type="http://schemas.openxmlformats.org/officeDocument/2006/relationships/image" Target="../media/image65.png"/><Relationship Id="rId8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0"/>
            <a:ext cx="121634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0" y="0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9" name="Picture 3" descr="Без-имени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3255582" y="531107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29810" y="1917774"/>
            <a:ext cx="1803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МИНИСТЕРСТВО НАУКИ И ВЫСШЕГО ОБРАЗОВАНИЯ РОССИЙСКОЙ ФЕДЕРАЦИИ</a:t>
            </a:r>
            <a:endParaRPr lang="ru-RU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9539" y="1917774"/>
            <a:ext cx="1877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ДОНСКОЙ ГОСУДАРСТВЕННЫЙ ТЕХНИЧЕСКИЙ УНИВЕРСИТЕТ</a:t>
            </a:r>
            <a:endParaRPr lang="en-US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24287" y="2978791"/>
            <a:ext cx="1230203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6813"/>
            <a:r>
              <a:rPr lang="ru-RU" sz="38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ДОНСКОЙ ГОСУДАРСТВЕННЫЙ ТЕХНИЧЕСКИЙ УНИВЕРСИТЕТ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65881" y="6122608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24287" y="4261372"/>
            <a:ext cx="12302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6813"/>
            <a:r>
              <a:rPr lang="ru-RU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ОПОРНЫЙ УНИВЕРСИТЕТ РОСТОВСКОЙ ОБЛАСТИ</a:t>
            </a:r>
            <a:endParaRPr lang="ru-RU" sz="2800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83" y="649155"/>
            <a:ext cx="1082803" cy="11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6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5866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ИНФРАСТРУКТУРА ДГТУ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39" y="1263831"/>
            <a:ext cx="1284463" cy="1322615"/>
          </a:xfrm>
          <a:prstGeom prst="rect">
            <a:avLst/>
          </a:prstGeom>
        </p:spPr>
      </p:pic>
      <p:sp>
        <p:nvSpPr>
          <p:cNvPr id="7" name="Text Box 87"/>
          <p:cNvSpPr txBox="1">
            <a:spLocks noChangeArrowheads="1"/>
          </p:cNvSpPr>
          <p:nvPr/>
        </p:nvSpPr>
        <p:spPr bwMode="auto">
          <a:xfrm>
            <a:off x="2269631" y="1213065"/>
            <a:ext cx="4472546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ru-RU" dirty="0">
                <a:solidFill>
                  <a:srgbClr val="0089D3"/>
                </a:solidFill>
                <a:latin typeface="Montserrat ExtraBold" panose="00000900000000000000" pitchFamily="2" charset="-52"/>
              </a:rPr>
              <a:t>КОНГРЕСС-ХОЛЛ </a:t>
            </a:r>
            <a:r>
              <a:rPr lang="ru-RU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ДГТУ</a:t>
            </a:r>
          </a:p>
          <a:p>
            <a:pPr eaLnBrk="1" hangingPunct="1">
              <a:buClr>
                <a:srgbClr val="0089D3"/>
              </a:buClr>
            </a:pPr>
            <a:endParaRPr lang="ru-RU" altLang="ru-RU" sz="800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концертный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зал – 1 500 мест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залы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пресс-конференций</a:t>
            </a:r>
          </a:p>
          <a:p>
            <a:pPr indent="355600" eaLnBrk="1" hangingPunct="1">
              <a:buClr>
                <a:srgbClr val="0089D3"/>
              </a:buClr>
            </a:pP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 презентаций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модульные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помещения для</a:t>
            </a:r>
          </a:p>
          <a:p>
            <a:pPr indent="355600" eaLnBrk="1" hangingPunct="1">
              <a:buClr>
                <a:srgbClr val="0089D3"/>
              </a:buClr>
            </a:pP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переговоров и MICE 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мероприятий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мультимедийное сопровождение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944" y="3781210"/>
            <a:ext cx="4492976" cy="2702248"/>
          </a:xfrm>
          <a:prstGeom prst="rect">
            <a:avLst/>
          </a:prstGeom>
        </p:spPr>
      </p:pic>
      <p:sp>
        <p:nvSpPr>
          <p:cNvPr id="8" name="Text Box 87"/>
          <p:cNvSpPr txBox="1">
            <a:spLocks noChangeArrowheads="1"/>
          </p:cNvSpPr>
          <p:nvPr/>
        </p:nvSpPr>
        <p:spPr bwMode="auto">
          <a:xfrm>
            <a:off x="6921244" y="1198097"/>
            <a:ext cx="425073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ru-RU" dirty="0">
                <a:solidFill>
                  <a:srgbClr val="0089D3"/>
                </a:solidFill>
                <a:latin typeface="Montserrat ExtraBold" panose="00000900000000000000" pitchFamily="2" charset="-52"/>
              </a:rPr>
              <a:t>МЕДИАПАРК </a:t>
            </a:r>
            <a:endParaRPr lang="ru-RU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eaLnBrk="1" hangingPunct="1">
              <a:buClr>
                <a:srgbClr val="0089D3"/>
              </a:buClr>
            </a:pPr>
            <a:r>
              <a:rPr lang="ru-RU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ru-RU" dirty="0">
                <a:solidFill>
                  <a:srgbClr val="0089D3"/>
                </a:solidFill>
                <a:latin typeface="Montserrat ExtraBold" panose="00000900000000000000" pitchFamily="2" charset="-52"/>
              </a:rPr>
              <a:t>ЮЖНЫЙ РЕГИОН – ДГТУ</a:t>
            </a:r>
            <a:r>
              <a:rPr lang="ru-RU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</a:p>
          <a:p>
            <a:pPr eaLnBrk="1" hangingPunct="1">
              <a:buClr>
                <a:srgbClr val="0089D3"/>
              </a:buClr>
            </a:pPr>
            <a:endParaRPr lang="ru-RU" altLang="ru-RU" sz="800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2000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MediaLab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(радио- и ТВ-вещание)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продюсерский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дизайн-студия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т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елевизионная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школа «ТЭФИ»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детская </a:t>
            </a:r>
            <a:r>
              <a:rPr lang="ru-RU" altLang="ru-RU" sz="2000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мульт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-студия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6016" y="3802454"/>
            <a:ext cx="4341708" cy="268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228746"/>
            <a:ext cx="12192000" cy="62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lnSpc>
                <a:spcPct val="150000"/>
              </a:lnSpc>
            </a:pPr>
            <a:r>
              <a:rPr lang="ru-RU" sz="26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ИНСТИТУТ ОПЕРЕЖАЮЩИХ ТЕХНОЛОГИЙ «ШКОЛА ИКС»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11248" r="140" b="45500"/>
          <a:stretch/>
        </p:blipFill>
        <p:spPr>
          <a:xfrm>
            <a:off x="818140" y="1045511"/>
            <a:ext cx="6942338" cy="11124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1" b="28430"/>
          <a:stretch/>
        </p:blipFill>
        <p:spPr>
          <a:xfrm>
            <a:off x="8487049" y="1063778"/>
            <a:ext cx="2886661" cy="14208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0"/>
          <a:stretch/>
        </p:blipFill>
        <p:spPr>
          <a:xfrm>
            <a:off x="8495516" y="3845528"/>
            <a:ext cx="2884296" cy="14118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1779" r="-1" b="15405"/>
          <a:stretch/>
        </p:blipFill>
        <p:spPr>
          <a:xfrm>
            <a:off x="8487049" y="2473481"/>
            <a:ext cx="2892763" cy="13853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" b="27130"/>
          <a:stretch/>
        </p:blipFill>
        <p:spPr>
          <a:xfrm>
            <a:off x="8493151" y="5257348"/>
            <a:ext cx="2889026" cy="131450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32568" y="2748463"/>
            <a:ext cx="165198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индивидуальная</a:t>
            </a:r>
          </a:p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образовательная</a:t>
            </a:r>
          </a:p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траектория</a:t>
            </a: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00608" y="2748463"/>
            <a:ext cx="163830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новое</a:t>
            </a:r>
          </a:p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образовательное</a:t>
            </a:r>
          </a:p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пространство</a:t>
            </a: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10724" y="2748463"/>
            <a:ext cx="163830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глобальная</a:t>
            </a:r>
          </a:p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востребованность</a:t>
            </a:r>
          </a:p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выпускников</a:t>
            </a: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88176" y="3981867"/>
            <a:ext cx="1540764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международный</a:t>
            </a:r>
          </a:p>
          <a:p>
            <a:pPr algn="ctr">
              <a:lnSpc>
                <a:spcPct val="80000"/>
              </a:lnSpc>
            </a:pPr>
            <a:r>
              <a:rPr lang="ru-RU" sz="1400" dirty="0" err="1" smtClean="0">
                <a:latin typeface="Circe" panose="020B0502020203020203" pitchFamily="34" charset="-52"/>
              </a:rPr>
              <a:t>нетворкинг</a:t>
            </a: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47117" y="3971259"/>
            <a:ext cx="1126236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проектная</a:t>
            </a:r>
          </a:p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работа</a:t>
            </a: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85618" y="3971259"/>
            <a:ext cx="1088511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инженеры</a:t>
            </a:r>
          </a:p>
          <a:p>
            <a:pPr algn="ctr">
              <a:lnSpc>
                <a:spcPct val="80000"/>
              </a:lnSpc>
            </a:pPr>
            <a:r>
              <a:rPr lang="ru-RU" sz="1400" dirty="0" smtClean="0">
                <a:latin typeface="Circe" panose="020B0502020203020203" pitchFamily="34" charset="-52"/>
              </a:rPr>
              <a:t>будущего</a:t>
            </a: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1639102" y="2393166"/>
            <a:ext cx="438912" cy="351587"/>
          </a:xfrm>
          <a:prstGeom prst="triangle">
            <a:avLst/>
          </a:prstGeom>
          <a:solidFill>
            <a:srgbClr val="01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026085" y="2393166"/>
            <a:ext cx="365321" cy="351587"/>
          </a:xfrm>
          <a:prstGeom prst="rect">
            <a:avLst/>
          </a:prstGeom>
          <a:solidFill>
            <a:srgbClr val="00C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авильный пятиугольник 24"/>
          <p:cNvSpPr/>
          <p:nvPr/>
        </p:nvSpPr>
        <p:spPr>
          <a:xfrm>
            <a:off x="6428253" y="2378441"/>
            <a:ext cx="417142" cy="364189"/>
          </a:xfrm>
          <a:prstGeom prst="pentagon">
            <a:avLst/>
          </a:prstGeom>
          <a:solidFill>
            <a:srgbClr val="00B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/>
        </p:nvSpPr>
        <p:spPr>
          <a:xfrm>
            <a:off x="1636488" y="3607070"/>
            <a:ext cx="441526" cy="364189"/>
          </a:xfrm>
          <a:prstGeom prst="hexagon">
            <a:avLst/>
          </a:prstGeom>
          <a:solidFill>
            <a:srgbClr val="027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/>
          </a:p>
        </p:txBody>
      </p:sp>
      <p:sp>
        <p:nvSpPr>
          <p:cNvPr id="27" name="Семиугольник 26"/>
          <p:cNvSpPr/>
          <p:nvPr/>
        </p:nvSpPr>
        <p:spPr>
          <a:xfrm>
            <a:off x="4007032" y="3580602"/>
            <a:ext cx="403425" cy="398111"/>
          </a:xfrm>
          <a:prstGeom prst="heptagon">
            <a:avLst/>
          </a:prstGeom>
          <a:solidFill>
            <a:srgbClr val="004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/>
          </a:p>
        </p:txBody>
      </p:sp>
      <p:sp>
        <p:nvSpPr>
          <p:cNvPr id="28" name="Восьмиугольник 27"/>
          <p:cNvSpPr/>
          <p:nvPr/>
        </p:nvSpPr>
        <p:spPr>
          <a:xfrm>
            <a:off x="6425141" y="3585622"/>
            <a:ext cx="403425" cy="398111"/>
          </a:xfrm>
          <a:prstGeom prst="octagon">
            <a:avLst/>
          </a:prstGeom>
          <a:solidFill>
            <a:srgbClr val="001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18140" y="4922724"/>
            <a:ext cx="1905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ПРЕИМУЩЕСТВА ОБУЧЕНИЯ:</a:t>
            </a:r>
            <a:endParaRPr lang="ru-RU" sz="1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033607" y="4826880"/>
            <a:ext cx="472687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углубленное изучение иностранных языков</a:t>
            </a:r>
          </a:p>
          <a:p>
            <a:pPr marL="182563" indent="-182563" algn="just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дополнительная стипендия</a:t>
            </a:r>
          </a:p>
          <a:p>
            <a:pPr marL="182563" indent="-182563" algn="just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проживание в новых общежитиях</a:t>
            </a:r>
          </a:p>
          <a:p>
            <a:pPr marL="182563" indent="-182563" algn="just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реализация реальных проектов с бизнес-партнерами</a:t>
            </a:r>
          </a:p>
          <a:p>
            <a:pPr marL="182563" indent="-182563" algn="just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трудоустройство в лидирующие организации страны</a:t>
            </a:r>
            <a:endParaRPr lang="ru-RU" sz="1400" dirty="0">
              <a:latin typeface="Circe" panose="020B0502020203020203" pitchFamily="34" charset="-52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18140" y="4640214"/>
            <a:ext cx="69423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2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5866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КАМПУС 4.0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815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s://donstu.ru/upload/documents/Faculty%20International/Accomodation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/>
          <a:stretch/>
        </p:blipFill>
        <p:spPr bwMode="auto">
          <a:xfrm>
            <a:off x="8187996" y="4178793"/>
            <a:ext cx="3445204" cy="21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о запросу &quot;дгту ОБЩЕЖИТИЕ НОВОЕ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30820" b="3216"/>
          <a:stretch/>
        </p:blipFill>
        <p:spPr bwMode="auto">
          <a:xfrm>
            <a:off x="8187996" y="1798311"/>
            <a:ext cx="3445204" cy="218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67290" y="1093090"/>
            <a:ext cx="6032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НОВЫЕ ОБЩЕЖИТИЯ</a:t>
            </a:r>
            <a:endParaRPr lang="ru-RU" sz="2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6934" y="2616381"/>
            <a:ext cx="151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1200 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16935" y="3113857"/>
            <a:ext cx="1180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irce" panose="020B0502020203020203" pitchFamily="34" charset="-52"/>
              </a:rPr>
              <a:t>мест</a:t>
            </a:r>
            <a:endParaRPr lang="ru-RU" sz="2000" dirty="0">
              <a:latin typeface="Circe" panose="020B0502020203020203" pitchFamily="34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6694" y="5271585"/>
            <a:ext cx="127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23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36399" y="5796395"/>
            <a:ext cx="1274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irce" panose="020B0502020203020203" pitchFamily="34" charset="-52"/>
              </a:rPr>
              <a:t>этажа</a:t>
            </a:r>
            <a:endParaRPr lang="ru-RU" sz="2000" dirty="0">
              <a:latin typeface="Circe" panose="020B0502020203020203" pitchFamily="34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6" r="9381"/>
          <a:stretch/>
        </p:blipFill>
        <p:spPr>
          <a:xfrm>
            <a:off x="6713470" y="4625004"/>
            <a:ext cx="730937" cy="6758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18" y="1980835"/>
            <a:ext cx="840738" cy="840738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6159597" y="1313874"/>
            <a:ext cx="0" cy="5106129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7829" y="1051161"/>
            <a:ext cx="5508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НАУЧНО-ОБРАЗОВАТЕЛЬНЫЙ КОМПЛЕКС</a:t>
            </a:r>
            <a:endParaRPr lang="ru-RU" sz="20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56577" t="13919" r="1279" b="41108"/>
          <a:stretch/>
        </p:blipFill>
        <p:spPr>
          <a:xfrm>
            <a:off x="1438284" y="1800237"/>
            <a:ext cx="3807260" cy="2285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l="13988" t="21587" r="26815" b="17302"/>
          <a:stretch/>
        </p:blipFill>
        <p:spPr>
          <a:xfrm>
            <a:off x="1438284" y="4209150"/>
            <a:ext cx="3807260" cy="22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5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5866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КАМПУС 4.0: ТЕХНОПАРК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815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1032985" y="1805168"/>
            <a:ext cx="10385370" cy="1986979"/>
            <a:chOff x="818140" y="1242461"/>
            <a:chExt cx="10385370" cy="198697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l="8721" t="11553" r="17511" b="50836"/>
            <a:stretch/>
          </p:blipFill>
          <p:spPr>
            <a:xfrm>
              <a:off x="818140" y="1242461"/>
              <a:ext cx="6928186" cy="198697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/>
            <a:srcRect l="44818" t="48035" r="17511" b="15874"/>
            <a:stretch/>
          </p:blipFill>
          <p:spPr>
            <a:xfrm>
              <a:off x="7624174" y="1275494"/>
              <a:ext cx="3579336" cy="1928894"/>
            </a:xfrm>
            <a:prstGeom prst="rect">
              <a:avLst/>
            </a:prstGeom>
          </p:spPr>
        </p:pic>
      </p:grpSp>
      <p:cxnSp>
        <p:nvCxnSpPr>
          <p:cNvPr id="25" name="Прямая соединительная линия 24"/>
          <p:cNvCxnSpPr/>
          <p:nvPr/>
        </p:nvCxnSpPr>
        <p:spPr>
          <a:xfrm>
            <a:off x="818140" y="3861926"/>
            <a:ext cx="10815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8"/>
          <p:cNvSpPr>
            <a:spLocks noChangeArrowheads="1"/>
          </p:cNvSpPr>
          <p:nvPr/>
        </p:nvSpPr>
        <p:spPr bwMode="auto">
          <a:xfrm>
            <a:off x="759720" y="950380"/>
            <a:ext cx="27254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15,8 Га</a:t>
            </a:r>
            <a:r>
              <a:rPr lang="en-US" altLang="ru-RU" sz="40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altLang="ru-RU" sz="40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altLang="ru-RU" sz="14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площадь </a:t>
            </a:r>
            <a:r>
              <a:rPr lang="ru-RU" altLang="ru-RU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территории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196414" y="867338"/>
            <a:ext cx="4100227" cy="1009999"/>
            <a:chOff x="3738791" y="969190"/>
            <a:chExt cx="4100227" cy="1009999"/>
          </a:xfrm>
        </p:grpSpPr>
        <p:sp>
          <p:nvSpPr>
            <p:cNvPr id="27" name="Прямоугольник 8"/>
            <p:cNvSpPr>
              <a:spLocks noChangeArrowheads="1"/>
            </p:cNvSpPr>
            <p:nvPr/>
          </p:nvSpPr>
          <p:spPr bwMode="auto">
            <a:xfrm>
              <a:off x="3738791" y="1055859"/>
              <a:ext cx="410022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40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1 140 </a:t>
              </a:r>
              <a:r>
                <a:rPr lang="ru-RU" altLang="ru-RU" sz="40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м</a:t>
              </a:r>
            </a:p>
            <a:p>
              <a:r>
                <a:rPr lang="ru-RU" altLang="ru-RU" sz="1400" dirty="0" smtClean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площадь </a:t>
              </a:r>
              <a:r>
                <a:rPr lang="ru-RU" altLang="ru-RU" sz="14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цеха металлообработки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633359" y="969190"/>
              <a:ext cx="3385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20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463049" y="856734"/>
            <a:ext cx="3107205" cy="1012077"/>
            <a:chOff x="6908469" y="917506"/>
            <a:chExt cx="3107205" cy="1012077"/>
          </a:xfrm>
        </p:grpSpPr>
        <p:sp>
          <p:nvSpPr>
            <p:cNvPr id="28" name="Прямоугольник 8"/>
            <p:cNvSpPr>
              <a:spLocks noChangeArrowheads="1"/>
            </p:cNvSpPr>
            <p:nvPr/>
          </p:nvSpPr>
          <p:spPr bwMode="auto">
            <a:xfrm>
              <a:off x="6908469" y="1006253"/>
              <a:ext cx="310720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40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750 </a:t>
              </a:r>
              <a:r>
                <a:rPr lang="ru-RU" altLang="ru-RU" sz="40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м</a:t>
              </a:r>
            </a:p>
            <a:p>
              <a:r>
                <a:rPr lang="ru-RU" altLang="ru-RU" sz="1400" dirty="0" smtClean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площадь </a:t>
              </a:r>
              <a:r>
                <a:rPr lang="ru-RU" altLang="ru-RU" sz="14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литейного цеха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482524" y="917506"/>
              <a:ext cx="3385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20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9079884" y="837062"/>
            <a:ext cx="3107205" cy="1043904"/>
            <a:chOff x="6908469" y="885679"/>
            <a:chExt cx="3107205" cy="1043904"/>
          </a:xfrm>
        </p:grpSpPr>
        <p:sp>
          <p:nvSpPr>
            <p:cNvPr id="31" name="Прямоугольник 8"/>
            <p:cNvSpPr>
              <a:spLocks noChangeArrowheads="1"/>
            </p:cNvSpPr>
            <p:nvPr/>
          </p:nvSpPr>
          <p:spPr bwMode="auto">
            <a:xfrm>
              <a:off x="6908469" y="1006253"/>
              <a:ext cx="310720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40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12 990 </a:t>
              </a:r>
              <a:r>
                <a:rPr lang="ru-RU" altLang="ru-RU" sz="40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м</a:t>
              </a:r>
            </a:p>
            <a:p>
              <a:r>
                <a:rPr lang="ru-RU" altLang="ru-RU" sz="1400" dirty="0" smtClean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площадь </a:t>
              </a:r>
              <a:r>
                <a:rPr lang="ru-RU" altLang="ru-RU" sz="14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офисного корпуса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9182082" y="885679"/>
              <a:ext cx="3385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20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</a:p>
          </p:txBody>
        </p:sp>
      </p:grpSp>
      <p:sp>
        <p:nvSpPr>
          <p:cNvPr id="33" name="Прямоугольник 8"/>
          <p:cNvSpPr>
            <a:spLocks noChangeArrowheads="1"/>
          </p:cNvSpPr>
          <p:nvPr/>
        </p:nvSpPr>
        <p:spPr bwMode="auto">
          <a:xfrm>
            <a:off x="759720" y="3995803"/>
            <a:ext cx="20734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3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₽ </a:t>
            </a:r>
            <a:r>
              <a:rPr lang="ru-RU" sz="40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8</a:t>
            </a:r>
            <a:r>
              <a:rPr lang="ru-RU" sz="3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ru-RU" sz="2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млрд</a:t>
            </a:r>
            <a:r>
              <a:rPr lang="ru-RU" dirty="0"/>
              <a:t/>
            </a:r>
            <a:br>
              <a:rPr lang="ru-RU" dirty="0"/>
            </a:br>
            <a:r>
              <a:rPr lang="ru-RU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общая стоимость</a:t>
            </a:r>
          </a:p>
          <a:p>
            <a:r>
              <a:rPr lang="ru-RU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проекта</a:t>
            </a:r>
          </a:p>
        </p:txBody>
      </p:sp>
      <p:sp>
        <p:nvSpPr>
          <p:cNvPr id="34" name="Прямоугольник 8"/>
          <p:cNvSpPr>
            <a:spLocks noChangeArrowheads="1"/>
          </p:cNvSpPr>
          <p:nvPr/>
        </p:nvSpPr>
        <p:spPr bwMode="auto">
          <a:xfrm>
            <a:off x="3184336" y="3995803"/>
            <a:ext cx="20734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4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4</a:t>
            </a:r>
            <a:r>
              <a:rPr lang="ru-RU" sz="32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ru-RU" sz="2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года</a:t>
            </a:r>
          </a:p>
          <a:p>
            <a:r>
              <a:rPr lang="ru-RU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срок реализации</a:t>
            </a:r>
          </a:p>
          <a:p>
            <a:r>
              <a:rPr lang="ru-RU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проекта</a:t>
            </a:r>
          </a:p>
        </p:txBody>
      </p:sp>
      <p:sp>
        <p:nvSpPr>
          <p:cNvPr id="35" name="Прямоугольник 8"/>
          <p:cNvSpPr>
            <a:spLocks noChangeArrowheads="1"/>
          </p:cNvSpPr>
          <p:nvPr/>
        </p:nvSpPr>
        <p:spPr bwMode="auto">
          <a:xfrm>
            <a:off x="1809136" y="5358819"/>
            <a:ext cx="20734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4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10</a:t>
            </a:r>
            <a:r>
              <a:rPr lang="ru-RU" sz="32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ru-RU" sz="2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лет</a:t>
            </a:r>
          </a:p>
          <a:p>
            <a:r>
              <a:rPr lang="ru-RU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срок </a:t>
            </a:r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кредитования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090982" y="3995803"/>
            <a:ext cx="0" cy="2461152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5260259" y="5190893"/>
            <a:ext cx="21119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Circe" panose="020B0502020203020203" pitchFamily="34" charset="-52"/>
              </a:rPr>
              <a:t>МИНИСТЕРСТВО НАУКИ </a:t>
            </a:r>
            <a:r>
              <a:rPr lang="ru-RU" sz="800" dirty="0">
                <a:latin typeface="Circe" panose="020B0502020203020203" pitchFamily="34" charset="-52"/>
              </a:rPr>
              <a:t>И ВЫСШЕГО</a:t>
            </a:r>
            <a:br>
              <a:rPr lang="ru-RU" sz="800" dirty="0">
                <a:latin typeface="Circe" panose="020B0502020203020203" pitchFamily="34" charset="-52"/>
              </a:rPr>
            </a:br>
            <a:r>
              <a:rPr lang="ru-RU" sz="800" dirty="0" smtClean="0">
                <a:latin typeface="Circe" panose="020B0502020203020203" pitchFamily="34" charset="-52"/>
              </a:rPr>
              <a:t>ОБРАЗОВАНИЯ РФ</a:t>
            </a:r>
            <a:endParaRPr lang="ru-RU" dirty="0">
              <a:latin typeface="Circe" panose="020B0502020203020203" pitchFamily="34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457322" y="5195858"/>
            <a:ext cx="21713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Circe" panose="020B0502020203020203" pitchFamily="34" charset="-52"/>
              </a:rPr>
              <a:t>МИНИСТЕРСТВО ЭНЕРГЕТИКИ</a:t>
            </a:r>
            <a:r>
              <a:rPr lang="ru-RU" sz="800" dirty="0">
                <a:latin typeface="Circe" panose="020B0502020203020203" pitchFamily="34" charset="-52"/>
              </a:rPr>
              <a:t/>
            </a:r>
            <a:br>
              <a:rPr lang="ru-RU" sz="800" dirty="0">
                <a:latin typeface="Circe" panose="020B0502020203020203" pitchFamily="34" charset="-52"/>
              </a:rPr>
            </a:br>
            <a:r>
              <a:rPr lang="ru-RU" sz="800" dirty="0" smtClean="0">
                <a:latin typeface="Circe" panose="020B0502020203020203" pitchFamily="34" charset="-52"/>
              </a:rPr>
              <a:t>РОССИЙСКОЙ ФЕДЕРАЦИИ</a:t>
            </a:r>
            <a:endParaRPr lang="ru-RU" dirty="0">
              <a:latin typeface="Circe" panose="020B0502020203020203" pitchFamily="34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724785" y="5193972"/>
            <a:ext cx="19084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Montserrat-ExtraBold"/>
              </a:rPr>
              <a:t>ПРАВИТЕЛЬСТВО</a:t>
            </a:r>
            <a:br>
              <a:rPr lang="ru-RU" sz="800" dirty="0">
                <a:latin typeface="Montserrat-ExtraBold"/>
              </a:rPr>
            </a:br>
            <a:r>
              <a:rPr lang="ru-RU" sz="800" dirty="0" smtClean="0">
                <a:latin typeface="Montserrat-ExtraBold"/>
              </a:rPr>
              <a:t>РОСТОВСКОЙ ОБЛАСТИ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5141395" y="6264861"/>
            <a:ext cx="2366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Circe" panose="020B0502020203020203" pitchFamily="34" charset="-52"/>
              </a:rPr>
              <a:t>ДОНСКОЙ ГОСУДАРСТВЕННЫЙ</a:t>
            </a:r>
            <a:r>
              <a:rPr lang="ru-RU" sz="800" dirty="0">
                <a:latin typeface="Circe" panose="020B0502020203020203" pitchFamily="34" charset="-52"/>
              </a:rPr>
              <a:t/>
            </a:r>
            <a:br>
              <a:rPr lang="ru-RU" sz="800" dirty="0">
                <a:latin typeface="Circe" panose="020B0502020203020203" pitchFamily="34" charset="-52"/>
              </a:rPr>
            </a:br>
            <a:r>
              <a:rPr lang="ru-RU" sz="800" dirty="0" smtClean="0">
                <a:latin typeface="Circe" panose="020B0502020203020203" pitchFamily="34" charset="-52"/>
              </a:rPr>
              <a:t>ТЕХНИЧЕСКИЙ УНИВЕРСИТЕТ</a:t>
            </a:r>
            <a:endParaRPr lang="ru-RU" dirty="0">
              <a:latin typeface="Circe" panose="020B0502020203020203" pitchFamily="34" charset="-52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19" y="4209293"/>
            <a:ext cx="1426841" cy="1070132"/>
          </a:xfrm>
          <a:prstGeom prst="rect">
            <a:avLst/>
          </a:prstGeom>
        </p:spPr>
      </p:pic>
      <p:pic>
        <p:nvPicPr>
          <p:cNvPr id="2052" name="Picture 4" descr="Картинки по запросу &quot;ПРАВИТЕЛЬСТВО РОСТОВСКОЙ ОБЛАСТИ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97" y="4355819"/>
            <a:ext cx="675989" cy="70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&quot;МИНИСТЕРСТВО ЭНЕРГЕТИКИ РОССИЙСКОЙ ФЕДЕРАЦИИ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1" t="16226" r="35896" b="40581"/>
          <a:stretch/>
        </p:blipFill>
        <p:spPr bwMode="auto">
          <a:xfrm>
            <a:off x="8119678" y="4301251"/>
            <a:ext cx="846652" cy="8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84" y="5535769"/>
            <a:ext cx="648950" cy="688621"/>
          </a:xfrm>
          <a:prstGeom prst="rect">
            <a:avLst/>
          </a:prstGeom>
        </p:spPr>
      </p:pic>
      <p:pic>
        <p:nvPicPr>
          <p:cNvPr id="2056" name="Picture 8" descr="Картинки по запросу &quot;СБЕРБАНК ЛОГО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104" y="5868129"/>
            <a:ext cx="1991800" cy="3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301" y="5740254"/>
            <a:ext cx="797579" cy="595117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5141395" y="3911717"/>
            <a:ext cx="6491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89D3"/>
                </a:solidFill>
                <a:latin typeface="Montserrat ExtraBold" panose="00000900000000000000" pitchFamily="2" charset="-52"/>
              </a:rPr>
              <a:t>КЛЮЧЕВЫЕ ПАРТНЕРЫ</a:t>
            </a:r>
          </a:p>
        </p:txBody>
      </p:sp>
    </p:spTree>
    <p:extLst>
      <p:ext uri="{BB962C8B-B14F-4D97-AF65-F5344CB8AC3E}">
        <p14:creationId xmlns:p14="http://schemas.microsoft.com/office/powerpoint/2010/main" val="3243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3"/>
            <a:ext cx="12192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57"/>
            <a:r>
              <a:rPr lang="ru-RU" sz="2667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ОСНОВНЫЕ НАПРАВЛЕНИЯ НАУКИ В ДГТУ</a:t>
            </a:r>
            <a:endParaRPr lang="ru-RU" sz="533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1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667" t="17490" r="5740" b="6955"/>
          <a:stretch/>
        </p:blipFill>
        <p:spPr>
          <a:xfrm>
            <a:off x="644924" y="1094133"/>
            <a:ext cx="10902152" cy="52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0" r="49029"/>
          <a:stretch/>
        </p:blipFill>
        <p:spPr>
          <a:xfrm>
            <a:off x="0" y="1404675"/>
            <a:ext cx="6214369" cy="5694219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07347"/>
            <a:ext cx="12192000" cy="6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lnSpc>
                <a:spcPct val="150000"/>
              </a:lnSpc>
            </a:pPr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ЦЕНТРЫ ПРЕВОСХОДСТВА</a:t>
            </a:r>
            <a:endParaRPr lang="en-US" sz="5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793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87"/>
          <p:cNvSpPr txBox="1">
            <a:spLocks noChangeArrowheads="1"/>
          </p:cNvSpPr>
          <p:nvPr/>
        </p:nvSpPr>
        <p:spPr bwMode="auto">
          <a:xfrm>
            <a:off x="6252151" y="3582124"/>
            <a:ext cx="278304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89D3"/>
              </a:buClr>
            </a:pPr>
            <a:r>
              <a:rPr lang="ru-RU" sz="11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НАУЧНО-ИССЛЕДОВАТЕЛЬСКАЯ </a:t>
            </a:r>
            <a:r>
              <a:rPr lang="ru-RU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ЛАБОРАТОРИЯ</a:t>
            </a:r>
          </a:p>
          <a:p>
            <a:pPr algn="ctr" eaLnBrk="1" hangingPunct="1">
              <a:buClr>
                <a:srgbClr val="0089D3"/>
              </a:buClr>
            </a:pPr>
            <a:r>
              <a:rPr lang="ru-RU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1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ru-RU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ЦЕНТР АГРОБИОТЕХНОЛОГИИ</a:t>
            </a:r>
            <a:r>
              <a:rPr lang="ru-RU" sz="11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68204" y="4248117"/>
            <a:ext cx="23509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89D3"/>
              </a:buClr>
            </a:pPr>
            <a:r>
              <a:rPr lang="en-US" altLang="ru-RU" sz="14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</a:t>
            </a:r>
            <a:r>
              <a:rPr lang="ru-RU" altLang="ru-RU" sz="14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оздание</a:t>
            </a:r>
            <a:r>
              <a:rPr lang="ru-RU" altLang="ru-RU" sz="14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ветеринарных </a:t>
            </a:r>
            <a:r>
              <a:rPr lang="ru-RU" altLang="ru-RU" sz="1400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пробиотических</a:t>
            </a:r>
            <a:r>
              <a:rPr lang="ru-RU" altLang="ru-RU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препаратов направленного модулирования</a:t>
            </a:r>
          </a:p>
          <a:p>
            <a:pPr algn="ctr">
              <a:buClr>
                <a:srgbClr val="0089D3"/>
              </a:buClr>
            </a:pPr>
            <a:r>
              <a:rPr lang="ru-RU" altLang="ru-RU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здоровья животных</a:t>
            </a:r>
            <a:endParaRPr lang="ru-RU" altLang="ru-RU" sz="1400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 r="10853" b="3554"/>
          <a:stretch/>
        </p:blipFill>
        <p:spPr>
          <a:xfrm>
            <a:off x="6393566" y="1597018"/>
            <a:ext cx="2510737" cy="1804426"/>
          </a:xfrm>
          <a:prstGeom prst="rect">
            <a:avLst/>
          </a:prstGeom>
        </p:spPr>
      </p:pic>
      <p:pic>
        <p:nvPicPr>
          <p:cNvPr id="11" name="Picture 2" descr="Картинки по запросу &quot;чикиндас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112" y="1673607"/>
            <a:ext cx="1651247" cy="165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035197" y="3577669"/>
            <a:ext cx="27610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 smtClean="0">
              <a:latin typeface="Montserrat ExtraBold" panose="00000900000000000000" pitchFamily="2" charset="-52"/>
            </a:endParaRPr>
          </a:p>
          <a:p>
            <a:pPr algn="ctr"/>
            <a:r>
              <a:rPr lang="ru-RU" sz="1400" dirty="0" smtClean="0">
                <a:latin typeface="Montserrat ExtraBold" panose="00000900000000000000" pitchFamily="2" charset="-52"/>
              </a:rPr>
              <a:t>Профессор М. </a:t>
            </a:r>
            <a:r>
              <a:rPr lang="ru-RU" sz="1400" dirty="0" err="1" smtClean="0">
                <a:latin typeface="Montserrat ExtraBold" panose="00000900000000000000" pitchFamily="2" charset="-52"/>
              </a:rPr>
              <a:t>Чикиндас</a:t>
            </a:r>
            <a:endParaRPr lang="en-US" sz="1400" dirty="0" smtClean="0">
              <a:latin typeface="Montserrat ExtraBold" panose="00000900000000000000" pitchFamily="2" charset="-52"/>
            </a:endParaRPr>
          </a:p>
          <a:p>
            <a:pPr algn="ctr"/>
            <a:r>
              <a:rPr lang="ru-RU" sz="1400" dirty="0" smtClean="0">
                <a:latin typeface="Montserrat ExtraBold" panose="00000900000000000000" pitchFamily="2" charset="-52"/>
              </a:rPr>
              <a:t> </a:t>
            </a:r>
            <a:endParaRPr lang="en-US" sz="1400" dirty="0">
              <a:latin typeface="Montserrat ExtraBold" panose="00000900000000000000" pitchFamily="2" charset="-52"/>
            </a:endParaRPr>
          </a:p>
          <a:p>
            <a:pPr algn="ctr"/>
            <a:r>
              <a:rPr lang="ru-RU" sz="14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руководитель НИЛ</a:t>
            </a:r>
            <a:r>
              <a:rPr lang="en-US" sz="14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 </a:t>
            </a:r>
            <a:r>
              <a:rPr lang="ru-RU" sz="14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«</a:t>
            </a: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Центр </a:t>
            </a:r>
            <a:r>
              <a:rPr lang="ru-RU" sz="1400" dirty="0" err="1" smtClean="0">
                <a:solidFill>
                  <a:srgbClr val="0089D3"/>
                </a:solidFill>
                <a:latin typeface="Circe" panose="020B0502020203020203" pitchFamily="34" charset="-52"/>
              </a:rPr>
              <a:t>агробиотехнологии</a:t>
            </a:r>
            <a:r>
              <a:rPr lang="ru-RU" sz="14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»</a:t>
            </a:r>
            <a:r>
              <a:rPr lang="en-US" sz="14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,</a:t>
            </a:r>
          </a:p>
          <a:p>
            <a:pPr algn="ctr"/>
            <a:r>
              <a:rPr lang="ru-RU" sz="14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ученый,</a:t>
            </a:r>
            <a:r>
              <a:rPr lang="en-US" sz="14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 </a:t>
            </a:r>
            <a:r>
              <a:rPr lang="ru-RU" sz="14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профессор </a:t>
            </a: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Университета </a:t>
            </a:r>
            <a:r>
              <a:rPr lang="ru-RU" sz="1400" dirty="0" err="1" smtClean="0">
                <a:solidFill>
                  <a:srgbClr val="0089D3"/>
                </a:solidFill>
                <a:latin typeface="Circe" panose="020B0502020203020203" pitchFamily="34" charset="-52"/>
              </a:rPr>
              <a:t>Рутгерса</a:t>
            </a:r>
            <a:endParaRPr lang="en-US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  <a:p>
            <a:pPr algn="ctr"/>
            <a:r>
              <a:rPr lang="ru-RU" sz="14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(</a:t>
            </a: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США, штат Нью-Джерси)</a:t>
            </a:r>
          </a:p>
          <a:p>
            <a:pPr algn="just"/>
            <a:endParaRPr lang="ru-RU" sz="14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919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8944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МЕЖДУНАРОДНОЕ СОТРУДНИЧЕСТВО</a:t>
            </a:r>
          </a:p>
          <a:p>
            <a:pPr marL="714375"/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-437216" y="1004994"/>
            <a:ext cx="9968491" cy="5431215"/>
            <a:chOff x="799913" y="1035782"/>
            <a:chExt cx="10827011" cy="5373630"/>
          </a:xfrm>
        </p:grpSpPr>
        <p:graphicFrame>
          <p:nvGraphicFramePr>
            <p:cNvPr id="18" name="Схема 17"/>
            <p:cNvGraphicFramePr/>
            <p:nvPr>
              <p:extLst>
                <p:ext uri="{D42A27DB-BD31-4B8C-83A1-F6EECF244321}">
                  <p14:modId xmlns:p14="http://schemas.microsoft.com/office/powerpoint/2010/main" val="2283487713"/>
                </p:ext>
              </p:extLst>
            </p:nvPr>
          </p:nvGraphicFramePr>
          <p:xfrm>
            <a:off x="799913" y="1035782"/>
            <a:ext cx="10827011" cy="537363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511898" y="5072568"/>
              <a:ext cx="2003696" cy="100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2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ПРОГРАММЫ ДВОЙНОГО ДИПЛОМА С УНИВЕРСИТЕТАМИ ЕС И КИТАЯ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74635" y="2028914"/>
              <a:ext cx="1999975" cy="45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ru-RU" sz="12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СЕТЕВОЕ ПАРТНЕРСТВО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45972" y="1302497"/>
              <a:ext cx="2430036" cy="111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0" algn="r"/>
              <a:endParaRPr lang="ru-RU" sz="700" dirty="0">
                <a:latin typeface="Montserrat ExtraBold" panose="00000900000000000000" pitchFamily="2" charset="-52"/>
              </a:endParaRPr>
            </a:p>
            <a:p>
              <a:pPr marL="135731" indent="-135731" algn="r">
                <a:tabLst>
                  <a:tab pos="135731" algn="l"/>
                  <a:tab pos="1079897" algn="l"/>
                </a:tabLs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РЕАЛ МАДРИД – ДГТУ</a:t>
              </a:r>
            </a:p>
            <a:p>
              <a:pPr marL="135731" indent="-135731" algn="r">
                <a:tabLst>
                  <a:tab pos="135731" algn="l"/>
                  <a:tab pos="1079897" algn="l"/>
                </a:tabLst>
              </a:pPr>
              <a:endParaRPr lang="en-US" sz="12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marL="135731" indent="-135731" algn="r">
                <a:tabLst>
                  <a:tab pos="135731" algn="l"/>
                  <a:tab pos="1079897" algn="l"/>
                </a:tabLs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«БИЛИНГВАЛЬНЫЕ </a:t>
              </a:r>
            </a:p>
            <a:p>
              <a:pPr marL="135731" indent="-135731" algn="r">
                <a:tabLst>
                  <a:tab pos="135731" algn="l"/>
                  <a:tab pos="1079897" algn="l"/>
                </a:tabLs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СЕКЦИИ»</a:t>
              </a:r>
              <a:b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15102" y="4930525"/>
              <a:ext cx="2210137" cy="1156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ru-RU" sz="12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РФФИ</a:t>
              </a:r>
            </a:p>
            <a:p>
              <a:pPr lvl="0" algn="r">
                <a:lnSpc>
                  <a:spcPct val="150000"/>
                </a:lnSpc>
              </a:pPr>
              <a:r>
                <a:rPr lang="ru-RU" sz="12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МО КНР</a:t>
              </a:r>
            </a:p>
            <a:p>
              <a:pPr lvl="0" algn="r">
                <a:lnSpc>
                  <a:spcPct val="150000"/>
                </a:lnSpc>
              </a:pPr>
              <a:r>
                <a:rPr lang="ru-RU" sz="12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ТЕМПУС IV, </a:t>
              </a:r>
              <a:endParaRPr lang="en-US" sz="1200" b="1" dirty="0" smtClean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r">
                <a:lnSpc>
                  <a:spcPct val="150000"/>
                </a:lnSpc>
              </a:pPr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ERASMUS +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23" name="Picture 2" descr="074082840b6b061d47314b3bacc5355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835" y="1285713"/>
              <a:ext cx="826462" cy="670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4" name="Прямоугольник 23"/>
          <p:cNvSpPr/>
          <p:nvPr/>
        </p:nvSpPr>
        <p:spPr>
          <a:xfrm>
            <a:off x="2250487" y="2665902"/>
            <a:ext cx="2332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ИНСТИТУЦИОНАЛЬНОЕ ПАРТНЁРСТВО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08691" y="4197012"/>
            <a:ext cx="1938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ПРОГРАММ ДВОЙНОГО ДИПЛОМИРОВАНИЯ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21778" y="2481235"/>
            <a:ext cx="2274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ВЗАИМОДЕЙСТВИЕ </a:t>
            </a:r>
            <a:r>
              <a:rPr lang="ru-RU" sz="1200" b="1" dirty="0" smtClean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 ОРГАНИЗАЦИЯМИ:</a:t>
            </a:r>
          </a:p>
          <a:p>
            <a:pPr lvl="0"/>
            <a:r>
              <a:rPr lang="ru-RU" sz="1200" b="1" dirty="0" smtClean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КУЛЬТУРА , БИЗНЕС И ТУРИЗМ</a:t>
            </a:r>
            <a:endParaRPr lang="ru-RU" sz="1200" b="1" dirty="0">
              <a:solidFill>
                <a:sysClr val="window" lastClr="FFFFFF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98" y="1195923"/>
            <a:ext cx="2354905" cy="15263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 cstate="print"/>
          <a:srcRect l="16926" t="25500" r="22044" b="6730"/>
          <a:stretch/>
        </p:blipFill>
        <p:spPr>
          <a:xfrm>
            <a:off x="9027797" y="3002499"/>
            <a:ext cx="2354905" cy="14754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" descr="https://donstu.ru/upload/iblock/7bd/750_833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27799" y="4758206"/>
            <a:ext cx="2354904" cy="1535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70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195884"/>
            <a:ext cx="12192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lnSpc>
                <a:spcPct val="150000"/>
              </a:lnSpc>
            </a:pPr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СЕТЕВОЕ </a:t>
            </a:r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ПАРТНЕРСТВО</a:t>
            </a:r>
            <a:endParaRPr lang="ru-RU" sz="2000" b="1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074082840b6b061d47314b3bacc535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41" y="1393748"/>
            <a:ext cx="1172772" cy="10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632279" y="1412690"/>
            <a:ext cx="5122192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185738" indent="258763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625475" algn="l"/>
                <a:tab pos="630238" algn="l"/>
              </a:tabLst>
              <a:defRPr/>
            </a:pPr>
            <a:r>
              <a:rPr lang="ru-RU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АССОЦИИРОВАННЫЕ </a:t>
            </a:r>
            <a:r>
              <a:rPr lang="ru-RU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ПАРТНЕРЫ</a:t>
            </a:r>
            <a:r>
              <a:rPr lang="en-US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471488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9B2"/>
              </a:buClr>
              <a:buFont typeface="Arial" panose="020B0604020202020204" pitchFamily="34" charset="0"/>
              <a:buChar char="•"/>
              <a:tabLst>
                <a:tab pos="625475" algn="l"/>
                <a:tab pos="630238" algn="l"/>
              </a:tabLst>
              <a:defRPr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ASIIN (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Германия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71488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9B2"/>
              </a:buClr>
              <a:buFont typeface="Arial" panose="020B0604020202020204" pitchFamily="34" charset="0"/>
              <a:buChar char="•"/>
              <a:tabLst>
                <a:tab pos="625475" algn="l"/>
                <a:tab pos="630238" algn="l"/>
              </a:tabLs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NQA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Великобритания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71488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9B2"/>
              </a:buClr>
              <a:buFont typeface="Arial" panose="020B0604020202020204" pitchFamily="34" charset="0"/>
              <a:buChar char="•"/>
              <a:tabLst>
                <a:tab pos="625475" algn="l"/>
                <a:tab pos="630238" algn="l"/>
              </a:tabLs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EURASHE</a:t>
            </a:r>
          </a:p>
          <a:p>
            <a:pPr marL="471488" indent="-285750" algn="just">
              <a:lnSpc>
                <a:spcPct val="150000"/>
              </a:lnSpc>
              <a:buClr>
                <a:srgbClr val="0079B2"/>
              </a:buClr>
              <a:buFont typeface="Arial" panose="020B0604020202020204" pitchFamily="34" charset="0"/>
              <a:buChar char="•"/>
              <a:tabLst>
                <a:tab pos="625475" algn="l"/>
                <a:tab pos="630238" algn="l"/>
              </a:tabLs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The Holy See</a:t>
            </a:r>
          </a:p>
          <a:p>
            <a:pPr marL="471488" indent="-285750" algn="just">
              <a:lnSpc>
                <a:spcPct val="150000"/>
              </a:lnSpc>
              <a:buClr>
                <a:srgbClr val="0079B2"/>
              </a:buClr>
              <a:buFont typeface="Arial" panose="020B0604020202020204" pitchFamily="34" charset="0"/>
              <a:buChar char="•"/>
              <a:tabLst>
                <a:tab pos="625475" algn="l"/>
                <a:tab pos="630238" algn="l"/>
              </a:tabLs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Flemish community</a:t>
            </a:r>
          </a:p>
        </p:txBody>
      </p:sp>
      <p:sp>
        <p:nvSpPr>
          <p:cNvPr id="16" name="Прямоугольник 8"/>
          <p:cNvSpPr>
            <a:spLocks noChangeArrowheads="1"/>
          </p:cNvSpPr>
          <p:nvPr/>
        </p:nvSpPr>
        <p:spPr bwMode="auto">
          <a:xfrm>
            <a:off x="818484" y="3975044"/>
            <a:ext cx="157111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32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23</a:t>
            </a:r>
            <a:r>
              <a:rPr lang="en-US" altLang="ru-RU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altLang="ru-RU" sz="24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зарубежных </a:t>
            </a:r>
            <a:endParaRPr lang="en-US" altLang="ru-RU" dirty="0" smtClean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партнера</a:t>
            </a:r>
            <a:endParaRPr lang="en-US" altLang="ru-RU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Прямоугольник 8"/>
          <p:cNvSpPr>
            <a:spLocks noChangeArrowheads="1"/>
          </p:cNvSpPr>
          <p:nvPr/>
        </p:nvSpPr>
        <p:spPr bwMode="auto">
          <a:xfrm>
            <a:off x="812192" y="2794131"/>
            <a:ext cx="149959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32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58 </a:t>
            </a:r>
            <a:endParaRPr lang="ru-RU" altLang="ru-RU" sz="32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российских </a:t>
            </a:r>
            <a:endParaRPr lang="en-US" altLang="ru-RU" dirty="0" smtClean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ВУЗов</a:t>
            </a:r>
            <a:endParaRPr lang="en-US" altLang="ru-RU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632279" y="1434738"/>
            <a:ext cx="2333" cy="4399422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608038"/>
              </p:ext>
            </p:extLst>
          </p:nvPr>
        </p:nvGraphicFramePr>
        <p:xfrm>
          <a:off x="2704456" y="3814725"/>
          <a:ext cx="2502571" cy="228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27874"/>
              </p:ext>
            </p:extLst>
          </p:nvPr>
        </p:nvGraphicFramePr>
        <p:xfrm>
          <a:off x="5292567" y="4029339"/>
          <a:ext cx="2499104" cy="2073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>
            <a:off x="7808656" y="1461549"/>
            <a:ext cx="2333" cy="4399422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31" y="1523494"/>
            <a:ext cx="6651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</p:pic>
      <p:pic>
        <p:nvPicPr>
          <p:cNvPr id="27" name="Рисунок 7" descr="http://tempus-e3m.com/wp-content/uploads/2015/03/HERZEN-150x1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9" y="3522156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11" descr="http://tempus-e3m.com/wp-content/uploads/2015/02/NVSU-150x15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8" y="2253744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10" descr="http://tempus-e3m.com/wp-content/uploads/2014/11/VSU-Voronezh-State-University-254x3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8" y="2874456"/>
            <a:ext cx="5032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6" y="4263519"/>
            <a:ext cx="482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786" y="4844544"/>
            <a:ext cx="462619" cy="4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0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6" y="5437998"/>
            <a:ext cx="478663" cy="45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866" y="2076685"/>
            <a:ext cx="7032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135" y="2940797"/>
            <a:ext cx="8524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r="19942"/>
          <a:stretch>
            <a:fillRect/>
          </a:stretch>
        </p:blipFill>
        <p:spPr bwMode="auto">
          <a:xfrm>
            <a:off x="8734833" y="1441738"/>
            <a:ext cx="7318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15" y="3841606"/>
            <a:ext cx="4381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4007" r="2426" b="2921"/>
          <a:stretch>
            <a:fillRect/>
          </a:stretch>
        </p:blipFill>
        <p:spPr bwMode="auto">
          <a:xfrm>
            <a:off x="8642434" y="5386331"/>
            <a:ext cx="7778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292" y="4328626"/>
            <a:ext cx="75247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692" y="4981431"/>
            <a:ext cx="6858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0" b="19600"/>
          <a:stretch>
            <a:fillRect/>
          </a:stretch>
        </p:blipFill>
        <p:spPr bwMode="auto">
          <a:xfrm>
            <a:off x="8660045" y="3177995"/>
            <a:ext cx="630238" cy="70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884" y="1619008"/>
            <a:ext cx="6080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Рисунок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57" y="1553920"/>
            <a:ext cx="3762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0" descr="http://valeru.net/wp-content/uploads/2014/03/mgpu_neu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149" y="4428444"/>
            <a:ext cx="5683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3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95" y="4981431"/>
            <a:ext cx="887649" cy="39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Рисунок 4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413" y="5537546"/>
            <a:ext cx="123293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37" y="4395511"/>
            <a:ext cx="6858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Рисунок 4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548" y="2758591"/>
            <a:ext cx="481448" cy="50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2" descr="http://www.ugues.ru/_style/logo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5" r="81021" b="19289"/>
          <a:stretch>
            <a:fillRect/>
          </a:stretch>
        </p:blipFill>
        <p:spPr bwMode="auto">
          <a:xfrm>
            <a:off x="11096875" y="2377650"/>
            <a:ext cx="353985" cy="36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2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19847"/>
          <a:stretch>
            <a:fillRect/>
          </a:stretch>
        </p:blipFill>
        <p:spPr bwMode="auto">
          <a:xfrm>
            <a:off x="9508654" y="3867199"/>
            <a:ext cx="482830" cy="49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Рисунок 2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2932044"/>
            <a:ext cx="4889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4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66" y="3487765"/>
            <a:ext cx="685800" cy="35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Рисунок 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298" y="1630618"/>
            <a:ext cx="5016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Рисунок 2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147" y="4908338"/>
            <a:ext cx="8747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Рисунок 1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916" y="4417174"/>
            <a:ext cx="4810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Рисунок 1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389" y="3944054"/>
            <a:ext cx="500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Рисунок 3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811" y="3686683"/>
            <a:ext cx="635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Рисунок 4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621" y="3018143"/>
            <a:ext cx="533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10816798" y="5494973"/>
            <a:ext cx="741590" cy="353599"/>
          </a:xfrm>
          <a:prstGeom prst="rect">
            <a:avLst/>
          </a:prstGeom>
        </p:spPr>
      </p:pic>
      <p:pic>
        <p:nvPicPr>
          <p:cNvPr id="67" name="Рисунок 9" descr="http://tempus-e3m.com/wp-content/uploads/2014/11/SPACE-SPACE-Network-Brussels-300x71.bmp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447" y="2304934"/>
            <a:ext cx="1687437" cy="50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2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12626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СЕТЕВОЕ ПАРТНЕРСТВО </a:t>
            </a: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25"/>
          <p:cNvGrpSpPr>
            <a:grpSpLocks/>
          </p:cNvGrpSpPr>
          <p:nvPr/>
        </p:nvGrpSpPr>
        <p:grpSpPr bwMode="auto">
          <a:xfrm>
            <a:off x="818140" y="5842712"/>
            <a:ext cx="10564562" cy="699896"/>
            <a:chOff x="146050" y="1568450"/>
            <a:chExt cx="8740290" cy="6227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728" y="1626060"/>
              <a:ext cx="137795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724" y="1666304"/>
              <a:ext cx="1787024" cy="48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597" y="1636379"/>
              <a:ext cx="871537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914" y="1641432"/>
              <a:ext cx="767426" cy="47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F:\лого\Worldscills.bm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082" y="1568450"/>
              <a:ext cx="939800" cy="594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9" descr="http://tempus-e3m.com/wp-content/uploads/2014/11/SPACE-SPACE-Network-Brussels-300x71.bm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0" y="1698442"/>
              <a:ext cx="1602888" cy="42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http://www.eucen.eu/images/heade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18"/>
            <a:stretch>
              <a:fillRect/>
            </a:stretch>
          </p:blipFill>
          <p:spPr bwMode="auto">
            <a:xfrm>
              <a:off x="651275" y="1626060"/>
              <a:ext cx="717550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0" y="1600200"/>
              <a:ext cx="5143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708660" y="1061367"/>
            <a:ext cx="616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МЕЖДУНАРОДНЫЕ ПРОЕКТЫ И ПРОГРАММЫ</a:t>
            </a:r>
            <a:endParaRPr lang="en-US" sz="2000" b="1" dirty="0">
              <a:solidFill>
                <a:srgbClr val="0079B2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4614" y="1533482"/>
            <a:ext cx="3097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международных </a:t>
            </a:r>
          </a:p>
          <a:p>
            <a:r>
              <a:rPr lang="ru-RU" sz="16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проектов по направлениям:</a:t>
            </a: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образование</a:t>
            </a: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признание</a:t>
            </a: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развитие региона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660" y="1410228"/>
            <a:ext cx="1073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17</a:t>
            </a:r>
            <a:endParaRPr lang="ru-RU" sz="5400" dirty="0">
              <a:solidFill>
                <a:schemeClr val="bg2">
                  <a:lumMod val="10000"/>
                </a:schemeClr>
              </a:solidFill>
              <a:latin typeface="Montserrat ExtraBold" panose="00000900000000000000" pitchFamily="50" charset="-52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02265" y="1102959"/>
            <a:ext cx="3480437" cy="125521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862473" y="2931077"/>
            <a:ext cx="8512747" cy="2597938"/>
            <a:chOff x="1862473" y="2931077"/>
            <a:chExt cx="8512747" cy="2597938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8315962" y="2931951"/>
              <a:ext cx="2027689" cy="2597064"/>
            </a:xfrm>
            <a:prstGeom prst="roundRect">
              <a:avLst>
                <a:gd name="adj" fmla="val 8348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62473" y="3016067"/>
              <a:ext cx="411040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smtClean="0">
                  <a:solidFill>
                    <a:srgbClr val="0089D3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ОБРАЗОВАНИЕ</a:t>
              </a:r>
              <a:endParaRPr lang="en-US" sz="1400" b="1" dirty="0">
                <a:solidFill>
                  <a:srgbClr val="0079B2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02633" y="3036470"/>
              <a:ext cx="128357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 smtClean="0">
                  <a:solidFill>
                    <a:srgbClr val="0089D3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ПРИЗНАНИЕ</a:t>
              </a:r>
              <a:endParaRPr lang="en-US" sz="1400" b="1" dirty="0">
                <a:solidFill>
                  <a:srgbClr val="0079B2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3341" y="3027300"/>
              <a:ext cx="19729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rgbClr val="0089D3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РАЗВИТИЕ РЕГИОНА</a:t>
              </a:r>
              <a:endParaRPr lang="en-US" sz="1400" b="1" dirty="0">
                <a:solidFill>
                  <a:srgbClr val="0079B2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6132670" y="2931899"/>
              <a:ext cx="2027689" cy="2597115"/>
            </a:xfrm>
            <a:prstGeom prst="roundRect">
              <a:avLst>
                <a:gd name="adj" fmla="val 8348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1862473" y="2931077"/>
              <a:ext cx="4097882" cy="2597938"/>
            </a:xfrm>
            <a:prstGeom prst="roundRect">
              <a:avLst>
                <a:gd name="adj" fmla="val 8348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975706" y="3339228"/>
              <a:ext cx="1811044" cy="280838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978311" y="3742104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981064" y="4141975"/>
              <a:ext cx="1811044" cy="404834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975706" y="4672791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967928" y="5064746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6247254" y="3350542"/>
              <a:ext cx="1811044" cy="418159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247255" y="3372793"/>
              <a:ext cx="18110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Онлайн оценка качества ОП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238896" y="3868308"/>
              <a:ext cx="1811044" cy="43728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247254" y="4405197"/>
              <a:ext cx="1811044" cy="43728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6247254" y="4913758"/>
              <a:ext cx="1811044" cy="43728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36836" y="3892104"/>
              <a:ext cx="20318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Признание неформального </a:t>
              </a:r>
            </a:p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и спонтанного обучения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128480" y="4415565"/>
              <a:ext cx="20318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Модель независимой аккредитации ОП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15957" y="4924262"/>
              <a:ext cx="20318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Рамка квалификации «Туризм»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324318" y="3456840"/>
              <a:ext cx="20318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Центры</a:t>
              </a:r>
            </a:p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трудоустройства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8424283" y="3357108"/>
              <a:ext cx="1811044" cy="58394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8424283" y="4059692"/>
              <a:ext cx="1811044" cy="58394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8424283" y="4755958"/>
              <a:ext cx="1811044" cy="58394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343341" y="4056339"/>
              <a:ext cx="203187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Партнерство</a:t>
              </a:r>
            </a:p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 «Университет-Предприятие»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15962" y="4854182"/>
              <a:ext cx="20318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Сеть спин-</a:t>
              </a:r>
              <a:r>
                <a:rPr lang="ru-RU" sz="11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офф</a:t>
              </a:r>
              <a:endParaRPr lang="ru-RU" sz="1100" dirty="0" smtClean="0">
                <a:solidFill>
                  <a:srgbClr val="0089D3"/>
                </a:solidFill>
                <a:latin typeface="Circe" panose="020B0502020203020203" pitchFamily="34" charset="-52"/>
              </a:endParaRPr>
            </a:p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компаний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2037600" y="3344780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2035504" y="3745469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2035504" y="4139878"/>
              <a:ext cx="1811044" cy="404834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2035504" y="4678626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2035504" y="5064746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051696" y="3362563"/>
              <a:ext cx="18110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Социальная работа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043597" y="3749063"/>
              <a:ext cx="18110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Материаловедение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035505" y="4143180"/>
              <a:ext cx="18110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Экологическое образование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022958" y="4673917"/>
              <a:ext cx="18110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Диалог культур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1283" y="5096546"/>
              <a:ext cx="18110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Кафедра Жана </a:t>
              </a:r>
              <a:r>
                <a:rPr lang="ru-RU" sz="11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Монэ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879452" y="3361704"/>
              <a:ext cx="20276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Инженерное образование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984641" y="5074775"/>
              <a:ext cx="17645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Настройка ОП в </a:t>
              </a:r>
              <a:r>
                <a:rPr lang="ru-RU" sz="1100" dirty="0">
                  <a:solidFill>
                    <a:srgbClr val="0089D3"/>
                  </a:solidFill>
                  <a:latin typeface="Circe" panose="020B0502020203020203" pitchFamily="34" charset="-52"/>
                </a:rPr>
                <a:t>РФ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911414" y="3758391"/>
              <a:ext cx="19520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Обучение </a:t>
              </a:r>
              <a:r>
                <a:rPr lang="ru-RU" sz="1100" dirty="0">
                  <a:solidFill>
                    <a:srgbClr val="0089D3"/>
                  </a:solidFill>
                  <a:latin typeface="Circe" panose="020B0502020203020203" pitchFamily="34" charset="-52"/>
                </a:rPr>
                <a:t>на рабочем месте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993795" y="4163320"/>
              <a:ext cx="18110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Взаимодействие </a:t>
              </a:r>
              <a:r>
                <a:rPr lang="ru-RU" sz="1100" dirty="0">
                  <a:solidFill>
                    <a:srgbClr val="0089D3"/>
                  </a:solidFill>
                  <a:latin typeface="Circe" panose="020B0502020203020203" pitchFamily="34" charset="-52"/>
                </a:rPr>
                <a:t>СПО и ВПО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967929" y="4684324"/>
              <a:ext cx="18110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Энергосбережение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9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04333" y="476321"/>
            <a:ext cx="8995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charset="-52"/>
              </a:rPr>
              <a:t>СЕТЕВОЕ ПАРТНЕРСТВО</a:t>
            </a:r>
            <a:endParaRPr lang="ru-RU" sz="2800" dirty="0">
              <a:solidFill>
                <a:srgbClr val="0089D3"/>
              </a:solidFill>
              <a:latin typeface="Montserrat ExtraBold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28464" y="4553946"/>
            <a:ext cx="43248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irce" panose="020B0604020202020204" charset="-52"/>
              </a:rPr>
              <a:t>Национальный университет Республики </a:t>
            </a:r>
            <a:r>
              <a:rPr lang="ru-RU" sz="1600" dirty="0" smtClean="0">
                <a:latin typeface="Circe" panose="020B0604020202020204" charset="-52"/>
              </a:rPr>
              <a:t>Узбекистан</a:t>
            </a:r>
          </a:p>
          <a:p>
            <a:endParaRPr lang="ru-RU" sz="800" dirty="0">
              <a:latin typeface="Circe" panose="020B0604020202020204" charset="-52"/>
            </a:endParaRPr>
          </a:p>
          <a:p>
            <a:r>
              <a:rPr lang="ru-RU" sz="1600" dirty="0" smtClean="0">
                <a:latin typeface="Circe" panose="020B0604020202020204" charset="-52"/>
              </a:rPr>
              <a:t>Ташкентский </a:t>
            </a:r>
            <a:r>
              <a:rPr lang="ru-RU" sz="1600" dirty="0">
                <a:latin typeface="Circe" panose="020B0604020202020204" charset="-52"/>
              </a:rPr>
              <a:t>государственный педагогический </a:t>
            </a:r>
            <a:r>
              <a:rPr lang="ru-RU" sz="1600" dirty="0" smtClean="0">
                <a:latin typeface="Circe" panose="020B0604020202020204" charset="-52"/>
              </a:rPr>
              <a:t>университет</a:t>
            </a:r>
          </a:p>
          <a:p>
            <a:endParaRPr lang="ru-RU" sz="800" dirty="0" smtClean="0">
              <a:latin typeface="Circe" panose="020B0604020202020204" charset="-52"/>
            </a:endParaRPr>
          </a:p>
          <a:p>
            <a:r>
              <a:rPr lang="ru-RU" sz="1600" dirty="0" smtClean="0">
                <a:latin typeface="Circe" panose="020B0604020202020204" charset="-52"/>
              </a:rPr>
              <a:t>Ташкентский университет информационных технологий им. Мухаммада ал-</a:t>
            </a:r>
            <a:r>
              <a:rPr lang="ru-RU" sz="1600" dirty="0" err="1" smtClean="0">
                <a:latin typeface="Circe" panose="020B0604020202020204" charset="-52"/>
              </a:rPr>
              <a:t>Хоразмий</a:t>
            </a:r>
            <a:endParaRPr lang="ru-RU" sz="1600" dirty="0" smtClean="0">
              <a:latin typeface="Circe" panose="020B0604020202020204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18140" y="1086059"/>
            <a:ext cx="107751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498272" y="1266584"/>
            <a:ext cx="8562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89D3"/>
                </a:solidFill>
                <a:latin typeface="Montserrat ExtraBold" panose="00000900000000000000" charset="-52"/>
              </a:rPr>
              <a:t>ПРОЕКТ </a:t>
            </a:r>
            <a:r>
              <a:rPr lang="ru-RU" sz="2400" b="1" dirty="0" smtClean="0">
                <a:solidFill>
                  <a:srgbClr val="0089D3"/>
                </a:solidFill>
                <a:latin typeface="Montserrat ExtraBold" panose="00000900000000000000" charset="-52"/>
              </a:rPr>
              <a:t>«ЦИФРОВАЯ ШКОЛА» </a:t>
            </a:r>
            <a:endParaRPr lang="ru-RU" sz="2400" b="1" dirty="0">
              <a:solidFill>
                <a:srgbClr val="0089D3"/>
              </a:solidFill>
              <a:latin typeface="Montserrat ExtraBold" panose="00000900000000000000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98270" y="1751716"/>
            <a:ext cx="90950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Circe" panose="020B0604020202020204" charset="-52"/>
              </a:rPr>
              <a:t>совместно с </a:t>
            </a:r>
            <a:r>
              <a:rPr lang="ru-RU" sz="2000" dirty="0" smtClean="0">
                <a:solidFill>
                  <a:srgbClr val="0089D3"/>
                </a:solidFill>
                <a:latin typeface="Montserrat ExtraBold" panose="00000900000000000000" charset="-52"/>
              </a:rPr>
              <a:t>ДГТУ</a:t>
            </a:r>
            <a:r>
              <a:rPr lang="ru-RU" sz="2200" dirty="0" smtClean="0">
                <a:latin typeface="Circe" panose="020B0604020202020204" charset="-52"/>
              </a:rPr>
              <a:t> и образовательными организациями </a:t>
            </a:r>
            <a:r>
              <a:rPr lang="ru-RU" sz="2000" dirty="0">
                <a:latin typeface="Circe" panose="020B0502020203020203" pitchFamily="34" charset="-52"/>
              </a:rPr>
              <a:t>Китая, </a:t>
            </a:r>
            <a:r>
              <a:rPr lang="ru-RU" sz="2000" dirty="0" smtClean="0">
                <a:latin typeface="Circe" panose="020B0502020203020203" pitchFamily="34" charset="-52"/>
              </a:rPr>
              <a:t>Грузии</a:t>
            </a:r>
            <a:r>
              <a:rPr lang="ru-RU" sz="2000" dirty="0">
                <a:latin typeface="Circe" panose="020B0502020203020203" pitchFamily="34" charset="-52"/>
              </a:rPr>
              <a:t>, Казахстана, </a:t>
            </a:r>
            <a:r>
              <a:rPr lang="ru-RU" sz="2000" dirty="0" smtClean="0">
                <a:latin typeface="Circe" panose="020B0502020203020203" pitchFamily="34" charset="-52"/>
              </a:rPr>
              <a:t>Испании, Киргизии  и </a:t>
            </a:r>
            <a:r>
              <a:rPr lang="ru-RU" sz="2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УЗБЕКИСТАНА</a:t>
            </a:r>
            <a:endParaRPr lang="ru-RU" sz="20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593331" y="4664315"/>
            <a:ext cx="399995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irce" panose="020B0604020202020204" charset="-52"/>
              </a:rPr>
              <a:t>тиражирование </a:t>
            </a:r>
            <a:r>
              <a:rPr lang="ru-RU" dirty="0">
                <a:latin typeface="Circe" panose="020B0604020202020204" charset="-52"/>
              </a:rPr>
              <a:t>лучших практик по развитию цифровой </a:t>
            </a:r>
            <a:r>
              <a:rPr lang="ru-RU" dirty="0" smtClean="0">
                <a:latin typeface="Circe" panose="020B0604020202020204" charset="-52"/>
              </a:rPr>
              <a:t>   грамотности </a:t>
            </a:r>
            <a:r>
              <a:rPr lang="ru-RU" dirty="0" smtClean="0">
                <a:latin typeface="Circe" panose="020B0502020203020203" charset="-52"/>
              </a:rPr>
              <a:t>школьников </a:t>
            </a:r>
            <a:r>
              <a:rPr lang="ru-RU" dirty="0">
                <a:latin typeface="Circe" panose="020B0502020203020203" charset="-52"/>
              </a:rPr>
              <a:t>на базе российских </a:t>
            </a:r>
            <a:r>
              <a:rPr lang="ru-RU" dirty="0" smtClean="0">
                <a:latin typeface="Circe" panose="020B0502020203020203" charset="-52"/>
              </a:rPr>
              <a:t>школ и </a:t>
            </a:r>
            <a:r>
              <a:rPr lang="ru-RU" dirty="0">
                <a:latin typeface="Circe" panose="020B0502020203020203" charset="-52"/>
              </a:rPr>
              <a:t>образовательных организаций за </a:t>
            </a:r>
            <a:r>
              <a:rPr lang="ru-RU" dirty="0" smtClean="0">
                <a:latin typeface="Circe" panose="020B0502020203020203" charset="-52"/>
              </a:rPr>
              <a:t>рубежом</a:t>
            </a:r>
            <a:endParaRPr lang="ru-RU" dirty="0" smtClean="0">
              <a:latin typeface="Circe" panose="020B0604020202020204" charset="-52"/>
            </a:endParaRPr>
          </a:p>
          <a:p>
            <a:pPr algn="just"/>
            <a:endParaRPr lang="ru-RU" sz="2000" b="1" dirty="0"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0221" y="4299392"/>
            <a:ext cx="1104481" cy="1058869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6170979" y="2937310"/>
            <a:ext cx="0" cy="3544465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encrypted-tbn0.gstatic.com/images?q=tbn%3AANd9GcRKwRDqj4fIF9f5NLe42vStCN2RR8pEBWfH9t81M5CZJb3mi0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68" y="5168511"/>
            <a:ext cx="493838" cy="4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Картинки по запросу &quot;ташкентский педагогический институт лого&quot;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50" y="4526340"/>
            <a:ext cx="571456" cy="57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Toshkent davlat pedagogika universiteti logo&quot;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0" y="5901257"/>
            <a:ext cx="942276" cy="37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igitalacadem.com/images/page/welcome/slid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09" y="1193139"/>
            <a:ext cx="1433394" cy="14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593331" y="4330740"/>
            <a:ext cx="65436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ЦЕЛЬ ПРОЕКТА:</a:t>
            </a:r>
            <a:endParaRPr lang="ru-RU" sz="16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 algn="ctr"/>
            <a:endParaRPr lang="ru-RU" sz="4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37918" y="2887080"/>
            <a:ext cx="1814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/>
            <a:r>
              <a:rPr lang="ru-RU" sz="40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700 +</a:t>
            </a:r>
            <a:endParaRPr lang="ru-RU" sz="40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 algn="ctr"/>
            <a:endParaRPr lang="ru-RU" sz="4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38" y="2926398"/>
            <a:ext cx="539115" cy="53911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9185257" y="2907613"/>
            <a:ext cx="2596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92128"/>
                </a:solidFill>
                <a:latin typeface="Circe" panose="020B0502020203020203" pitchFamily="34" charset="-52"/>
              </a:rPr>
              <a:t>образовательных организаций </a:t>
            </a:r>
            <a:r>
              <a:rPr lang="ru-RU" sz="1600" dirty="0" smtClean="0">
                <a:solidFill>
                  <a:srgbClr val="192128"/>
                </a:solidFill>
                <a:latin typeface="Circe" panose="020B0502020203020203" pitchFamily="34" charset="-52"/>
              </a:rPr>
              <a:t>                   стран-участниц</a:t>
            </a:r>
            <a:endParaRPr lang="ru-RU" sz="1600" dirty="0">
              <a:latin typeface="Circe" panose="020B0502020203020203" pitchFamily="34" charset="-52"/>
            </a:endParaRPr>
          </a:p>
        </p:txBody>
      </p:sp>
      <p:pic>
        <p:nvPicPr>
          <p:cNvPr id="38" name="Picture 4" descr="Картинки по запросу россотрудничество лог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23328"/>
          <a:stretch/>
        </p:blipFill>
        <p:spPr bwMode="auto">
          <a:xfrm>
            <a:off x="4267068" y="2863505"/>
            <a:ext cx="926126" cy="97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402989" y="3842201"/>
            <a:ext cx="2737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89D3"/>
                </a:solidFill>
                <a:latin typeface="Montserrat ExtraBold" panose="020B0604020202020204" charset="-52"/>
              </a:rPr>
              <a:t>РОССОТРУДНИЧЕСТВО</a:t>
            </a:r>
            <a:endParaRPr lang="ru-RU" sz="1400" dirty="0">
              <a:solidFill>
                <a:srgbClr val="0089D3"/>
              </a:solidFill>
              <a:latin typeface="Montserrat ExtraBold" panose="020B060402020202020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21371" y="3838273"/>
            <a:ext cx="31842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89D3"/>
                </a:solidFill>
                <a:latin typeface="Montserrat ExtraBold" charset="-52"/>
              </a:rPr>
              <a:t>МИНКОМСВЯЗИ РФ</a:t>
            </a:r>
            <a:endParaRPr lang="ru-RU" sz="1400" dirty="0">
              <a:latin typeface="Circe" panose="020B0604020202020204" charset="-52"/>
            </a:endParaRPr>
          </a:p>
        </p:txBody>
      </p:sp>
      <p:pic>
        <p:nvPicPr>
          <p:cNvPr id="4098" name="Picture 2" descr="Минкомсвязь РФ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36"/>
          <a:stretch/>
        </p:blipFill>
        <p:spPr bwMode="auto">
          <a:xfrm>
            <a:off x="574750" y="2774587"/>
            <a:ext cx="2245556" cy="99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836991" y="4362046"/>
            <a:ext cx="5167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3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58664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798696" y="1280160"/>
            <a:ext cx="10881240" cy="21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317028" y="1913276"/>
            <a:ext cx="2540810" cy="8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28613" indent="-3286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lvl="2" indent="0">
              <a:lnSpc>
                <a:spcPct val="90000"/>
              </a:lnSpc>
              <a:spcBef>
                <a:spcPts val="375"/>
              </a:spcBef>
              <a:buClr>
                <a:srgbClr val="0079B2"/>
              </a:buClr>
              <a:buSzTx/>
              <a:buNone/>
              <a:tabLst>
                <a:tab pos="27146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Ростовский-на-Дону институт сельхозмашиностроения</a:t>
            </a:r>
            <a:endParaRPr lang="en-US" altLang="ru-RU" dirty="0">
              <a:solidFill>
                <a:srgbClr val="0944BA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4596" t="-581" r="-386" b="9669"/>
          <a:stretch/>
        </p:blipFill>
        <p:spPr bwMode="auto">
          <a:xfrm>
            <a:off x="1701440" y="1712519"/>
            <a:ext cx="1566869" cy="1071055"/>
          </a:xfrm>
          <a:prstGeom prst="roundRect">
            <a:avLst>
              <a:gd name="adj" fmla="val 16667"/>
            </a:avLst>
          </a:prstGeom>
          <a:ln w="3175">
            <a:solidFill>
              <a:srgbClr val="C5C5C5"/>
            </a:solidFill>
            <a:prstDash val="sysDot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327250" y="5393953"/>
            <a:ext cx="1944505" cy="5633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7500" tIns="35100" rIns="67500" bIns="351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Опорный вуз Юга России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27250" y="3463160"/>
            <a:ext cx="2058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9B2"/>
              </a:buCl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т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ехнический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у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ниверситет</a:t>
            </a:r>
            <a:endParaRPr lang="en-US" sz="1600" dirty="0">
              <a:solidFill>
                <a:srgbClr val="4472C4">
                  <a:lumMod val="50000"/>
                </a:srgb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7672" y="2009362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1930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27672" y="3702766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</a:t>
            </a:r>
            <a:r>
              <a:rPr lang="en-US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92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3986" y="5444785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9B2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2016</a:t>
            </a:r>
            <a:endParaRPr lang="ru-RU" sz="2000" b="1" dirty="0">
              <a:solidFill>
                <a:srgbClr val="0079B2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40" y="3397652"/>
            <a:ext cx="1586572" cy="1076816"/>
          </a:xfrm>
          <a:prstGeom prst="roundRect">
            <a:avLst>
              <a:gd name="adj" fmla="val 178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31" y="5083622"/>
            <a:ext cx="1574831" cy="1068440"/>
          </a:xfrm>
          <a:prstGeom prst="roundRect">
            <a:avLst>
              <a:gd name="adj" fmla="val 182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926562" y="1817063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6" cstate="print"/>
          <a:srcRect r="79113" b="20272"/>
          <a:stretch/>
        </p:blipFill>
        <p:spPr>
          <a:xfrm>
            <a:off x="6284635" y="1717174"/>
            <a:ext cx="632663" cy="66068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7" cstate="print"/>
          <a:srcRect r="80199" b="18460"/>
          <a:stretch/>
        </p:blipFill>
        <p:spPr>
          <a:xfrm>
            <a:off x="6261475" y="4393146"/>
            <a:ext cx="678984" cy="69123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194435" y="3397652"/>
            <a:ext cx="2445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46 000+</a:t>
            </a: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обучающихся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13746" y="5156178"/>
            <a:ext cx="25202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3 000+</a:t>
            </a: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иностранных обучающихся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12423" y="2406049"/>
            <a:ext cx="1994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  <a:r>
              <a:rPr lang="ru-RU" sz="360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000+</a:t>
            </a: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сотрудников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818125" y="2610782"/>
            <a:ext cx="1301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филиалов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30142" y="1710154"/>
            <a:ext cx="862410" cy="715857"/>
          </a:xfrm>
          <a:prstGeom prst="rect">
            <a:avLst/>
          </a:prstGeom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8466788" y="1812945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028958" y="1627676"/>
            <a:ext cx="1301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26</a:t>
            </a:r>
            <a:endParaRPr lang="ru-RU" sz="36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корпусов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08778" y="4118265"/>
            <a:ext cx="652094" cy="79983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745238" y="5241415"/>
            <a:ext cx="1354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24</a:t>
            </a: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факультета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30417" y="5228606"/>
            <a:ext cx="1354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134</a:t>
            </a: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кафедры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97935" y="3980207"/>
            <a:ext cx="18582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341</a:t>
            </a: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образовательная программа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045907" y="2600342"/>
            <a:ext cx="13549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10</a:t>
            </a:r>
          </a:p>
          <a:p>
            <a:r>
              <a:rPr lang="ru-RU" sz="1600" dirty="0" smtClean="0">
                <a:solidFill>
                  <a:srgbClr val="1A1B13"/>
                </a:solidFill>
                <a:latin typeface="Circe" panose="020B0502020203020203" pitchFamily="34" charset="-52"/>
              </a:rPr>
              <a:t>общежитий</a:t>
            </a:r>
            <a:endParaRPr lang="ru-RU" sz="1600" dirty="0">
              <a:latin typeface="Circe" panose="020B0502020203020203" pitchFamily="34" charset="-52"/>
            </a:endParaRPr>
          </a:p>
        </p:txBody>
      </p:sp>
      <p:pic>
        <p:nvPicPr>
          <p:cNvPr id="29" name="Picture 2" descr="http://international.donstu.ru/wp-content/uploads/2020/05/%D0%91%D0%B5%D0%B7-%D0%B8%D0%BC%D0%B5%D0%BD%D0%B8-3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912" y="470456"/>
            <a:ext cx="856936" cy="62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5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18140" y="376420"/>
            <a:ext cx="10445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charset="-52"/>
              </a:rPr>
              <a:t>НАУЧНО-ОБРАЗОВАТЕЛЬНОЕ СОТРУДНИЧЕСТВО</a:t>
            </a:r>
            <a:endParaRPr lang="ru-RU" sz="2800" dirty="0">
              <a:solidFill>
                <a:srgbClr val="0089D3"/>
              </a:solidFill>
              <a:latin typeface="Montserrat ExtraBold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8140" y="1135009"/>
            <a:ext cx="8876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tserrat ExtraBold" charset="-52"/>
              </a:rPr>
              <a:t>СОВМЕСТНЫЕ ОБРАЗОВАТЕЛЬНЫЕ ПРОГРАММЫ</a:t>
            </a:r>
            <a:endParaRPr lang="ru-RU" dirty="0">
              <a:latin typeface="Montserrat ExtraBold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3276" y="1946662"/>
            <a:ext cx="16403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12</a:t>
            </a:r>
            <a:endParaRPr lang="ru-RU" sz="66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8140" y="3374806"/>
            <a:ext cx="9347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tserrat ExtraBold" charset="-52"/>
              </a:rPr>
              <a:t>СОВМЕСТНЫЕ ПУБЛИКАЦИИ </a:t>
            </a:r>
            <a:r>
              <a:rPr lang="en-US" b="1" dirty="0" smtClean="0">
                <a:latin typeface="Montserrat ExtraBold" charset="-52"/>
              </a:rPr>
              <a:t>SCOPUS </a:t>
            </a:r>
            <a:r>
              <a:rPr lang="ru-RU" b="1" dirty="0" smtClean="0">
                <a:latin typeface="Montserrat ExtraBold" charset="-52"/>
              </a:rPr>
              <a:t>И </a:t>
            </a:r>
            <a:r>
              <a:rPr lang="en-US" b="1" dirty="0" smtClean="0">
                <a:latin typeface="Montserrat ExtraBold" charset="-52"/>
              </a:rPr>
              <a:t>WEB OF SCIENCE</a:t>
            </a:r>
            <a:endParaRPr lang="ru-RU" dirty="0">
              <a:latin typeface="Montserrat ExtraBold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8140" y="5001540"/>
            <a:ext cx="1014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tserrat ExtraBold" charset="-52"/>
              </a:rPr>
              <a:t>СОВМЕСТНОЕ ИССЛЕДОВАНИЯ, ИННОВАЦИИ И ПАТЕНТЫ</a:t>
            </a:r>
            <a:endParaRPr lang="ru-RU" dirty="0">
              <a:latin typeface="Montserrat ExtraBold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38334" y="3797993"/>
            <a:ext cx="10869386" cy="147732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легкая промышленность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безопасность жизнедеятельности</a:t>
            </a:r>
          </a:p>
          <a:p>
            <a:pPr>
              <a:lnSpc>
                <a:spcPct val="150000"/>
              </a:lnSpc>
              <a:buClr>
                <a:schemeClr val="tx1"/>
              </a:buClr>
              <a:buSzPct val="120000"/>
            </a:pPr>
            <a:endParaRPr lang="ru-RU" sz="20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зеленая химия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информационные технологии</a:t>
            </a:r>
            <a:endParaRPr lang="ru-RU" sz="20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54072" y="5672472"/>
            <a:ext cx="2207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92128"/>
                </a:solidFill>
                <a:latin typeface="Circe" panose="020B0502020203020203" pitchFamily="34" charset="-52"/>
              </a:rPr>
              <a:t>патента зарегистрировано</a:t>
            </a:r>
            <a:endParaRPr lang="ru-RU" dirty="0">
              <a:latin typeface="Circe" panose="020B0502020203020203" pitchFamily="34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4265" y="5413833"/>
            <a:ext cx="1149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4</a:t>
            </a:r>
            <a:endParaRPr lang="ru-RU" sz="60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18140" y="899640"/>
            <a:ext cx="10807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854073" y="2129622"/>
            <a:ext cx="22074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192128"/>
                </a:solidFill>
                <a:latin typeface="Circe" panose="020B0502020203020203" pitchFamily="34" charset="-52"/>
              </a:rPr>
              <a:t>совместных</a:t>
            </a:r>
          </a:p>
          <a:p>
            <a:r>
              <a:rPr lang="ru-RU" sz="1400" dirty="0" smtClean="0">
                <a:solidFill>
                  <a:srgbClr val="192128"/>
                </a:solidFill>
                <a:latin typeface="Circe" panose="020B0502020203020203" pitchFamily="34" charset="-52"/>
              </a:rPr>
              <a:t>образовательных</a:t>
            </a:r>
          </a:p>
          <a:p>
            <a:r>
              <a:rPr lang="ru-RU" sz="1400" dirty="0" smtClean="0">
                <a:solidFill>
                  <a:srgbClr val="192128"/>
                </a:solidFill>
                <a:latin typeface="Circe" panose="020B0502020203020203" pitchFamily="34" charset="-52"/>
              </a:rPr>
              <a:t>программ</a:t>
            </a:r>
            <a:endParaRPr lang="ru-RU" sz="1400" dirty="0">
              <a:latin typeface="Circe" panose="020B0502020203020203" pitchFamily="34" charset="-52"/>
            </a:endParaRPr>
          </a:p>
        </p:txBody>
      </p:sp>
      <p:pic>
        <p:nvPicPr>
          <p:cNvPr id="21" name="Picture 8" descr="https://upload.wikimedia.org/wikipedia/commons/e/ee/%D0%9B%D0%BE%D0%B3%D0%BE%D1%82%D0%B8%D0%BF_%D0%A2%D0%B5%D0%BA%D1%81%D1%82%D0%B8%D0%BB%D0%BE%D1%8C%D0%BD%D0%BE%D0%B3%D0%BE_%D0%B8%D0%BD%D1%81%D1%82%D0%B8%D1%82%D1%83%D1%82%D0%B0_%28%D0%A2%D0%98%D0%A2%D0%9B%D0%9F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83" y="1559820"/>
            <a:ext cx="863401" cy="8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819278" y="2498954"/>
            <a:ext cx="27424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89D3"/>
              </a:buClr>
            </a:pPr>
            <a:r>
              <a:rPr lang="ru-RU" sz="1400" dirty="0">
                <a:solidFill>
                  <a:srgbClr val="0089D3"/>
                </a:solidFill>
                <a:latin typeface="Circe" panose="020B0604020202020204" charset="-52"/>
              </a:rPr>
              <a:t>Ташкентский институт текстильной и легкой промышленности</a:t>
            </a:r>
          </a:p>
        </p:txBody>
      </p:sp>
      <p:pic>
        <p:nvPicPr>
          <p:cNvPr id="23" name="Picture 2" descr="TDTU | Ташкентский Государственный Технический Университет имени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00" y="1567635"/>
            <a:ext cx="889676" cy="8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95439" y="2498954"/>
            <a:ext cx="23665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89D3"/>
                </a:solidFill>
                <a:latin typeface="Circe" panose="020B0604020202020204" charset="-52"/>
              </a:rPr>
              <a:t>Ташкентский государственный технический университет</a:t>
            </a:r>
          </a:p>
        </p:txBody>
      </p:sp>
      <p:pic>
        <p:nvPicPr>
          <p:cNvPr id="5122" name="Picture 2" descr="Jizzax Politexnika Instituti - About | Facebo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584" y="1486780"/>
            <a:ext cx="919580" cy="9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488378" y="2445068"/>
            <a:ext cx="2035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Джизакский политехнический </a:t>
            </a:r>
            <a:r>
              <a:rPr lang="ru-RU" sz="1400" dirty="0" smtClean="0">
                <a:solidFill>
                  <a:srgbClr val="0089D3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институт</a:t>
            </a:r>
            <a:endParaRPr lang="ru-RU" sz="1400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914513" y="5672471"/>
            <a:ext cx="3561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92128"/>
                </a:solidFill>
                <a:latin typeface="Circe" panose="020B0502020203020203" pitchFamily="34" charset="-52"/>
              </a:rPr>
              <a:t>разработка тканей специального назначения </a:t>
            </a:r>
            <a:endParaRPr lang="ru-RU" dirty="0">
              <a:latin typeface="Circe" panose="020B0502020203020203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323576" y="5672470"/>
            <a:ext cx="3097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92128"/>
                </a:solidFill>
                <a:latin typeface="Circe" panose="020B0502020203020203" pitchFamily="34" charset="-52"/>
              </a:rPr>
              <a:t>технологии </a:t>
            </a:r>
            <a:r>
              <a:rPr lang="ru-RU" dirty="0" err="1" smtClean="0">
                <a:solidFill>
                  <a:srgbClr val="192128"/>
                </a:solidFill>
                <a:latin typeface="Circe" panose="020B0502020203020203" pitchFamily="34" charset="-52"/>
              </a:rPr>
              <a:t>ремедиации</a:t>
            </a:r>
            <a:r>
              <a:rPr lang="ru-RU" dirty="0" smtClean="0">
                <a:solidFill>
                  <a:srgbClr val="192128"/>
                </a:solidFill>
                <a:latin typeface="Circe" panose="020B0502020203020203" pitchFamily="34" charset="-52"/>
              </a:rPr>
              <a:t> почв</a:t>
            </a:r>
            <a:endParaRPr lang="ru-RU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7774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642340" cy="8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4939505" y="1942550"/>
            <a:ext cx="3030506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ru-RU" altLang="ru-RU" sz="3600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154</a:t>
            </a:r>
            <a:r>
              <a:rPr lang="en-US" altLang="ru-RU" sz="3200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 hangingPunct="1">
              <a:buClr>
                <a:srgbClr val="0089D3"/>
              </a:buClr>
            </a:pPr>
            <a: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ВУЗа</a:t>
            </a:r>
            <a:endParaRPr lang="en-US" altLang="ru-RU" sz="2000" dirty="0" smtClean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r>
              <a:rPr lang="ru-RU" altLang="ru-RU" sz="3600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42 </a:t>
            </a:r>
            <a:endParaRPr lang="en-US" altLang="ru-RU" sz="3600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r>
              <a:rPr lang="ru-RU" alt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страны </a:t>
            </a:r>
            <a:endParaRPr lang="en-US" alt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endParaRPr lang="en-US" altLang="ru-RU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endParaRPr lang="ru-RU" altLang="ru-RU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6" name="Text Box 87"/>
          <p:cNvSpPr txBox="1">
            <a:spLocks noChangeArrowheads="1"/>
          </p:cNvSpPr>
          <p:nvPr/>
        </p:nvSpPr>
        <p:spPr bwMode="auto">
          <a:xfrm>
            <a:off x="745999" y="3627472"/>
            <a:ext cx="5790663" cy="26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endParaRPr lang="ru-RU" altLang="ru-RU" sz="600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r>
              <a:rPr lang="ru-RU" altLang="ru-RU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ДГТУ</a:t>
            </a:r>
            <a:r>
              <a:rPr lang="ru-RU" altLang="ru-RU" sz="1600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 hangingPunct="1">
              <a:buClr>
                <a:srgbClr val="0089D3"/>
              </a:buClr>
            </a:pP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координатор </a:t>
            </a: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процесса диссеминации стандартов и принципов </a:t>
            </a: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CDIO</a:t>
            </a:r>
            <a:endParaRPr lang="en-US" altLang="ru-RU" sz="1100" dirty="0" smtClean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endParaRPr lang="ru-RU" altLang="ru-RU" sz="100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r>
              <a:rPr lang="ru-RU" altLang="ru-RU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Главная цель:</a:t>
            </a:r>
            <a:endParaRPr lang="en-US" altLang="ru-RU" sz="1600" dirty="0" smtClean="0">
              <a:solidFill>
                <a:srgbClr val="005D81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r>
              <a:rPr lang="ru-RU" alt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использование </a:t>
            </a: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технологических вызовов информационного общества для развития потенциала нового поколения инженеров</a:t>
            </a: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18140" y="1160211"/>
            <a:ext cx="3704164" cy="3017095"/>
            <a:chOff x="7196535" y="1086523"/>
            <a:chExt cx="3836504" cy="3463187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7196535" y="1086523"/>
              <a:ext cx="3836504" cy="2924134"/>
            </a:xfrm>
            <a:prstGeom prst="roundRect">
              <a:avLst/>
            </a:prstGeom>
            <a:noFill/>
            <a:ln w="190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365295" y="1175859"/>
              <a:ext cx="3498980" cy="33738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b="1" dirty="0">
                  <a:solidFill>
                    <a:srgbClr val="0089D3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СТАНДАРТЫ </a:t>
              </a:r>
              <a:r>
                <a:rPr lang="en-US" b="1" dirty="0" smtClean="0">
                  <a:solidFill>
                    <a:srgbClr val="0089D3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CDIO</a:t>
              </a:r>
              <a:endParaRPr lang="ru-RU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 dirty="0" smtClean="0">
                <a:solidFill>
                  <a:srgbClr val="005D8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b="1" dirty="0" smtClean="0">
                <a:solidFill>
                  <a:srgbClr val="005D8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1" dirty="0" smtClean="0">
                <a:solidFill>
                  <a:srgbClr val="005D8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00" b="1" dirty="0">
                <a:solidFill>
                  <a:srgbClr val="005D8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>
                <a:solidFill>
                  <a:srgbClr val="005D8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Планировать-Проектировать-Производить-Применять</a:t>
              </a:r>
              <a:r>
                <a:rPr lang="ru-RU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)</a:t>
              </a: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комплексный </a:t>
              </a:r>
              <a:endPara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проектно-ориентированный 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подход к инженерному </a:t>
              </a:r>
              <a:r>
                <a:rPr lang="ru-RU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образованию</a:t>
              </a: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5D8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endParaRPr lang="ru-RU" dirty="0">
                <a:solidFill>
                  <a:srgbClr val="005D81"/>
                </a:solidFill>
                <a:latin typeface="Myriad Pro" panose="020B0503030403020204" pitchFamily="34" charset="0"/>
              </a:endParaRPr>
            </a:p>
          </p:txBody>
        </p:sp>
        <p:pic>
          <p:nvPicPr>
            <p:cNvPr id="67" name="Picture 2" descr="Картинки по запросу CDI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r="8273"/>
            <a:stretch>
              <a:fillRect/>
            </a:stretch>
          </p:blipFill>
          <p:spPr bwMode="auto">
            <a:xfrm>
              <a:off x="7966165" y="1527502"/>
              <a:ext cx="2297243" cy="965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334062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ЧЛЕНСТВО В МЕЖДУНАРОДНЫХ АССОЦИАЦИЯХ</a:t>
            </a: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24" y="1160211"/>
            <a:ext cx="1011450" cy="63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6570423" y="1212418"/>
            <a:ext cx="2333" cy="4399422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6748272" y="4763567"/>
            <a:ext cx="474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dirty="0" smtClean="0">
                <a:latin typeface="Circe" panose="020B0502020203020203" pitchFamily="34" charset="-52"/>
              </a:rPr>
              <a:t>Международная Ассоциация Технопарков «Шелковый Путь» </a:t>
            </a:r>
          </a:p>
          <a:p>
            <a:pPr>
              <a:defRPr/>
            </a:pPr>
            <a:r>
              <a:rPr lang="ru-RU" altLang="ru-RU" dirty="0" smtClean="0">
                <a:latin typeface="Circe" panose="020B0502020203020203" pitchFamily="34" charset="-52"/>
              </a:rPr>
              <a:t>Июнь 2016</a:t>
            </a:r>
          </a:p>
        </p:txBody>
      </p:sp>
      <p:pic>
        <p:nvPicPr>
          <p:cNvPr id="48130" name="Picture 2" descr="ÐÐ°ÑÑÐ¸Ð½ÐºÐ¸ Ð¿Ð¾ Ð·Ð°Ð¿ÑÐ¾ÑÑ srsp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9712" y="3500829"/>
            <a:ext cx="3042411" cy="1195312"/>
          </a:xfrm>
          <a:prstGeom prst="rect">
            <a:avLst/>
          </a:prstGeom>
          <a:noFill/>
        </p:spPr>
      </p:pic>
      <p:sp>
        <p:nvSpPr>
          <p:cNvPr id="3" name="AutoShape 2" descr="ÐÐ°ÑÑÐ¸Ð½ÐºÐ¸ Ð¿Ð¾ Ð·Ð°Ð¿ÑÐ¾ÑÑ Ð¤ÐÐÐ Ð£ÐÐ ÐÐÐÐ«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920377" y="5728838"/>
            <a:ext cx="10775701" cy="857139"/>
            <a:chOff x="920377" y="5728838"/>
            <a:chExt cx="10775701" cy="857139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536" y="5728838"/>
              <a:ext cx="947681" cy="794608"/>
            </a:xfrm>
            <a:prstGeom prst="rect">
              <a:avLst/>
            </a:prstGeom>
          </p:spPr>
        </p:pic>
        <p:pic>
          <p:nvPicPr>
            <p:cNvPr id="32" name="Picture 6" descr="Картинки по запросу технопарк строгино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942" y="5745168"/>
              <a:ext cx="859723" cy="840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480" y="5828686"/>
              <a:ext cx="654297" cy="694294"/>
            </a:xfrm>
            <a:prstGeom prst="rect">
              <a:avLst/>
            </a:prstGeom>
          </p:spPr>
        </p:pic>
        <p:pic>
          <p:nvPicPr>
            <p:cNvPr id="34" name="Picture 14" descr="Картинки по запросу сколково логотип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BFDF14"/>
                </a:clrFrom>
                <a:clrTo>
                  <a:srgbClr val="BFDF1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062" y="5748867"/>
              <a:ext cx="1140093" cy="813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6" descr="Картинки по запросу петербургский экономический форум лого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767" y="5816062"/>
              <a:ext cx="668579" cy="668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8" descr="Картинки по запросу ОАО Российская венчурная компания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" t="23350" r="4822" b="29243"/>
            <a:stretch/>
          </p:blipFill>
          <p:spPr bwMode="auto">
            <a:xfrm>
              <a:off x="920377" y="5939641"/>
              <a:ext cx="1123548" cy="517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2" descr="Картинки по запросу флаг беларусь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66"/>
            <a:stretch/>
          </p:blipFill>
          <p:spPr bwMode="auto">
            <a:xfrm>
              <a:off x="7089529" y="5949379"/>
              <a:ext cx="666216" cy="46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16577" y="5937187"/>
              <a:ext cx="694944" cy="4775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2" descr="Картинки по запросу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405" y="5948919"/>
              <a:ext cx="682683" cy="46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042" y="5950277"/>
              <a:ext cx="731520" cy="462217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562" y="5906169"/>
              <a:ext cx="690494" cy="49861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112" y="5943948"/>
              <a:ext cx="769967" cy="45205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9963" y="5937187"/>
              <a:ext cx="706115" cy="4588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885" y="5864714"/>
              <a:ext cx="661255" cy="619927"/>
            </a:xfrm>
            <a:prstGeom prst="rect">
              <a:avLst/>
            </a:prstGeom>
          </p:spPr>
        </p:pic>
      </p:grpSp>
      <p:sp>
        <p:nvSpPr>
          <p:cNvPr id="40" name="Содержимое 2"/>
          <p:cNvSpPr txBox="1">
            <a:spLocks/>
          </p:cNvSpPr>
          <p:nvPr/>
        </p:nvSpPr>
        <p:spPr bwMode="auto">
          <a:xfrm>
            <a:off x="6839712" y="2172447"/>
            <a:ext cx="4760421" cy="99369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dirty="0">
                <a:latin typeface="Circe" panose="020B0502020203020203" pitchFamily="34" charset="-52"/>
              </a:rPr>
              <a:t>Международная ассоциации университетов SPACE </a:t>
            </a:r>
            <a:r>
              <a:rPr lang="ru-RU" dirty="0" err="1">
                <a:latin typeface="Circe" panose="020B0502020203020203" pitchFamily="34" charset="-52"/>
              </a:rPr>
              <a:t>Network</a:t>
            </a:r>
            <a:r>
              <a:rPr lang="ru-RU" dirty="0">
                <a:latin typeface="Circe" panose="020B0502020203020203" pitchFamily="34" charset="-52"/>
              </a:rPr>
              <a:t> </a:t>
            </a:r>
            <a:endParaRPr lang="en-US" dirty="0" smtClean="0">
              <a:latin typeface="Circe" panose="020B0502020203020203" pitchFamily="34" charset="-52"/>
            </a:endParaRPr>
          </a:p>
          <a:p>
            <a:pPr>
              <a:defRPr/>
            </a:pPr>
            <a:r>
              <a:rPr lang="ru-RU" dirty="0" smtClean="0">
                <a:latin typeface="Circe" panose="020B0502020203020203" pitchFamily="34" charset="-52"/>
              </a:rPr>
              <a:t>Сентябрь </a:t>
            </a:r>
            <a:r>
              <a:rPr lang="ru-RU" dirty="0">
                <a:latin typeface="Circe" panose="020B0502020203020203" pitchFamily="34" charset="-52"/>
              </a:rPr>
              <a:t>2017</a:t>
            </a:r>
            <a:endParaRPr lang="ru-RU" altLang="ru-RU" b="1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  <a:p>
            <a:pPr>
              <a:defRPr/>
            </a:pPr>
            <a:endParaRPr lang="en-US" altLang="ru-RU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  <a:p>
            <a:pPr algn="ctr">
              <a:defRPr/>
            </a:pPr>
            <a:endParaRPr lang="ru-RU" altLang="ru-RU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  <a:p>
            <a:pPr>
              <a:defRPr/>
            </a:pPr>
            <a:endParaRPr lang="ru-RU" altLang="ru-RU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  <a:p>
            <a:pPr>
              <a:defRPr/>
            </a:pPr>
            <a:endParaRPr lang="ru-RU" altLang="ru-RU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82" y="1237312"/>
            <a:ext cx="3122775" cy="7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ИНСТИТУТ ШТУ-ДГТУ</a:t>
            </a:r>
          </a:p>
          <a:p>
            <a:pPr marL="714375"/>
            <a:endParaRPr lang="ru-RU" sz="28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3218991" y="3646633"/>
            <a:ext cx="2555863" cy="784215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Montserrat ExtraBold" panose="00000900000000000000" pitchFamily="50" charset="-52"/>
                <a:cs typeface="Arial" panose="020B0604020202020204" pitchFamily="34" charset="0"/>
              </a:rPr>
              <a:t>СТРОИТЕЛЬСТВО МОСТОВ И ТОННЕЛЕЙ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8991" y="4487731"/>
            <a:ext cx="2555863" cy="1015948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Montserrat ExtraBold" panose="00000900000000000000" pitchFamily="50" charset="-52"/>
                <a:cs typeface="Arial" panose="020B0604020202020204" pitchFamily="34" charset="0"/>
              </a:rPr>
              <a:t>ОРГАНИЗАЦИЯ ПЕРЕВОЗОК И УПРАВЛЕНИЕ НА ТРАНСПОРТЕ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8993" y="5573398"/>
            <a:ext cx="2555861" cy="876208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Montserrat ExtraBold" panose="00000900000000000000" pitchFamily="50" charset="-52"/>
                <a:cs typeface="Arial" panose="020B0604020202020204" pitchFamily="34" charset="0"/>
              </a:rPr>
              <a:t>ФИНАНСОВОЕ УПРАВЛЕНИЕ</a:t>
            </a:r>
          </a:p>
          <a:p>
            <a:pPr algn="ctr"/>
            <a:r>
              <a:rPr lang="ru-RU" sz="1400" dirty="0">
                <a:latin typeface="Montserrat ExtraBold" panose="00000900000000000000" pitchFamily="50" charset="-52"/>
                <a:cs typeface="Arial" panose="020B0604020202020204" pitchFamily="34" charset="0"/>
              </a:rPr>
              <a:t>(начало набора                 2020/2021 </a:t>
            </a:r>
            <a:r>
              <a:rPr lang="ru-RU" sz="1400" dirty="0" err="1">
                <a:latin typeface="Montserrat ExtraBold" panose="00000900000000000000" pitchFamily="50" charset="-52"/>
                <a:cs typeface="Arial" panose="020B0604020202020204" pitchFamily="34" charset="0"/>
              </a:rPr>
              <a:t>уч.год</a:t>
            </a:r>
            <a:r>
              <a:rPr lang="ru-RU" sz="1400" dirty="0">
                <a:latin typeface="Montserrat ExtraBold" panose="00000900000000000000" pitchFamily="50" charset="-5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28548" y="2719453"/>
            <a:ext cx="2555862" cy="828364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rgbClr val="FEDC4E"/>
                </a:solidFill>
                <a:latin typeface="Montserrat ExtraBold" panose="00000900000000000000" pitchFamily="50" charset="-52"/>
                <a:cs typeface="Arial" panose="020B0604020202020204" pitchFamily="34" charset="0"/>
              </a:rPr>
              <a:t>СОВМЕСТНЫЕ ОБРАЗОВАТЕЛЬНЫЕ ПРОГРАММЫ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29" y="2639340"/>
            <a:ext cx="1023410" cy="10859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10442" r="9168" b="10738"/>
          <a:stretch/>
        </p:blipFill>
        <p:spPr>
          <a:xfrm>
            <a:off x="868626" y="2632350"/>
            <a:ext cx="1053661" cy="10536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43" y="1159701"/>
            <a:ext cx="2362833" cy="13163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1" y="1159701"/>
            <a:ext cx="2322737" cy="131322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48937" y="4353648"/>
            <a:ext cx="3378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800" dirty="0" smtClean="0">
                <a:solidFill>
                  <a:srgbClr val="0089D3"/>
                </a:solidFill>
                <a:latin typeface="Montserrat ExtraBold" pitchFamily="50" charset="-52"/>
                <a:cs typeface="Arial" panose="020B0604020202020204" pitchFamily="34" charset="0"/>
              </a:rPr>
              <a:t>18.06.2019</a:t>
            </a:r>
            <a:endParaRPr lang="ru-RU" altLang="zh-CN" sz="2400" dirty="0">
              <a:solidFill>
                <a:srgbClr val="0089D3"/>
              </a:solidFill>
              <a:latin typeface="Montserrat ExtraBold" pitchFamily="50" charset="-52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159805" y="1210133"/>
            <a:ext cx="1483" cy="5223325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54" y="2066825"/>
            <a:ext cx="3039023" cy="429874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244" y="3589639"/>
            <a:ext cx="1171575" cy="117157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69" y="3120476"/>
            <a:ext cx="1461552" cy="4670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5" y="5225568"/>
            <a:ext cx="1162352" cy="11623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/>
          <a:srcRect l="-37" t="6273" r="64832" b="74627"/>
          <a:stretch/>
        </p:blipFill>
        <p:spPr>
          <a:xfrm>
            <a:off x="9776778" y="4812931"/>
            <a:ext cx="1440509" cy="43959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33" y="2121357"/>
            <a:ext cx="1330197" cy="649933"/>
          </a:xfrm>
          <a:prstGeom prst="rect">
            <a:avLst/>
          </a:prstGeom>
        </p:spPr>
      </p:pic>
      <p:sp>
        <p:nvSpPr>
          <p:cNvPr id="28" name="Прямоугольник с двумя скругленными соседними углами 27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18140" y="4874682"/>
            <a:ext cx="2444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irce" panose="020B0502020203020203" pitchFamily="34" charset="-52"/>
              </a:rPr>
              <a:t>торжественное открытие института</a:t>
            </a:r>
            <a:endParaRPr lang="ru-RU" dirty="0">
              <a:latin typeface="Circe" panose="020B0502020203020203" pitchFamily="34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4000" y="1101446"/>
            <a:ext cx="496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УЧЕБНИК ДЛЯ КИТАЙСКИХ СТУДЕТОВ</a:t>
            </a:r>
            <a:r>
              <a:rPr lang="ru-RU" sz="1600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ПО РУССКОМУ ЯЗЫКУ КАК ИНОСТРАННОМУ </a:t>
            </a:r>
            <a:r>
              <a:rPr lang="ru-RU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«МЫ»</a:t>
            </a:r>
          </a:p>
        </p:txBody>
      </p:sp>
    </p:spTree>
    <p:extLst>
      <p:ext uri="{BB962C8B-B14F-4D97-AF65-F5344CB8AC3E}">
        <p14:creationId xmlns:p14="http://schemas.microsoft.com/office/powerpoint/2010/main" val="69478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195884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lnSpc>
                <a:spcPct val="150000"/>
              </a:lnSpc>
            </a:pPr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ПРОГРАММЫ НА ИНОСТРАННЫХ ЯЗЫКАХ</a:t>
            </a:r>
            <a:endParaRPr lang="en-US" sz="2800" b="1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>
              <a:lnSpc>
                <a:spcPct val="150000"/>
              </a:lnSpc>
            </a:pPr>
            <a:endParaRPr lang="en-US" sz="2400" b="1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6895" y="1776195"/>
            <a:ext cx="1827744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200000"/>
              </a:lnSpc>
              <a:spcBef>
                <a:spcPct val="0"/>
              </a:spcBef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Ветеринария</a:t>
            </a:r>
            <a:endParaRPr lang="en-US" altLang="ru-RU" dirty="0"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6895" y="3341072"/>
            <a:ext cx="351712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Умные системы основанные на </a:t>
            </a:r>
            <a:r>
              <a:rPr lang="ru-RU" altLang="ru-RU" dirty="0" err="1" smtClean="0"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блокчейне</a:t>
            </a:r>
            <a:endParaRPr lang="ru-RU" altLang="ru-RU" dirty="0"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dirty="0" err="1" smtClean="0"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Медиакоммуникации</a:t>
            </a:r>
            <a:endParaRPr lang="ru-RU" altLang="ru-RU" dirty="0" smtClean="0"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Экономика</a:t>
            </a:r>
            <a:endParaRPr lang="en-US" altLang="ru-RU" dirty="0" smtClean="0"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Промышленное и гражданское </a:t>
            </a:r>
            <a:r>
              <a:rPr lang="ru-RU" altLang="ru-RU" dirty="0" smtClean="0"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строительство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Городское планирование</a:t>
            </a:r>
            <a:endParaRPr lang="en-US" altLang="ru-RU" dirty="0" smtClean="0"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18140" y="1722789"/>
            <a:ext cx="1970233" cy="523220"/>
          </a:xfrm>
          <a:prstGeom prst="rect">
            <a:avLst/>
          </a:prstGeom>
          <a:solidFill>
            <a:srgbClr val="0089D3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СПЕЦИАЛИТЕТ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(5 </a:t>
            </a:r>
            <a:r>
              <a:rPr lang="ru-RU" sz="1400" b="1" dirty="0" smtClean="0"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ЛЕТ</a:t>
            </a:r>
            <a:r>
              <a:rPr lang="en-US" sz="1400" b="1" dirty="0" smtClean="0"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1400" b="1" dirty="0" smtClean="0">
              <a:solidFill>
                <a:schemeClr val="bg1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818140" y="1727103"/>
            <a:ext cx="5794668" cy="0"/>
          </a:xfrm>
          <a:prstGeom prst="line">
            <a:avLst/>
          </a:prstGeom>
          <a:ln w="19050"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818140" y="3037624"/>
            <a:ext cx="1970233" cy="738664"/>
          </a:xfrm>
          <a:prstGeom prst="rect">
            <a:avLst/>
          </a:prstGeom>
          <a:solidFill>
            <a:srgbClr val="0089D3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chemeClr val="bg1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МАГИСТРАТУРА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chemeClr val="bg1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818140" y="3037624"/>
            <a:ext cx="5794668" cy="0"/>
          </a:xfrm>
          <a:prstGeom prst="line">
            <a:avLst/>
          </a:prstGeom>
          <a:ln w="19050"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r="6580"/>
          <a:stretch/>
        </p:blipFill>
        <p:spPr>
          <a:xfrm>
            <a:off x="9318008" y="3341072"/>
            <a:ext cx="2061255" cy="12682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3027" r="5729" b="893"/>
          <a:stretch/>
        </p:blipFill>
        <p:spPr>
          <a:xfrm>
            <a:off x="9298236" y="1697761"/>
            <a:ext cx="2080971" cy="13754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8437"/>
          <a:stretch/>
        </p:blipFill>
        <p:spPr>
          <a:xfrm>
            <a:off x="7072149" y="4896876"/>
            <a:ext cx="2115917" cy="12465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23605"/>
          <a:stretch/>
        </p:blipFill>
        <p:spPr>
          <a:xfrm>
            <a:off x="7072149" y="3341072"/>
            <a:ext cx="2115917" cy="126827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r="15814"/>
          <a:stretch/>
        </p:blipFill>
        <p:spPr>
          <a:xfrm>
            <a:off x="7072150" y="1697761"/>
            <a:ext cx="2115917" cy="13682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r="8071" b="8968"/>
          <a:stretch/>
        </p:blipFill>
        <p:spPr>
          <a:xfrm>
            <a:off x="9318008" y="4896876"/>
            <a:ext cx="2061199" cy="1246552"/>
          </a:xfrm>
          <a:prstGeom prst="rect">
            <a:avLst/>
          </a:prstGeom>
        </p:spPr>
      </p:pic>
      <p:sp>
        <p:nvSpPr>
          <p:cNvPr id="20" name="Прямоугольник с двумя скругленными соседними углами 19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33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1" y="881884"/>
            <a:ext cx="107727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8228" y="371847"/>
            <a:ext cx="11373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ИНТЕРНАЦИОНАЛИЗАЦИЯ ОБРАЗОВАТЕЛЬНОГО ПРОЦЕССА</a:t>
            </a:r>
          </a:p>
        </p:txBody>
      </p:sp>
      <p:pic>
        <p:nvPicPr>
          <p:cNvPr id="31" name="Picture 2" descr="Картинки по запросу флаг испан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972" y="2546543"/>
            <a:ext cx="757239" cy="47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Картинки по запросу флаг герман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533" y="2562109"/>
            <a:ext cx="757239" cy="47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Картинки по запросу флаг великобритани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33" y="2562109"/>
            <a:ext cx="757239" cy="47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Картинки по запросу флаг итал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08" y="2562109"/>
            <a:ext cx="758825" cy="47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Picture 8" descr="Картинки по запросу флаг кнр карти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527" y="2541528"/>
            <a:ext cx="774826" cy="489793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9894692" y="1026485"/>
            <a:ext cx="14995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28</a:t>
            </a:r>
            <a:r>
              <a:rPr lang="en-US" altLang="ru-RU" sz="32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altLang="ru-RU" sz="32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языковых ассистентов</a:t>
            </a:r>
            <a:endParaRPr lang="en-US" alt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601816" y="1070777"/>
            <a:ext cx="17906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34</a:t>
            </a:r>
            <a:r>
              <a:rPr lang="en-US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altLang="ru-RU" sz="48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приглашенных профессоров</a:t>
            </a:r>
            <a:endParaRPr lang="en-US" alt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708228" y="1099533"/>
            <a:ext cx="272549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10</a:t>
            </a:r>
            <a:r>
              <a:rPr lang="en-US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altLang="ru-RU" sz="48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образовательных программ на английском языке</a:t>
            </a:r>
          </a:p>
        </p:txBody>
      </p:sp>
      <p:sp>
        <p:nvSpPr>
          <p:cNvPr id="16" name="Прямоугольник 8"/>
          <p:cNvSpPr>
            <a:spLocks noChangeArrowheads="1"/>
          </p:cNvSpPr>
          <p:nvPr/>
        </p:nvSpPr>
        <p:spPr bwMode="auto">
          <a:xfrm>
            <a:off x="3641380" y="1099533"/>
            <a:ext cx="24911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29</a:t>
            </a:r>
          </a:p>
          <a:p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дисциплин и </a:t>
            </a:r>
            <a:r>
              <a:rPr lang="ru-RU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модулей </a:t>
            </a:r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на </a:t>
            </a:r>
            <a:r>
              <a:rPr lang="ru-RU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английском языке</a:t>
            </a:r>
          </a:p>
        </p:txBody>
      </p:sp>
      <p:sp>
        <p:nvSpPr>
          <p:cNvPr id="17" name="Прямоугольник 8"/>
          <p:cNvSpPr>
            <a:spLocks noChangeArrowheads="1"/>
          </p:cNvSpPr>
          <p:nvPr/>
        </p:nvSpPr>
        <p:spPr bwMode="auto">
          <a:xfrm>
            <a:off x="708228" y="2505895"/>
            <a:ext cx="19857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12</a:t>
            </a:r>
            <a:r>
              <a:rPr lang="en-US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altLang="ru-RU" sz="48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СОП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Прямоугольник 8"/>
          <p:cNvSpPr>
            <a:spLocks noChangeArrowheads="1"/>
          </p:cNvSpPr>
          <p:nvPr/>
        </p:nvSpPr>
        <p:spPr bwMode="auto">
          <a:xfrm>
            <a:off x="3641380" y="2492712"/>
            <a:ext cx="19857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6</a:t>
            </a:r>
            <a:r>
              <a:rPr lang="en-US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altLang="ru-RU" sz="48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летних </a:t>
            </a:r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школ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1" name="Рисунок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33" y="3777968"/>
            <a:ext cx="2252424" cy="126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79" y="3777968"/>
            <a:ext cx="2284096" cy="12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79" y="5145674"/>
            <a:ext cx="2284096" cy="128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88" y="5145675"/>
            <a:ext cx="2273485" cy="127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6363565" y="3342917"/>
            <a:ext cx="52273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114454" y="1096211"/>
            <a:ext cx="0" cy="520121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95626" y="5823555"/>
            <a:ext cx="22588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MONODUKURI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FULBRIGHT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MEVLANA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184393" y="5790511"/>
            <a:ext cx="214945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CARGILL</a:t>
            </a:r>
            <a:endParaRPr lang="ru-RU" sz="11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DAAD</a:t>
            </a:r>
            <a:endParaRPr lang="ru-RU" sz="11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GEORGIUS AGRICOLA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333845" y="5810560"/>
            <a:ext cx="21977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STIPENDIUM </a:t>
            </a:r>
            <a:r>
              <a:rPr lang="en-US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HUNGARICUM</a:t>
            </a:r>
            <a:endParaRPr lang="ru-RU" sz="11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ERASMUS+ </a:t>
            </a:r>
            <a:r>
              <a:rPr lang="ru-RU" sz="11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КА1</a:t>
            </a:r>
          </a:p>
          <a:p>
            <a:endParaRPr lang="en-US" sz="11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2"/>
          <a:srcRect t="658" b="92069"/>
          <a:stretch/>
        </p:blipFill>
        <p:spPr>
          <a:xfrm>
            <a:off x="6395157" y="4036456"/>
            <a:ext cx="2269744" cy="26641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181" y="4019189"/>
            <a:ext cx="2130692" cy="30095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4"/>
          <a:srcRect l="24318" t="28720" r="30000" b="21179"/>
          <a:stretch/>
        </p:blipFill>
        <p:spPr>
          <a:xfrm>
            <a:off x="6301219" y="4379604"/>
            <a:ext cx="2436937" cy="127836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5"/>
          <a:srcRect l="20714" t="27883" r="31744" b="23069"/>
          <a:stretch/>
        </p:blipFill>
        <p:spPr>
          <a:xfrm>
            <a:off x="9368058" y="4375768"/>
            <a:ext cx="2243667" cy="130201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316484" y="3486644"/>
            <a:ext cx="52952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АКАДЕМИЧЕСКАЯ МОБИЛЬНОСТЬ</a:t>
            </a:r>
            <a:endParaRPr lang="en-US" sz="2000" b="1" dirty="0">
              <a:solidFill>
                <a:srgbClr val="0079B2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079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228746"/>
            <a:ext cx="12192000" cy="6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lnSpc>
                <a:spcPct val="150000"/>
              </a:lnSpc>
            </a:pPr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ЛЕТНИЕ ШКОЛЫ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 txBox="1">
            <a:spLocks/>
          </p:cNvSpPr>
          <p:nvPr/>
        </p:nvSpPr>
        <p:spPr>
          <a:xfrm>
            <a:off x="660400" y="1100138"/>
            <a:ext cx="11093450" cy="4351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defRPr/>
            </a:pPr>
            <a:endParaRPr lang="ru-RU" sz="1400" dirty="0"/>
          </a:p>
        </p:txBody>
      </p:sp>
      <p:pic>
        <p:nvPicPr>
          <p:cNvPr id="10" name="Рисунок 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17673" r="23196" b="27309"/>
          <a:stretch>
            <a:fillRect/>
          </a:stretch>
        </p:blipFill>
        <p:spPr bwMode="auto">
          <a:xfrm>
            <a:off x="917575" y="1741002"/>
            <a:ext cx="2614613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1741002"/>
            <a:ext cx="29384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7387" r="22874" b="28165"/>
          <a:stretch>
            <a:fillRect/>
          </a:stretch>
        </p:blipFill>
        <p:spPr bwMode="auto">
          <a:xfrm>
            <a:off x="8150225" y="1820377"/>
            <a:ext cx="32258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ject 22"/>
          <p:cNvSpPr txBox="1"/>
          <p:nvPr/>
        </p:nvSpPr>
        <p:spPr>
          <a:xfrm>
            <a:off x="8332787" y="3900661"/>
            <a:ext cx="3198813" cy="567463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</a:pPr>
            <a:r>
              <a:rPr lang="ru-RU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«ГОРОДСКОЕ ПЛАНИРОВАНИЕ И ПЕРЕУСТРОЙСТВО: FIFA </a:t>
            </a:r>
            <a:r>
              <a:rPr lang="ru-RU" altLang="ru-RU" sz="1200" dirty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WORLD  </a:t>
            </a:r>
            <a:r>
              <a:rPr lang="ru-RU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CUP»</a:t>
            </a:r>
            <a:endParaRPr lang="ru-RU" altLang="ru-RU" sz="1200" dirty="0">
              <a:latin typeface="Montserrat ExtraBold" panose="00000900000000000000" pitchFamily="2" charset="-52"/>
              <a:cs typeface="Microsoft Sans Serif" panose="020B0604020202020204" pitchFamily="34" charset="0"/>
            </a:endParaRPr>
          </a:p>
        </p:txBody>
      </p:sp>
      <p:pic>
        <p:nvPicPr>
          <p:cNvPr id="15" name="Рисунок 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20810" r="39500" b="24744"/>
          <a:stretch>
            <a:fillRect/>
          </a:stretch>
        </p:blipFill>
        <p:spPr bwMode="auto">
          <a:xfrm>
            <a:off x="854075" y="4565468"/>
            <a:ext cx="2853607" cy="189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2"/>
          <p:cNvSpPr txBox="1"/>
          <p:nvPr/>
        </p:nvSpPr>
        <p:spPr>
          <a:xfrm>
            <a:off x="658080" y="3954211"/>
            <a:ext cx="3529949" cy="382797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</a:pPr>
            <a:r>
              <a:rPr lang="ru-RU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«ВОЗОБНОВЛЯЕМЫЕ </a:t>
            </a:r>
            <a:r>
              <a:rPr lang="ru-RU" altLang="ru-RU" sz="1200" dirty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ИСТОЧНИКИ ЭНЕРГИИ И ЗЕЛЕНЫЕ ТЕХНОЛОГИИ»</a:t>
            </a:r>
          </a:p>
        </p:txBody>
      </p:sp>
      <p:sp>
        <p:nvSpPr>
          <p:cNvPr id="18" name="object 20"/>
          <p:cNvSpPr txBox="1"/>
          <p:nvPr/>
        </p:nvSpPr>
        <p:spPr>
          <a:xfrm>
            <a:off x="4198524" y="3897382"/>
            <a:ext cx="3794952" cy="580287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</a:pPr>
            <a:r>
              <a:rPr lang="ru-RU" altLang="ru-RU" sz="1200" dirty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«ОРГАНИЗАЦИЯ ПЕРЕВОЗОК  И УПРАВЛЕНИЕ </a:t>
            </a:r>
            <a:endParaRPr lang="ru-RU" altLang="ru-RU" sz="1200" dirty="0" smtClean="0">
              <a:latin typeface="Montserrat ExtraBold" panose="00000900000000000000" pitchFamily="2" charset="-52"/>
              <a:cs typeface="Microsoft Sans Serif" panose="020B0604020202020204" pitchFamily="34" charset="0"/>
            </a:endParaRPr>
          </a:p>
          <a:p>
            <a:pPr algn="ctr" eaLnBrk="1" hangingPunct="1">
              <a:spcBef>
                <a:spcPts val="100"/>
              </a:spcBef>
            </a:pPr>
            <a:r>
              <a:rPr lang="ru-RU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НА АВТОМОБИЛЬНОМ  </a:t>
            </a:r>
            <a:r>
              <a:rPr lang="ru-RU" altLang="ru-RU" sz="1200" dirty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ТРАНСПОРТЕ»</a:t>
            </a:r>
          </a:p>
        </p:txBody>
      </p:sp>
      <p:pic>
        <p:nvPicPr>
          <p:cNvPr id="19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25" y="4536468"/>
            <a:ext cx="2996282" cy="199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30"/>
          <p:cNvGrpSpPr>
            <a:grpSpLocks/>
          </p:cNvGrpSpPr>
          <p:nvPr/>
        </p:nvGrpSpPr>
        <p:grpSpPr bwMode="auto">
          <a:xfrm>
            <a:off x="8451850" y="4536468"/>
            <a:ext cx="2728913" cy="2043112"/>
            <a:chOff x="8451766" y="4396529"/>
            <a:chExt cx="2729133" cy="2041588"/>
          </a:xfrm>
        </p:grpSpPr>
        <p:sp>
          <p:nvSpPr>
            <p:cNvPr id="21" name="object 13"/>
            <p:cNvSpPr>
              <a:spLocks noChangeArrowheads="1"/>
            </p:cNvSpPr>
            <p:nvPr/>
          </p:nvSpPr>
          <p:spPr bwMode="auto">
            <a:xfrm>
              <a:off x="8451766" y="4396529"/>
              <a:ext cx="2729133" cy="1966193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0844322" y="6009812"/>
              <a:ext cx="314350" cy="274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0561724" y="6060574"/>
              <a:ext cx="314350" cy="274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0348982" y="6163685"/>
              <a:ext cx="314350" cy="274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25" name="Picture 2" descr="ÐÐ°ÑÑÐ¸Ð½ÐºÐ¸ Ð¿Ð¾ Ð·Ð°Ð¿ÑÐ¾ÑÑ FIFA WORLD CUP 20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575" y="5802313"/>
            <a:ext cx="4841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6094" y="3455877"/>
            <a:ext cx="10641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-5" dirty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ЛЕТНИЕ ШКОЛЫ ПО МОДЕЛИ </a:t>
            </a:r>
            <a:r>
              <a:rPr lang="en-US" b="1" spc="-5" dirty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 </a:t>
            </a:r>
            <a:r>
              <a:rPr lang="en-US" b="1" spc="-5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LANGU</a:t>
            </a:r>
            <a:r>
              <a:rPr lang="en-US" b="1" spc="-5" dirty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A</a:t>
            </a:r>
            <a:r>
              <a:rPr lang="en-US" b="1" spc="-5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GE</a:t>
            </a:r>
            <a:r>
              <a:rPr lang="en-US" b="1" spc="-5" dirty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+</a:t>
            </a:r>
            <a:endParaRPr lang="ru-RU" b="1" spc="-5" dirty="0">
              <a:solidFill>
                <a:srgbClr val="0089D3"/>
              </a:solidFill>
              <a:latin typeface="Montserrat ExtraBold" panose="00000900000000000000" pitchFamily="2" charset="-52"/>
              <a:cs typeface="Microsoft Sans Serif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7539" y="961026"/>
            <a:ext cx="8218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-5" dirty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МЕЖДУНАРОДНЫЕ СТУДЕНЧЕСКИЕ МЕДИАЭКСПЕДИЦИИ «МАРШРУТЫ ТИХОГО ДОНА»</a:t>
            </a:r>
          </a:p>
        </p:txBody>
      </p:sp>
    </p:spTree>
    <p:extLst>
      <p:ext uri="{BB962C8B-B14F-4D97-AF65-F5344CB8AC3E}">
        <p14:creationId xmlns:p14="http://schemas.microsoft.com/office/powerpoint/2010/main" val="769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1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195885"/>
            <a:ext cx="12192000" cy="99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57">
              <a:lnSpc>
                <a:spcPct val="150000"/>
              </a:lnSpc>
            </a:pPr>
            <a:r>
              <a:rPr lang="ru-RU" sz="2667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ФАКУЛЬТЕТ «МЕЖДУНАРОДНЫЙ»</a:t>
            </a:r>
            <a:endParaRPr lang="en-US" sz="2667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57"/>
            <a:endParaRPr lang="ru-RU" sz="1867" b="1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68047" y="5288604"/>
            <a:ext cx="135497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67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TORFL</a:t>
            </a:r>
            <a:endParaRPr lang="ru-RU" sz="1867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68048" y="3314435"/>
            <a:ext cx="25622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67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КУРСЫ</a:t>
            </a:r>
          </a:p>
        </p:txBody>
      </p:sp>
      <p:sp>
        <p:nvSpPr>
          <p:cNvPr id="34" name="Объект 2"/>
          <p:cNvSpPr txBox="1">
            <a:spLocks/>
          </p:cNvSpPr>
          <p:nvPr/>
        </p:nvSpPr>
        <p:spPr bwMode="auto">
          <a:xfrm>
            <a:off x="743575" y="5691645"/>
            <a:ext cx="6213036" cy="65150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ru-RU" altLang="ru-RU" sz="1867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Сертификат государственного образца / 6 уровней</a:t>
            </a:r>
          </a:p>
        </p:txBody>
      </p:sp>
      <p:sp>
        <p:nvSpPr>
          <p:cNvPr id="35" name="Объект 2"/>
          <p:cNvSpPr txBox="1">
            <a:spLocks/>
          </p:cNvSpPr>
          <p:nvPr/>
        </p:nvSpPr>
        <p:spPr bwMode="auto">
          <a:xfrm>
            <a:off x="743577" y="3797781"/>
            <a:ext cx="6069599" cy="1320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ru-RU" altLang="ru-RU" sz="1867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Русский язык как иностранный</a:t>
            </a:r>
          </a:p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ru-RU" altLang="ru-RU" sz="1867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Международные летние школы</a:t>
            </a:r>
          </a:p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ru-RU" altLang="ru-RU" sz="1867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Русский язык для бизнеса и предпринимательства</a:t>
            </a:r>
          </a:p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ru-RU" altLang="ru-RU" sz="1867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Курсы дополнительного образования</a:t>
            </a:r>
          </a:p>
          <a:p>
            <a:pPr>
              <a:spcBef>
                <a:spcPct val="0"/>
              </a:spcBef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endParaRPr lang="en-US" altLang="ru-RU" sz="1867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7" name="Picture 2" descr="E:\mama\DSTU\P O D F U K\2013-2014\INNA\MASSA\P145051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54696" y="1375119"/>
            <a:ext cx="3528008" cy="23796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" name="Picture 2" descr="F:\лента новостей\фотоотчёт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854698" y="3754749"/>
            <a:ext cx="3528007" cy="2299579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818142" y="1522876"/>
            <a:ext cx="6924159" cy="1397176"/>
            <a:chOff x="818140" y="2237678"/>
            <a:chExt cx="6474216" cy="1131061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818140" y="2237678"/>
              <a:ext cx="6474216" cy="1131061"/>
              <a:chOff x="818140" y="2307734"/>
              <a:chExt cx="6474216" cy="1131061"/>
            </a:xfrm>
          </p:grpSpPr>
          <p:sp>
            <p:nvSpPr>
              <p:cNvPr id="33" name="Прямоугольник 32"/>
              <p:cNvSpPr>
                <a:spLocks noChangeArrowheads="1"/>
              </p:cNvSpPr>
              <p:nvPr/>
            </p:nvSpPr>
            <p:spPr bwMode="auto">
              <a:xfrm>
                <a:off x="848893" y="2469890"/>
                <a:ext cx="1618649" cy="805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467" b="1" dirty="0">
                    <a:solidFill>
                      <a:srgbClr val="FFC000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Русский язык 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467" b="1" dirty="0">
                    <a:solidFill>
                      <a:srgbClr val="FFC000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как иностранный 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467" b="1" dirty="0">
                    <a:solidFill>
                      <a:srgbClr val="FFC000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+ профили</a:t>
                </a:r>
              </a:p>
            </p:txBody>
          </p:sp>
          <p:sp>
            <p:nvSpPr>
              <p:cNvPr id="39" name="Прямоугольник 22"/>
              <p:cNvSpPr>
                <a:spLocks noChangeArrowheads="1"/>
              </p:cNvSpPr>
              <p:nvPr/>
            </p:nvSpPr>
            <p:spPr bwMode="auto">
              <a:xfrm>
                <a:off x="5050572" y="2579213"/>
                <a:ext cx="2241784" cy="623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467" b="1" dirty="0">
                    <a:solidFill>
                      <a:schemeClr val="accent6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СЕРТИФИКАТ 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467" b="1" dirty="0">
                    <a:solidFill>
                      <a:schemeClr val="accent6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УСТАНОВЛЕННОГО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467" b="1" dirty="0">
                    <a:solidFill>
                      <a:schemeClr val="accent6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ОБРАЗЦА</a:t>
                </a:r>
              </a:p>
            </p:txBody>
          </p:sp>
          <p:grpSp>
            <p:nvGrpSpPr>
              <p:cNvPr id="43" name="Группа 42"/>
              <p:cNvGrpSpPr/>
              <p:nvPr/>
            </p:nvGrpSpPr>
            <p:grpSpPr>
              <a:xfrm>
                <a:off x="818140" y="2307734"/>
                <a:ext cx="6347524" cy="1131061"/>
                <a:chOff x="798696" y="4900537"/>
                <a:chExt cx="6347524" cy="1131061"/>
              </a:xfrm>
            </p:grpSpPr>
            <p:sp>
              <p:nvSpPr>
                <p:cNvPr id="47" name="Скругленный прямоугольник 46"/>
                <p:cNvSpPr/>
                <p:nvPr/>
              </p:nvSpPr>
              <p:spPr>
                <a:xfrm>
                  <a:off x="798696" y="4900537"/>
                  <a:ext cx="1632453" cy="1126996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  <p:sp>
              <p:nvSpPr>
                <p:cNvPr id="48" name="Скругленный прямоугольник 47"/>
                <p:cNvSpPr/>
                <p:nvPr/>
              </p:nvSpPr>
              <p:spPr>
                <a:xfrm>
                  <a:off x="2795359" y="4923602"/>
                  <a:ext cx="1976654" cy="1107996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  <p:sp>
              <p:nvSpPr>
                <p:cNvPr id="49" name="Скругленный прямоугольник 48"/>
                <p:cNvSpPr/>
                <p:nvPr/>
              </p:nvSpPr>
              <p:spPr>
                <a:xfrm>
                  <a:off x="5136223" y="4923601"/>
                  <a:ext cx="2009997" cy="1107997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  <p:cxnSp>
              <p:nvCxnSpPr>
                <p:cNvPr id="50" name="Прямая со стрелкой 49"/>
                <p:cNvCxnSpPr>
                  <a:stCxn id="47" idx="3"/>
                  <a:endCxn id="30" idx="1"/>
                </p:cNvCxnSpPr>
                <p:nvPr/>
              </p:nvCxnSpPr>
              <p:spPr>
                <a:xfrm flipV="1">
                  <a:off x="2431149" y="5463955"/>
                  <a:ext cx="301816" cy="80"/>
                </a:xfrm>
                <a:prstGeom prst="straightConnector1">
                  <a:avLst/>
                </a:prstGeom>
                <a:ln>
                  <a:solidFill>
                    <a:srgbClr val="0089D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Прямая со стрелкой 50"/>
                <p:cNvCxnSpPr>
                  <a:stCxn id="48" idx="3"/>
                  <a:endCxn id="49" idx="1"/>
                </p:cNvCxnSpPr>
                <p:nvPr/>
              </p:nvCxnSpPr>
              <p:spPr>
                <a:xfrm flipV="1">
                  <a:off x="4772014" y="5477599"/>
                  <a:ext cx="364210" cy="1"/>
                </a:xfrm>
                <a:prstGeom prst="straightConnector1">
                  <a:avLst/>
                </a:prstGeom>
                <a:ln>
                  <a:solidFill>
                    <a:srgbClr val="0089D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Объект 2"/>
            <p:cNvSpPr txBox="1">
              <a:spLocks/>
            </p:cNvSpPr>
            <p:nvPr/>
          </p:nvSpPr>
          <p:spPr bwMode="auto">
            <a:xfrm>
              <a:off x="2752409" y="2249130"/>
              <a:ext cx="2101441" cy="1103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234945" indent="0" algn="ctr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endParaRPr lang="ru-RU" altLang="ru-RU" sz="533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endParaRP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ru-RU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>Инженерно-технический</a:t>
              </a: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ru-RU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>Естественнонаучный</a:t>
              </a: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ru-RU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>Экономический</a:t>
              </a: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ru-RU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>Гуманитарный</a:t>
              </a: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ru-RU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>Медико-биологический</a:t>
              </a:r>
            </a:p>
          </p:txBody>
        </p:sp>
      </p:grpSp>
      <p:sp>
        <p:nvSpPr>
          <p:cNvPr id="21" name="Прямоугольник с двумя скругленными соседними углами 20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261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8944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ВЫПУСКНИКИ</a:t>
            </a: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250487" y="2665902"/>
            <a:ext cx="2332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ИНСТИТУЦИОНАЛЬНОЕ ПАРТНЁРСТВО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08691" y="4197012"/>
            <a:ext cx="1938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ПРОГРАММ ДВОЙНОГО ДИПЛОМИРОВАНИЯ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21636" y="2657264"/>
            <a:ext cx="2274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ВЗАИМОДЕЙСТВИЕ В СФЕРЕ КУЛЬТУРЫ И СПОРТА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69" y="988774"/>
            <a:ext cx="10082468" cy="5441475"/>
          </a:xfrm>
          <a:prstGeom prst="rect">
            <a:avLst/>
          </a:prstGeom>
        </p:spPr>
      </p:pic>
      <p:sp>
        <p:nvSpPr>
          <p:cNvPr id="13" name="Rectangle 42"/>
          <p:cNvSpPr>
            <a:spLocks noChangeArrowheads="1"/>
          </p:cNvSpPr>
          <p:nvPr/>
        </p:nvSpPr>
        <p:spPr bwMode="auto">
          <a:xfrm>
            <a:off x="2506848" y="1270125"/>
            <a:ext cx="184150" cy="38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83" y="1085850"/>
            <a:ext cx="708415" cy="7084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51" y="1714994"/>
            <a:ext cx="708415" cy="7084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2" y="2221601"/>
            <a:ext cx="708415" cy="7084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87" y="2438400"/>
            <a:ext cx="708415" cy="7084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31" y="3095855"/>
            <a:ext cx="708415" cy="7084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91" y="3325298"/>
            <a:ext cx="708415" cy="7084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72" y="3798540"/>
            <a:ext cx="708415" cy="7084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518" y="4607383"/>
            <a:ext cx="708415" cy="70841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70" y="2741647"/>
            <a:ext cx="708415" cy="70841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47" y="2559179"/>
            <a:ext cx="708415" cy="7084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07" y="2681056"/>
            <a:ext cx="708415" cy="70841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99" y="1924309"/>
            <a:ext cx="708415" cy="70841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41" y="1822483"/>
            <a:ext cx="708415" cy="7084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25" y="1553692"/>
            <a:ext cx="708415" cy="70841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353" y="1865296"/>
            <a:ext cx="708415" cy="70841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427" y="1515400"/>
            <a:ext cx="708415" cy="70841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363" y="1045529"/>
            <a:ext cx="708415" cy="70841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91" y="1148165"/>
            <a:ext cx="708415" cy="70841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9" y="1400344"/>
            <a:ext cx="708415" cy="7084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79" y="1293825"/>
            <a:ext cx="708415" cy="70841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12" y="1897829"/>
            <a:ext cx="708415" cy="70841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99" y="2032804"/>
            <a:ext cx="708415" cy="70841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83" y="2417158"/>
            <a:ext cx="708415" cy="70841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4" y="2252036"/>
            <a:ext cx="708415" cy="70841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84" y="2559189"/>
            <a:ext cx="708415" cy="70841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43" y="2824829"/>
            <a:ext cx="708415" cy="70841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87" y="2981638"/>
            <a:ext cx="708415" cy="70841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70" y="2108380"/>
            <a:ext cx="708415" cy="7084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1" y="2530898"/>
            <a:ext cx="708415" cy="70841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32" y="1461195"/>
            <a:ext cx="708415" cy="70841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922" y="2885105"/>
            <a:ext cx="708415" cy="70841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3" y="3631787"/>
            <a:ext cx="708415" cy="70841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31" y="3593519"/>
            <a:ext cx="708415" cy="70841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24" y="1742492"/>
            <a:ext cx="708415" cy="70841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90" y="3146815"/>
            <a:ext cx="708415" cy="70841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84" y="1003035"/>
            <a:ext cx="708415" cy="708415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40" y="1161192"/>
            <a:ext cx="708415" cy="70841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2" y="1270125"/>
            <a:ext cx="708415" cy="70841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58" y="1085850"/>
            <a:ext cx="708415" cy="70841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72" y="1298133"/>
            <a:ext cx="708415" cy="7084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91" y="1468275"/>
            <a:ext cx="708415" cy="70841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00" y="1655554"/>
            <a:ext cx="708415" cy="70841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47" y="1461195"/>
            <a:ext cx="708415" cy="70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60696"/>
            <a:ext cx="121624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ПРИЛОЖЕНИЕ К ДИПЛОМУ ЕВРОПЕЙСКОГО ОБРАЗЦА</a:t>
            </a: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Картинки по запросу EH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51" y="4815867"/>
            <a:ext cx="4333371" cy="157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Картинки по запросу diploma suppl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736" y="3303685"/>
            <a:ext cx="2096015" cy="304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D:\Desktop\Diploma Supplem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736" y="1235293"/>
            <a:ext cx="2064967" cy="80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943899" y="976249"/>
            <a:ext cx="8690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European Diploma Supplement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1179" y="1532278"/>
            <a:ext cx="773285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Э</a:t>
            </a: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то </a:t>
            </a:r>
            <a:r>
              <a:rPr lang="ru-RU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международное приложение к диплому, требования к структуре которого разработаны Европейской комиссией совместно с Советом Европы и </a:t>
            </a: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ЮНЕСКО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еобходимо </a:t>
            </a:r>
            <a:r>
              <a:rPr lang="ru-RU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выпускнику при поступлении в иностранные </a:t>
            </a: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университеты.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Интересно </a:t>
            </a:r>
            <a:r>
              <a:rPr lang="ru-RU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зарубежным компаниям при </a:t>
            </a: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трудоустройстве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Объем </a:t>
            </a:r>
            <a:r>
              <a:rPr lang="ru-RU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каждого элемента учебного </a:t>
            </a: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плана представлен </a:t>
            </a:r>
            <a:r>
              <a:rPr lang="ru-RU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в зачетных единицах ECTS (European Credit Transfer System), что делает </a:t>
            </a: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диплом </a:t>
            </a:r>
            <a:r>
              <a:rPr lang="ru-RU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легко сравнимым с дипломами иностранных </a:t>
            </a: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университетов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Европейское </a:t>
            </a:r>
            <a:r>
              <a:rPr lang="ru-RU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приложение принимают к рассмотрению и азиатские и американские </a:t>
            </a:r>
            <a:r>
              <a:rPr lang="ru-RU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университеты</a:t>
            </a:r>
            <a:endParaRPr lang="ru-RU" sz="16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84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72941" y="1316579"/>
            <a:ext cx="3084693" cy="486504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3340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СОЦИАЛЬНАЯ ДЕЯТЕЛЬНОСТЬ</a:t>
            </a:r>
            <a:endParaRPr lang="ru-RU" sz="6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818140" y="857282"/>
            <a:ext cx="10821704" cy="24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87"/>
          <p:cNvSpPr txBox="1">
            <a:spLocks noChangeArrowheads="1"/>
          </p:cNvSpPr>
          <p:nvPr/>
        </p:nvSpPr>
        <p:spPr bwMode="auto">
          <a:xfrm>
            <a:off x="6031556" y="2272863"/>
            <a:ext cx="2641385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ru-RU" altLang="ru-RU" sz="14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ЦЕЛИ ПРОЕКТА:</a:t>
            </a:r>
          </a:p>
          <a:p>
            <a:pPr eaLnBrk="1" hangingPunct="1">
              <a:buClr>
                <a:srgbClr val="0089D3"/>
              </a:buClr>
            </a:pPr>
            <a:endParaRPr lang="ru-RU" altLang="ru-RU" sz="1400" dirty="0" smtClean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продвижение здорового образа жизни, гражданской активности и ответственности</a:t>
            </a:r>
          </a:p>
          <a:p>
            <a:pPr marL="171450" indent="-17145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sz="600" dirty="0" smtClean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образовательно-методологическая поддержка, обучение тренеров и менеджеров</a:t>
            </a:r>
          </a:p>
          <a:p>
            <a:pPr marL="171450" indent="-17145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sz="600" dirty="0" smtClean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развитие спортивной инфраструктуры в регионах РФ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31465" y="1316579"/>
            <a:ext cx="3034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ПРОЕКТ АКАДЕМИЯ</a:t>
            </a:r>
            <a:b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</a:b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РЕАЛ МАДРИД – ДГТУ</a:t>
            </a:r>
            <a:b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</a:br>
            <a:endParaRPr lang="ru-RU" sz="1600" dirty="0">
              <a:latin typeface="Montserrat ExtraBold" panose="00000900000000000000" pitchFamily="2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874832" y="1368731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2381" y="2073865"/>
            <a:ext cx="1057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4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8498" y="2073865"/>
            <a:ext cx="27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1500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371" y="3219366"/>
            <a:ext cx="1057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52626" y="3219363"/>
            <a:ext cx="27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700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86001" y="2201980"/>
            <a:ext cx="1040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Circe" panose="020B0502020203020203" pitchFamily="34" charset="-52"/>
              </a:rPr>
              <a:t>спальных</a:t>
            </a:r>
          </a:p>
          <a:p>
            <a:r>
              <a:rPr lang="ru-RU" sz="1600" dirty="0">
                <a:latin typeface="Circe" panose="020B0502020203020203" pitchFamily="34" charset="-52"/>
              </a:rPr>
              <a:t>корпуса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83399" y="3311697"/>
            <a:ext cx="1408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irce" panose="020B0502020203020203" pitchFamily="34" charset="-52"/>
              </a:rPr>
              <a:t>спортивных</a:t>
            </a:r>
          </a:p>
          <a:p>
            <a:r>
              <a:rPr lang="ru-RU" sz="1600" dirty="0" smtClean="0">
                <a:latin typeface="Circe" panose="020B0502020203020203" pitchFamily="34" charset="-52"/>
              </a:rPr>
              <a:t>площадок</a:t>
            </a:r>
            <a:endParaRPr lang="ru-RU" sz="1600" dirty="0">
              <a:latin typeface="Circe" panose="020B0502020203020203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62045" y="2201979"/>
            <a:ext cx="1612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irce" panose="020B0502020203020203" pitchFamily="34" charset="-52"/>
              </a:rPr>
              <a:t>мест для</a:t>
            </a:r>
          </a:p>
          <a:p>
            <a:r>
              <a:rPr lang="ru-RU" sz="1600" dirty="0">
                <a:latin typeface="Circe" panose="020B0502020203020203" pitchFamily="34" charset="-52"/>
              </a:rPr>
              <a:t>отдыхающих</a:t>
            </a:r>
            <a:endParaRPr lang="en-US" sz="1600" dirty="0">
              <a:latin typeface="Circe" panose="020B0502020203020203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76560" y="3311697"/>
            <a:ext cx="1683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irce" panose="020B0502020203020203" pitchFamily="34" charset="-52"/>
              </a:rPr>
              <a:t>мест в</a:t>
            </a:r>
          </a:p>
          <a:p>
            <a:r>
              <a:rPr lang="ru-RU" sz="1600" dirty="0">
                <a:latin typeface="Circe" panose="020B0502020203020203" pitchFamily="34" charset="-52"/>
              </a:rPr>
              <a:t>конференц-зале</a:t>
            </a:r>
            <a:endParaRPr lang="en-US" sz="1600" dirty="0">
              <a:latin typeface="Circe" panose="020B0502020203020203" pitchFamily="34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-26435" y="1316579"/>
            <a:ext cx="6057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963">
              <a:defRPr/>
            </a:pP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СТУДЕНЧЕСКИЙ </a:t>
            </a:r>
            <a:r>
              <a:rPr lang="ru-RU" sz="16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ОЗДОРОВИТЕЛЬНО-</a:t>
            </a:r>
          </a:p>
          <a:p>
            <a:pPr marL="715963">
              <a:defRPr/>
            </a:pPr>
            <a:r>
              <a:rPr lang="ru-RU" sz="16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СПОРТИВНЫЙ КОМПЛЕКС 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ДГТУ «РАДУГА»</a:t>
            </a:r>
            <a:endParaRPr lang="en-US" sz="16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40" y="4081135"/>
            <a:ext cx="4655696" cy="222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r="15419"/>
          <a:stretch/>
        </p:blipFill>
        <p:spPr>
          <a:xfrm>
            <a:off x="7907079" y="3460676"/>
            <a:ext cx="4284921" cy="3397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r="7568" b="2378"/>
          <a:stretch/>
        </p:blipFill>
        <p:spPr>
          <a:xfrm>
            <a:off x="3013706" y="3468026"/>
            <a:ext cx="5312141" cy="3389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2394" r="3289"/>
          <a:stretch/>
        </p:blipFill>
        <p:spPr>
          <a:xfrm>
            <a:off x="0" y="-20620"/>
            <a:ext cx="4459696" cy="6878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" b="7780"/>
          <a:stretch/>
        </p:blipFill>
        <p:spPr>
          <a:xfrm>
            <a:off x="4459696" y="-20618"/>
            <a:ext cx="7732304" cy="34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2085" r="-1"/>
          <a:stretch/>
        </p:blipFill>
        <p:spPr>
          <a:xfrm>
            <a:off x="4191856" y="1098507"/>
            <a:ext cx="7315200" cy="533311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334062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СПОРТ В ДГТУ</a:t>
            </a: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7715" y="3074683"/>
            <a:ext cx="3164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36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сборных команд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университета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715" y="4428715"/>
            <a:ext cx="33428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4</a:t>
            </a:r>
            <a:endParaRPr lang="ru-RU" sz="44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года подряд команда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«Реал Мадрид – ДГТУ» становится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Обладателем кубка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 Copa Alma</a:t>
            </a:r>
            <a:endParaRPr lang="ru-RU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715" y="1314455"/>
            <a:ext cx="3665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26 </a:t>
            </a:r>
            <a:r>
              <a:rPr lang="ru-RU" sz="2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сентября</a:t>
            </a:r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2017 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состоялась серия </a:t>
            </a:r>
            <a:r>
              <a:rPr lang="ru-RU" sz="2000" dirty="0" smtClean="0">
                <a:solidFill>
                  <a:srgbClr val="0089D3"/>
                </a:solidFill>
                <a:latin typeface="Circe Bold" panose="020B0602020203020203" pitchFamily="34" charset="-52"/>
              </a:rPr>
              <a:t>киберматчей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между китайскими и российскими спортсменами</a:t>
            </a:r>
          </a:p>
        </p:txBody>
      </p:sp>
    </p:spTree>
    <p:extLst>
      <p:ext uri="{BB962C8B-B14F-4D97-AF65-F5344CB8AC3E}">
        <p14:creationId xmlns:p14="http://schemas.microsoft.com/office/powerpoint/2010/main" val="23976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СОТРУДНИЧЕСТВО С </a:t>
            </a:r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РЕСПУБЛИКОЙ УЗБЕКИСТАН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99640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28133" y="1944068"/>
            <a:ext cx="1822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1</a:t>
            </a:r>
            <a:r>
              <a:rPr lang="ru-RU" sz="48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87</a:t>
            </a:r>
            <a:endParaRPr lang="ru-RU" sz="48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8135" y="1974428"/>
            <a:ext cx="539552" cy="66664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750947" y="3555245"/>
            <a:ext cx="215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17</a:t>
            </a:r>
            <a:endParaRPr lang="ru-RU" sz="48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83970" y="1186073"/>
            <a:ext cx="7627339" cy="312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solidFill>
                <a:srgbClr val="0079B2"/>
              </a:solidFill>
              <a:latin typeface="Montserrat ExtraBold" charset="-52"/>
            </a:endParaRP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Ташкентский </a:t>
            </a:r>
            <a:r>
              <a:rPr lang="ru-RU" sz="1600" dirty="0">
                <a:latin typeface="Circe" panose="020B0604020202020204" charset="-52"/>
              </a:rPr>
              <a:t>институт текстильной и легкой промышленности</a:t>
            </a: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Ташкентский </a:t>
            </a:r>
            <a:r>
              <a:rPr lang="ru-RU" sz="1600" dirty="0">
                <a:latin typeface="Circe" panose="020B0604020202020204" charset="-52"/>
              </a:rPr>
              <a:t>государственный технический </a:t>
            </a:r>
            <a:r>
              <a:rPr lang="ru-RU" sz="1600" dirty="0" smtClean="0">
                <a:latin typeface="Circe" panose="020B0604020202020204" charset="-52"/>
              </a:rPr>
              <a:t>университет  </a:t>
            </a:r>
            <a:endParaRPr lang="ru-RU" sz="1600" dirty="0">
              <a:latin typeface="Circe" panose="020B0604020202020204" charset="-52"/>
            </a:endParaRP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Бухарский </a:t>
            </a:r>
            <a:r>
              <a:rPr lang="ru-RU" sz="1600" dirty="0">
                <a:latin typeface="Circe" panose="020B0604020202020204" charset="-52"/>
              </a:rPr>
              <a:t>государственный университет</a:t>
            </a: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Ташкентский </a:t>
            </a:r>
            <a:r>
              <a:rPr lang="ru-RU" sz="1600" dirty="0">
                <a:latin typeface="Circe" panose="020B0604020202020204" charset="-52"/>
              </a:rPr>
              <a:t>технологический университет</a:t>
            </a: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Ташкентский </a:t>
            </a:r>
            <a:r>
              <a:rPr lang="ru-RU" sz="1600" dirty="0">
                <a:latin typeface="Circe" panose="020B0604020202020204" charset="-52"/>
              </a:rPr>
              <a:t>государственный технический университет</a:t>
            </a: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Ташкентский </a:t>
            </a:r>
            <a:r>
              <a:rPr lang="ru-RU" sz="1600" dirty="0">
                <a:latin typeface="Circe" panose="020B0604020202020204" charset="-52"/>
              </a:rPr>
              <a:t>университет информационных технологий </a:t>
            </a:r>
            <a:r>
              <a:rPr lang="ru-RU" sz="1600" dirty="0" smtClean="0">
                <a:latin typeface="Circe" panose="020B0604020202020204" charset="-52"/>
              </a:rPr>
              <a:t>  </a:t>
            </a:r>
            <a:endParaRPr lang="ru-RU" sz="1600" dirty="0">
              <a:latin typeface="Circe" panose="020B0604020202020204" charset="-52"/>
            </a:endParaRP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Ташкентский </a:t>
            </a:r>
            <a:r>
              <a:rPr lang="ru-RU" sz="1600" dirty="0">
                <a:latin typeface="Circe" panose="020B0604020202020204" charset="-52"/>
              </a:rPr>
              <a:t>государственный педагогический университет</a:t>
            </a: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Национальный </a:t>
            </a:r>
            <a:r>
              <a:rPr lang="ru-RU" sz="1600" dirty="0">
                <a:latin typeface="Circe" panose="020B0604020202020204" charset="-52"/>
              </a:rPr>
              <a:t>университет Республики Узбекистан</a:t>
            </a: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Ташкентский </a:t>
            </a:r>
            <a:r>
              <a:rPr lang="ru-RU" sz="1600" dirty="0">
                <a:latin typeface="Circe" panose="020B0604020202020204" charset="-52"/>
              </a:rPr>
              <a:t>технологический университет</a:t>
            </a: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Туринский </a:t>
            </a:r>
            <a:r>
              <a:rPr lang="ru-RU" sz="1600" dirty="0">
                <a:latin typeface="Circe" panose="020B0604020202020204" charset="-52"/>
              </a:rPr>
              <a:t>политехнический университет в </a:t>
            </a:r>
            <a:r>
              <a:rPr lang="ru-RU" sz="1600" dirty="0" err="1" smtClean="0">
                <a:latin typeface="Circe" panose="020B0604020202020204" charset="-52"/>
              </a:rPr>
              <a:t>г.Ташкенте</a:t>
            </a:r>
            <a:endParaRPr lang="en-US" sz="1600" dirty="0" smtClean="0">
              <a:latin typeface="Circe" panose="020B0604020202020204" charset="-52"/>
            </a:endParaRPr>
          </a:p>
          <a:p>
            <a:pPr>
              <a:lnSpc>
                <a:spcPct val="103000"/>
              </a:lnSpc>
            </a:pPr>
            <a:endParaRPr lang="ru-RU" sz="1600" dirty="0" smtClean="0">
              <a:latin typeface="Circe" panose="020B0502020203020203" pitchFamily="34" charset="-52"/>
            </a:endParaRPr>
          </a:p>
        </p:txBody>
      </p:sp>
      <p:pic>
        <p:nvPicPr>
          <p:cNvPr id="52" name="Picture 2" descr="ÐÐ°ÑÑÐ¸Ð½ÐºÐ¸ Ð¿Ð¾ Ð·Ð°Ð¿ÑÐ¾ÑÑ ÑÐ¾ÑÑÐ¸Ñ ÑÐ·Ð±ÐµÐºÐ¸ÑÑÐ°Ð½ ÑÐ»Ð°Ð³Ð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19258" r="5038" b="40785"/>
          <a:stretch/>
        </p:blipFill>
        <p:spPr bwMode="auto">
          <a:xfrm>
            <a:off x="1218382" y="1098340"/>
            <a:ext cx="1421038" cy="68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7" y="5214255"/>
            <a:ext cx="669295" cy="669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4179" y="6018217"/>
            <a:ext cx="22507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irce" panose="020B0502020203020203" pitchFamily="34" charset="-52"/>
              </a:rPr>
              <a:t>бизнес- партнера</a:t>
            </a:r>
            <a:endParaRPr lang="ru-RU" sz="1200" dirty="0">
              <a:latin typeface="Circe" panose="020B0502020203020203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1365" y="2787944"/>
            <a:ext cx="2612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irce" panose="020B0502020203020203" pitchFamily="34" charset="-52"/>
              </a:rPr>
              <a:t>обучающихся </a:t>
            </a:r>
            <a:r>
              <a:rPr lang="ru-RU" sz="1400" dirty="0">
                <a:latin typeface="Circe" panose="020B0502020203020203" pitchFamily="34" charset="-52"/>
              </a:rPr>
              <a:t>из Республики Узбекистан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83968" y="5456937"/>
            <a:ext cx="7627341" cy="1106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Акционерное Общество </a:t>
            </a:r>
            <a:r>
              <a:rPr lang="ru-RU" sz="1600" dirty="0">
                <a:latin typeface="Circe" panose="020B0604020202020204" charset="-52"/>
              </a:rPr>
              <a:t>«УЗАГРОТЕХСАНОАТХОЛДИНГ»</a:t>
            </a: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Инновационный </a:t>
            </a:r>
            <a:r>
              <a:rPr lang="ru-RU" sz="1600" dirty="0">
                <a:latin typeface="Circe" panose="020B0604020202020204" charset="-52"/>
              </a:rPr>
              <a:t>центр информационных технологий им. </a:t>
            </a:r>
            <a:r>
              <a:rPr lang="ru-RU" sz="1600" dirty="0" err="1">
                <a:latin typeface="Circe" panose="020B0604020202020204" charset="-52"/>
              </a:rPr>
              <a:t>Мирзо</a:t>
            </a:r>
            <a:r>
              <a:rPr lang="ru-RU" sz="1600" dirty="0">
                <a:latin typeface="Circe" panose="020B0604020202020204" charset="-52"/>
              </a:rPr>
              <a:t> </a:t>
            </a:r>
            <a:r>
              <a:rPr lang="ru-RU" sz="1600" dirty="0" smtClean="0">
                <a:latin typeface="Circe" panose="020B0604020202020204" charset="-52"/>
              </a:rPr>
              <a:t>Улугбека</a:t>
            </a:r>
            <a:endParaRPr lang="ru-RU" sz="1600" dirty="0">
              <a:latin typeface="Circe" panose="020B0604020202020204" charset="-52"/>
            </a:endParaRP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Ассоциация </a:t>
            </a:r>
            <a:r>
              <a:rPr lang="ru-RU" sz="1600" dirty="0">
                <a:latin typeface="Circe" panose="020B0604020202020204" charset="-52"/>
              </a:rPr>
              <a:t>инженерного </a:t>
            </a:r>
            <a:r>
              <a:rPr lang="ru-RU" sz="1600" dirty="0" smtClean="0">
                <a:latin typeface="Circe" panose="020B0604020202020204" charset="-52"/>
              </a:rPr>
              <a:t>образования</a:t>
            </a: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604020202020204" charset="-52"/>
              </a:rPr>
              <a:t>Академия знаний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4317" y="5133405"/>
            <a:ext cx="215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4</a:t>
            </a:r>
            <a:endParaRPr lang="ru-RU" sz="48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0809" y="4386242"/>
            <a:ext cx="2250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irce" panose="020B0502020203020203" pitchFamily="34" charset="-52"/>
              </a:rPr>
              <a:t>образовательных организаций </a:t>
            </a:r>
            <a:r>
              <a:rPr lang="ru-RU" sz="1400" dirty="0">
                <a:latin typeface="Circe" panose="020B0502020203020203" pitchFamily="34" charset="-52"/>
              </a:rPr>
              <a:t>- партнеров</a:t>
            </a:r>
            <a:endParaRPr lang="ru-RU" sz="1200" dirty="0">
              <a:latin typeface="Circe" panose="020B0502020203020203" pitchFamily="34" charset="-52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403747" y="1186073"/>
            <a:ext cx="0" cy="528817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983969" y="4048434"/>
            <a:ext cx="8858671" cy="1360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latin typeface="Circe" panose="020B0604020202020204" charset="-52"/>
              </a:rPr>
              <a:t>Джизакский политехнический институт</a:t>
            </a: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latin typeface="Circe" panose="020B0604020202020204" charset="-52"/>
              </a:rPr>
              <a:t>Андижанский машиностроительный институт</a:t>
            </a:r>
            <a:endParaRPr lang="en-US" sz="1600" dirty="0">
              <a:latin typeface="Circe" panose="020B0604020202020204" charset="-52"/>
            </a:endParaRP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latin typeface="Circe" panose="020B0604020202020204" charset="-52"/>
              </a:rPr>
              <a:t>Бухарский государственный инженерно-технический институт</a:t>
            </a:r>
            <a:endParaRPr lang="en-US" sz="1600" dirty="0">
              <a:latin typeface="Circe" panose="020B0604020202020204" charset="-52"/>
            </a:endParaRP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latin typeface="Circe" panose="020B0604020202020204" charset="-52"/>
              </a:rPr>
              <a:t>Ташкентский государственный архитектурно-строительный институт</a:t>
            </a:r>
          </a:p>
          <a:p>
            <a:pPr marL="342900" indent="-342900">
              <a:lnSpc>
                <a:spcPct val="103000"/>
              </a:lnSpc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latin typeface="Circe" panose="020B0604020202020204" charset="-52"/>
              </a:rPr>
              <a:t> Самаркандский государственный архитектурно-строительный институт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48734" y="1033832"/>
            <a:ext cx="7814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89D3"/>
                </a:solidFill>
                <a:latin typeface="Montserrat ExtraBold" charset="-52"/>
              </a:rPr>
              <a:t>ПАРТНЕРЫ ДГТУ- ОРГАНИЗАЦИИ УЗБЕКИСТАНА</a:t>
            </a:r>
            <a:endParaRPr lang="ru-RU" b="1" dirty="0">
              <a:solidFill>
                <a:srgbClr val="0079B2"/>
              </a:solidFill>
              <a:latin typeface="Montserrat ExtraBold" charset="-52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0065" y="3608318"/>
            <a:ext cx="532231" cy="6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0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ФИЛИАЛ ДГТУ В Г. ТАШКЕНТЕ</a:t>
            </a: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99640"/>
            <a:ext cx="11019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94292" y="1139073"/>
            <a:ext cx="727202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Montserrat ExtraBold" panose="00000900000000000000" pitchFamily="2" charset="-52"/>
              </a:rPr>
              <a:t>ОБРАЗОВАТЕЛЬНЫЕ ПРОГРАММЫ </a:t>
            </a:r>
          </a:p>
          <a:p>
            <a:pPr algn="just"/>
            <a:endParaRPr lang="ru-RU" sz="100" dirty="0" smtClean="0">
              <a:latin typeface="Montserrat ExtraBold" panose="00000900000000000000" pitchFamily="2" charset="-52"/>
            </a:endParaRPr>
          </a:p>
          <a:p>
            <a:pPr algn="just"/>
            <a:endParaRPr lang="ru-RU" sz="500" dirty="0" smtClean="0">
              <a:latin typeface="Circe Extra Bold" panose="020B0802020203020203" pitchFamily="34" charset="-52"/>
            </a:endParaRPr>
          </a:p>
          <a:p>
            <a:pPr algn="just"/>
            <a:r>
              <a:rPr lang="ru-RU" sz="1600" dirty="0" err="1" smtClean="0">
                <a:solidFill>
                  <a:srgbClr val="0089D3"/>
                </a:solidFill>
                <a:latin typeface="Circe Extra Bold" panose="020B0802020203020203" pitchFamily="34" charset="-52"/>
              </a:rPr>
              <a:t>бакалавриат</a:t>
            </a:r>
            <a:r>
              <a:rPr lang="ru-RU" sz="1600" dirty="0" smtClean="0">
                <a:solidFill>
                  <a:srgbClr val="0089D3"/>
                </a:solidFill>
                <a:latin typeface="Circe Extra Bold" panose="020B0802020203020203" pitchFamily="34" charset="-52"/>
              </a:rPr>
              <a:t>: </a:t>
            </a:r>
          </a:p>
          <a:p>
            <a:pPr algn="just"/>
            <a:endParaRPr lang="ru-RU" sz="500" u="sng" dirty="0" smtClean="0">
              <a:latin typeface="Circe" panose="020B0502020203020203" pitchFamily="34" charset="-52"/>
            </a:endParaRPr>
          </a:p>
          <a:p>
            <a:pPr marL="363538" indent="-187325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Технологические </a:t>
            </a:r>
            <a:r>
              <a:rPr lang="ru-RU" sz="1400" dirty="0">
                <a:latin typeface="Circe" panose="020B0502020203020203" pitchFamily="34" charset="-52"/>
              </a:rPr>
              <a:t>машины и оборудование </a:t>
            </a:r>
            <a:r>
              <a:rPr lang="ru-RU" sz="1400" dirty="0" smtClean="0">
                <a:latin typeface="Circe" panose="020B0502020203020203" pitchFamily="34" charset="-52"/>
              </a:rPr>
              <a:t>(Машины и аппараты пищевых производств) </a:t>
            </a:r>
          </a:p>
          <a:p>
            <a:pPr marL="363538" indent="-187325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Машиностроение (Оборудование и технология сварочного производства) </a:t>
            </a:r>
          </a:p>
          <a:p>
            <a:pPr marL="363538" indent="-187325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Конструкторско-технологическое </a:t>
            </a:r>
            <a:r>
              <a:rPr lang="ru-RU" sz="1400" dirty="0">
                <a:latin typeface="Circe" panose="020B0502020203020203" pitchFamily="34" charset="-52"/>
              </a:rPr>
              <a:t>обеспечение машиностроительных производств </a:t>
            </a:r>
            <a:r>
              <a:rPr lang="ru-RU" sz="1400" dirty="0" smtClean="0">
                <a:latin typeface="Circe" panose="020B0502020203020203" pitchFamily="34" charset="-52"/>
              </a:rPr>
              <a:t>(Технология машиностроения) </a:t>
            </a:r>
          </a:p>
          <a:p>
            <a:pPr marL="363538" indent="-187325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Наземные </a:t>
            </a:r>
            <a:r>
              <a:rPr lang="ru-RU" sz="1400" dirty="0">
                <a:latin typeface="Circe" panose="020B0502020203020203" pitchFamily="34" charset="-52"/>
              </a:rPr>
              <a:t>транспортно-технологические комплексы (Техническое обслуживание сельскохозяйственной техники) </a:t>
            </a:r>
            <a:endParaRPr lang="ru-RU" sz="1400" dirty="0" smtClean="0">
              <a:latin typeface="Circe" panose="020B0502020203020203" pitchFamily="34" charset="-52"/>
            </a:endParaRPr>
          </a:p>
          <a:p>
            <a:pPr marL="363538" indent="-187325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Эксплуатация </a:t>
            </a:r>
            <a:r>
              <a:rPr lang="ru-RU" sz="1400" dirty="0">
                <a:latin typeface="Circe" panose="020B0502020203020203" pitchFamily="34" charset="-52"/>
              </a:rPr>
              <a:t>транспортно-технологических </a:t>
            </a:r>
            <a:r>
              <a:rPr lang="ru-RU" sz="1400" dirty="0" smtClean="0">
                <a:latin typeface="Circe" panose="020B0502020203020203" pitchFamily="34" charset="-52"/>
              </a:rPr>
              <a:t>машин и </a:t>
            </a:r>
            <a:r>
              <a:rPr lang="ru-RU" sz="1400" dirty="0">
                <a:latin typeface="Circe" panose="020B0502020203020203" pitchFamily="34" charset="-52"/>
              </a:rPr>
              <a:t>комплексов (Эксплуатация сельскохозяйственной техники</a:t>
            </a:r>
            <a:r>
              <a:rPr lang="ru-RU" sz="1400" dirty="0" smtClean="0">
                <a:latin typeface="Circe" panose="020B0502020203020203" pitchFamily="34" charset="-52"/>
              </a:rPr>
              <a:t>)</a:t>
            </a:r>
            <a:endParaRPr lang="ru-RU" sz="300" dirty="0" smtClean="0">
              <a:latin typeface="Circe" panose="020B0502020203020203" pitchFamily="34" charset="-52"/>
            </a:endParaRPr>
          </a:p>
          <a:p>
            <a:pPr algn="just"/>
            <a:r>
              <a:rPr lang="ru-RU" sz="1600" dirty="0" smtClean="0">
                <a:solidFill>
                  <a:srgbClr val="0089D3"/>
                </a:solidFill>
                <a:latin typeface="Circe Extra Bold" panose="020B0802020203020203" pitchFamily="34" charset="-52"/>
              </a:rPr>
              <a:t>магистратура: </a:t>
            </a:r>
          </a:p>
          <a:p>
            <a:pPr algn="just"/>
            <a:endParaRPr lang="ru-RU" sz="500" u="sng" dirty="0" smtClean="0">
              <a:latin typeface="Circe" panose="020B0502020203020203" pitchFamily="34" charset="-52"/>
            </a:endParaRPr>
          </a:p>
          <a:p>
            <a:pPr marL="363538" indent="-187325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Конструкторско-технологическое </a:t>
            </a:r>
            <a:r>
              <a:rPr lang="ru-RU" sz="1400" dirty="0">
                <a:latin typeface="Circe" panose="020B0502020203020203" pitchFamily="34" charset="-52"/>
              </a:rPr>
              <a:t>обеспечение машиностроительных производств (Технологическое обеспечение качества изделий машиностроения) </a:t>
            </a:r>
            <a:endParaRPr lang="ru-RU" sz="1400" dirty="0" smtClean="0">
              <a:latin typeface="Circe" panose="020B0502020203020203" pitchFamily="34" charset="-52"/>
            </a:endParaRPr>
          </a:p>
          <a:p>
            <a:pPr marL="363538" indent="-187325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Технологические </a:t>
            </a:r>
            <a:r>
              <a:rPr lang="ru-RU" sz="1400" dirty="0">
                <a:latin typeface="Circe" panose="020B0502020203020203" pitchFamily="34" charset="-52"/>
              </a:rPr>
              <a:t>машины и оборудование (</a:t>
            </a:r>
            <a:r>
              <a:rPr lang="ru-RU" sz="1400" dirty="0" smtClean="0">
                <a:latin typeface="Circe" panose="020B0502020203020203" pitchFamily="34" charset="-52"/>
              </a:rPr>
              <a:t>Процессы и </a:t>
            </a:r>
            <a:r>
              <a:rPr lang="ru-RU" sz="1400" dirty="0">
                <a:latin typeface="Circe" panose="020B0502020203020203" pitchFamily="34" charset="-52"/>
              </a:rPr>
              <a:t>аппараты пищевых производств) </a:t>
            </a:r>
            <a:endParaRPr lang="ru-RU" sz="1400" dirty="0" smtClean="0">
              <a:latin typeface="Circe" panose="020B0502020203020203" pitchFamily="34" charset="-52"/>
            </a:endParaRPr>
          </a:p>
          <a:p>
            <a:pPr marL="363538" indent="-187325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Материаловедение </a:t>
            </a:r>
            <a:r>
              <a:rPr lang="ru-RU" sz="1400" dirty="0">
                <a:latin typeface="Circe" panose="020B0502020203020203" pitchFamily="34" charset="-52"/>
              </a:rPr>
              <a:t>и технологии материалов (Современные методы диагностики </a:t>
            </a:r>
            <a:r>
              <a:rPr lang="ru-RU" sz="1400" dirty="0" smtClean="0">
                <a:latin typeface="Circe" panose="020B0502020203020203" pitchFamily="34" charset="-52"/>
              </a:rPr>
              <a:t>                                   и </a:t>
            </a:r>
            <a:r>
              <a:rPr lang="ru-RU" sz="1400" dirty="0">
                <a:latin typeface="Circe" panose="020B0502020203020203" pitchFamily="34" charset="-52"/>
              </a:rPr>
              <a:t>модификации машиностроительных материалов</a:t>
            </a:r>
            <a:r>
              <a:rPr lang="ru-RU" sz="1400" dirty="0" smtClean="0">
                <a:latin typeface="Circe" panose="020B0502020203020203" pitchFamily="34" charset="-52"/>
              </a:rPr>
              <a:t>)</a:t>
            </a:r>
          </a:p>
          <a:p>
            <a:pPr marL="363538" indent="-187325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Наземные </a:t>
            </a:r>
            <a:r>
              <a:rPr lang="ru-RU" sz="1400" dirty="0">
                <a:latin typeface="Circe" panose="020B0502020203020203" pitchFamily="34" charset="-52"/>
              </a:rPr>
              <a:t>транспортно-технологические комплексы (Тракторы, сельскохозяйственные машины и оборудование) 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305415" y="1092898"/>
            <a:ext cx="0" cy="5390688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31" y="3457207"/>
            <a:ext cx="941126" cy="9379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7672" y="4475877"/>
            <a:ext cx="3449831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3000"/>
              </a:lnSpc>
            </a:pPr>
            <a:r>
              <a:rPr lang="ru-RU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АКЦИОНЕРНОЕ ОБЩЕСТВО «УЗАГРОТЕХСАНОАТХОЛДИНГ»</a:t>
            </a:r>
            <a:endParaRPr lang="ru-RU" sz="1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6" r="17265"/>
          <a:stretch/>
        </p:blipFill>
        <p:spPr>
          <a:xfrm>
            <a:off x="9826174" y="1728255"/>
            <a:ext cx="769639" cy="785759"/>
          </a:xfrm>
          <a:prstGeom prst="rect">
            <a:avLst/>
          </a:prstGeom>
        </p:spPr>
      </p:pic>
      <p:pic>
        <p:nvPicPr>
          <p:cNvPr id="21" name="Picture 2" descr="TDTU | Ташкентский Государственный Технический Университет имени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775" y="5065605"/>
            <a:ext cx="765031" cy="76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387673" y="5954237"/>
            <a:ext cx="34498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89D3"/>
                </a:solidFill>
                <a:latin typeface="Montserrat ExtraBold" charset="-52"/>
              </a:rPr>
              <a:t>ТАШКЕНТСКИЙ ГОСУДАРСТВЕННЫЙ ТЕХНИЧЕСКИЙ УНИВЕРСИТЕТ</a:t>
            </a:r>
            <a:endParaRPr lang="ru-RU" sz="1100" b="1" dirty="0">
              <a:solidFill>
                <a:srgbClr val="0089D3"/>
              </a:solidFill>
              <a:latin typeface="Montserrat ExtraBold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87673" y="1119078"/>
            <a:ext cx="3449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Montserrat ExtraBold" panose="00000900000000000000" pitchFamily="2" charset="-52"/>
              </a:rPr>
              <a:t>ПАРТНЕРЫ СО СТОРОНЫ РЕСПУБЛИКИ УЗБЕКИСТАН:</a:t>
            </a:r>
            <a:endParaRPr lang="ru-RU" sz="1400" dirty="0">
              <a:latin typeface="Montserrat ExtraBold" panose="00000900000000000000" pitchFamily="2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7673" y="2629019"/>
            <a:ext cx="3449831" cy="615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3000"/>
              </a:lnSpc>
            </a:pPr>
            <a:r>
              <a:rPr lang="ru-RU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МИНИСТЕРСТВО ВЫСШЕГО И СРЕДНЕГО СПЕЦИАЛЬНОГО ОБРАЗОВАНИЯ РЕСПУБЛИКИ УЗБЕКИСТАН</a:t>
            </a:r>
            <a:endParaRPr lang="ru-RU" sz="1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25425" y="6017517"/>
            <a:ext cx="70799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WORK-BASED LEARNING – </a:t>
            </a:r>
            <a:r>
              <a:rPr lang="ru-RU" sz="1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ОБУЧЕНИ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Е</a:t>
            </a:r>
            <a:r>
              <a:rPr lang="ru-RU" sz="1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НА РАБОЧЕМ МЕСТЕ</a:t>
            </a:r>
            <a:endParaRPr lang="ru-RU" sz="5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600" dirty="0" smtClean="0">
              <a:solidFill>
                <a:srgbClr val="0089D3"/>
              </a:solidFill>
              <a:latin typeface="Circe Extra Bold" panose="020B08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80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0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ФИЛИАЛ ДГТУ В Г. ТАШКЕНТЕ</a:t>
            </a: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99640"/>
            <a:ext cx="11019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305415" y="1092898"/>
            <a:ext cx="0" cy="5390688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31" y="3457207"/>
            <a:ext cx="941126" cy="9379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7672" y="4475877"/>
            <a:ext cx="3449831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3000"/>
              </a:lnSpc>
            </a:pPr>
            <a:r>
              <a:rPr lang="ru-RU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АКЦИОНЕРНОЕ ОБЩЕСТВО «УЗАГРОТЕХСАНОАТХОЛДИНГ»</a:t>
            </a:r>
            <a:endParaRPr lang="ru-RU" sz="1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6" r="17265"/>
          <a:stretch/>
        </p:blipFill>
        <p:spPr>
          <a:xfrm>
            <a:off x="9826174" y="1728255"/>
            <a:ext cx="769639" cy="785759"/>
          </a:xfrm>
          <a:prstGeom prst="rect">
            <a:avLst/>
          </a:prstGeom>
        </p:spPr>
      </p:pic>
      <p:pic>
        <p:nvPicPr>
          <p:cNvPr id="21" name="Picture 2" descr="TDTU | Ташкентский Государственный Технический Университет имени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775" y="5065605"/>
            <a:ext cx="765031" cy="76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387673" y="5954237"/>
            <a:ext cx="34498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89D3"/>
                </a:solidFill>
                <a:latin typeface="Montserrat ExtraBold" charset="-52"/>
              </a:rPr>
              <a:t>ТАШКЕНТСКИЙ ГОСУДАРСТВЕННЫЙ ТЕХНИЧЕСКИЙ УНИВЕРСИТЕТ</a:t>
            </a:r>
            <a:endParaRPr lang="ru-RU" sz="1100" b="1" dirty="0">
              <a:solidFill>
                <a:srgbClr val="0089D3"/>
              </a:solidFill>
              <a:latin typeface="Montserrat ExtraBold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87673" y="1119078"/>
            <a:ext cx="3449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Montserrat ExtraBold" panose="00000900000000000000" pitchFamily="2" charset="-52"/>
              </a:rPr>
              <a:t>ПАРТНЕРЫ СО СТОРОНЫ РЕСПУБЛИКИ УЗБЕКИСТАН:</a:t>
            </a:r>
            <a:endParaRPr lang="ru-RU" sz="1400" dirty="0">
              <a:latin typeface="Montserrat ExtraBold" panose="00000900000000000000" pitchFamily="2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7673" y="2629019"/>
            <a:ext cx="3449831" cy="615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3000"/>
              </a:lnSpc>
            </a:pPr>
            <a:r>
              <a:rPr lang="ru-RU" sz="11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МИНИСТЕРСТВО ВЫСШЕГО И СРЕДНЕГО СПЕЦИАЛЬНОГО ОБРАЗОВАНИЯ РЕСПУБЛИКИ УЗБЕКИСТАН</a:t>
            </a:r>
            <a:endParaRPr lang="ru-RU" sz="1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6784" y="1329695"/>
            <a:ext cx="7319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0089D3"/>
                </a:solidFill>
                <a:latin typeface="Montserrat ExtraBold" panose="00000900000000000000" pitchFamily="2" charset="-52"/>
              </a:rPr>
              <a:t>i</a:t>
            </a:r>
            <a:r>
              <a:rPr lang="en-US" sz="1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PET - </a:t>
            </a:r>
            <a:r>
              <a:rPr lang="ru-RU" sz="1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МЕЖДУНАРОДНАЯ ПРОГРАММА ПОВЫШЕНИЯ КВАЛИФИКАЦИИ / СПЕЦИАЛЬНЫЕ МОДУЛИ, СПЕЦИАЛИСТЫ ВЕДУЩИХ КОМПАНИЙ, ТЕХНОЛОГИЧЕСКИЕ ТУРЫ НА ВЕДУЩИЕ ПРЕДПРИЯТИЯ</a:t>
            </a:r>
            <a:endParaRPr lang="ru-RU" sz="1400" dirty="0" smtClean="0">
              <a:solidFill>
                <a:srgbClr val="0089D3"/>
              </a:solidFill>
              <a:latin typeface="Circe Extra Bold" panose="020B0802020203020203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6784" y="2603257"/>
            <a:ext cx="7319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ЦЕНТР РАЗВИТИЯ КОМПЕТЕНЦИЙ ДЛЯ СПЕЦИАЛИСТОВ                                            В ОБЛАСТИ СЕЛЬХОЗМАШИНОСТРОЕНИЯ</a:t>
            </a:r>
          </a:p>
          <a:p>
            <a:pPr marL="171450" indent="-171450" algn="just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marL="171450" indent="-171450" algn="just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089D3"/>
              </a:solidFill>
              <a:latin typeface="Circe Extra Bold" panose="020B0802020203020203" pitchFamily="3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6784" y="3511198"/>
            <a:ext cx="3916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ct val="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rgbClr val="0089D3"/>
                </a:solidFill>
                <a:latin typeface="Montserrat ExtraBold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 ТРАНСФЕРА ТЕХНОЛОГИЙ </a:t>
            </a:r>
            <a:endParaRPr lang="en-US" altLang="ru-RU" sz="1400" dirty="0">
              <a:solidFill>
                <a:srgbClr val="0089D3"/>
              </a:solidFill>
              <a:latin typeface="Montserrat ExtraBold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32" y="4097817"/>
            <a:ext cx="776535" cy="69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bout Stara - Star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77" y="5086720"/>
            <a:ext cx="945828" cy="43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7" t="42361" r="7882" b="41320"/>
          <a:stretch/>
        </p:blipFill>
        <p:spPr bwMode="auto">
          <a:xfrm>
            <a:off x="4887806" y="4388687"/>
            <a:ext cx="1370322" cy="30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77" y="4177026"/>
            <a:ext cx="977366" cy="65189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170" y="4375336"/>
            <a:ext cx="2246123" cy="329074"/>
          </a:xfrm>
          <a:prstGeom prst="rect">
            <a:avLst/>
          </a:prstGeom>
        </p:spPr>
      </p:pic>
      <p:pic>
        <p:nvPicPr>
          <p:cNvPr id="31" name="Picture 4" descr="Ростсельмаш обзаведётся своей командой в World of Tanks | WOT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46" y="5068717"/>
            <a:ext cx="2529760" cy="3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36" y="5928149"/>
            <a:ext cx="1518124" cy="20913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79" y="4977574"/>
            <a:ext cx="1226575" cy="45815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4" y="4857051"/>
            <a:ext cx="939590" cy="701022"/>
          </a:xfrm>
          <a:prstGeom prst="rect">
            <a:avLst/>
          </a:prstGeom>
        </p:spPr>
      </p:pic>
      <p:pic>
        <p:nvPicPr>
          <p:cNvPr id="7172" name="Picture 4" descr="ООО &quot;Рубикон-спецтехника&quot; - продажа спецтехники по Томску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77" y="5847819"/>
            <a:ext cx="1867547" cy="39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Файл:Логотип Минского тракторного завода.jpg — Википедия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7" y="5893918"/>
            <a:ext cx="1549960" cy="31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1067" y="3960047"/>
            <a:ext cx="1410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chemeClr val="tx1"/>
              </a:buClr>
              <a:buSzPct val="120000"/>
            </a:pPr>
            <a:r>
              <a:rPr lang="ru-RU" altLang="ru-RU" sz="1400" dirty="0" smtClean="0">
                <a:latin typeface="Montserrat ExtraBold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ШОУ-РУМЫ:</a:t>
            </a:r>
            <a:endParaRPr lang="en-US" altLang="ru-RU" sz="1400" dirty="0">
              <a:latin typeface="Montserrat ExtraBold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110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04333" y="476321"/>
            <a:ext cx="10578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СОТРУДНИЧЕСТВО С РЕСПУБЛИКОЙ УЗБЕКИСТАН</a:t>
            </a:r>
            <a:endParaRPr lang="ru-RU" sz="2800" dirty="0">
              <a:solidFill>
                <a:srgbClr val="0089D3"/>
              </a:solidFill>
              <a:latin typeface="Montserrat ExtraBold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18140" y="1086059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818140" y="1287338"/>
            <a:ext cx="10564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Montserrat ExtraBold" charset="-52"/>
              </a:rPr>
              <a:t>СОВМЕСТНЫЕ ОБРАЗОВАТЕЛЬНЫЕ ПРОГРАММЫ</a:t>
            </a:r>
            <a:endParaRPr lang="ru-RU" dirty="0">
              <a:latin typeface="Montserrat ExtraBold" charset="-5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51706" y="1790215"/>
          <a:ext cx="10561613" cy="417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5510">
                  <a:extLst>
                    <a:ext uri="{9D8B030D-6E8A-4147-A177-3AD203B41FA5}">
                      <a16:colId xmlns:a16="http://schemas.microsoft.com/office/drawing/2014/main" val="2378589336"/>
                    </a:ext>
                  </a:extLst>
                </a:gridCol>
                <a:gridCol w="6103978">
                  <a:extLst>
                    <a:ext uri="{9D8B030D-6E8A-4147-A177-3AD203B41FA5}">
                      <a16:colId xmlns:a16="http://schemas.microsoft.com/office/drawing/2014/main" val="1762448122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370524124"/>
                    </a:ext>
                  </a:extLst>
                </a:gridCol>
              </a:tblGrid>
              <a:tr h="46191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Montserrat ExtraBold" panose="00000900000000000000" pitchFamily="2" charset="-52"/>
                        </a:rPr>
                        <a:t>организация-партнер</a:t>
                      </a:r>
                      <a:endParaRPr lang="ru-RU" sz="1600" b="0" dirty="0">
                        <a:latin typeface="Montserrat ExtraBold" panose="00000900000000000000" pitchFamily="2" charset="-52"/>
                      </a:endParaRPr>
                    </a:p>
                  </a:txBody>
                  <a:tcPr anchor="ctr">
                    <a:solidFill>
                      <a:srgbClr val="0089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Montserrat ExtraBold" panose="00000900000000000000" pitchFamily="2" charset="-52"/>
                        </a:rPr>
                        <a:t>программа</a:t>
                      </a:r>
                      <a:endParaRPr lang="ru-RU" sz="1600" b="0" dirty="0">
                        <a:latin typeface="Montserrat ExtraBold" panose="00000900000000000000" pitchFamily="2" charset="-52"/>
                      </a:endParaRPr>
                    </a:p>
                  </a:txBody>
                  <a:tcPr anchor="ctr">
                    <a:solidFill>
                      <a:srgbClr val="0089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Montserrat ExtraBold" panose="00000900000000000000" pitchFamily="2" charset="-52"/>
                        </a:rPr>
                        <a:t>уровень</a:t>
                      </a:r>
                      <a:endParaRPr lang="ru-RU" sz="1600" b="0" dirty="0">
                        <a:latin typeface="Montserrat ExtraBold" panose="00000900000000000000" pitchFamily="2" charset="-52"/>
                      </a:endParaRPr>
                    </a:p>
                  </a:txBody>
                  <a:tcPr anchor="ctr">
                    <a:solidFill>
                      <a:srgbClr val="008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195804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irce" panose="020B0502020203020203" pitchFamily="34" charset="-5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Ташкентский институт текстильной и легкой промышленности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err="1" smtClean="0">
                          <a:latin typeface="Circe" panose="020B0502020203020203" pitchFamily="34" charset="-52"/>
                        </a:rPr>
                        <a:t>Инноватика</a:t>
                      </a:r>
                      <a:r>
                        <a:rPr lang="ru-RU" sz="1800" b="0" dirty="0" smtClean="0">
                          <a:latin typeface="Circe" panose="020B0502020203020203" pitchFamily="34" charset="-52"/>
                        </a:rPr>
                        <a:t> (профиль «Текстильные технологии»)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Circe" panose="020B0502020203020203" pitchFamily="34" charset="-52"/>
                        </a:rPr>
                        <a:t>магистратура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568669"/>
                  </a:ext>
                </a:extLst>
              </a:tr>
              <a:tr h="657755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irce" panose="020B0502020203020203" pitchFamily="34" charset="-5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Ташкентский государственный технический университет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irce" panose="020B0502020203020203" pitchFamily="34" charset="-52"/>
                        </a:rPr>
                        <a:t>Техническое обслуживание сельскохозяйственной техники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Circe" panose="020B0502020203020203" pitchFamily="34" charset="-52"/>
                        </a:rPr>
                        <a:t>бакалавриат</a:t>
                      </a:r>
                      <a:endParaRPr lang="ru-RU" dirty="0" smtClean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358651"/>
                  </a:ext>
                </a:extLst>
              </a:tr>
              <a:tr h="46566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irce" panose="020B0502020203020203" pitchFamily="34" charset="-52"/>
                        </a:rPr>
                        <a:t>Эксплуатация сельскохозяйственной техники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Circe" panose="020B0502020203020203" pitchFamily="34" charset="-52"/>
                        </a:rPr>
                        <a:t>бакалавриат</a:t>
                      </a:r>
                      <a:endParaRPr lang="ru-RU" dirty="0" smtClean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617272"/>
                  </a:ext>
                </a:extLst>
              </a:tr>
              <a:tr h="36406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irce" panose="020B0502020203020203" pitchFamily="34" charset="-52"/>
                        </a:rPr>
                        <a:t>Машины и аппараты пищевых производств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Circe" panose="020B0502020203020203" pitchFamily="34" charset="-52"/>
                        </a:rPr>
                        <a:t>бакалавриат</a:t>
                      </a:r>
                      <a:endParaRPr lang="ru-RU" dirty="0" smtClean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92841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rgbClr val="0089D3"/>
                        </a:solidFill>
                        <a:latin typeface="Montserrat ExtraBold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irce" panose="020B0502020203020203" pitchFamily="34" charset="-52"/>
                        </a:rPr>
                        <a:t>Тракторы и сельскохозяйственные машины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irce" panose="020B0502020203020203" pitchFamily="34" charset="-52"/>
                        </a:rPr>
                        <a:t>магистратура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214831"/>
                  </a:ext>
                </a:extLst>
              </a:tr>
              <a:tr h="5786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irce" panose="020B0502020203020203" pitchFamily="34" charset="-5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Джизакский политехнический университет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irce" panose="020B0502020203020203" pitchFamily="34" charset="-52"/>
                        </a:rPr>
                        <a:t>Автоматизированные электрические распределительные сети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Circe" panose="020B0502020203020203" pitchFamily="34" charset="-52"/>
                        </a:rPr>
                        <a:t>бакалавриат</a:t>
                      </a:r>
                      <a:endParaRPr lang="ru-RU" dirty="0" smtClean="0">
                        <a:latin typeface="Circe" panose="020B0502020203020203" pitchFamily="34" charset="-52"/>
                      </a:endParaRPr>
                    </a:p>
                    <a:p>
                      <a:pPr algn="ctr"/>
                      <a:endParaRPr lang="ru-RU" dirty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626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41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04333" y="476321"/>
            <a:ext cx="8995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СОТРУДНИЧЕСТВО ДГТУ С ТАШГТУ</a:t>
            </a:r>
            <a:endParaRPr lang="ru-RU" sz="2800" dirty="0">
              <a:solidFill>
                <a:srgbClr val="0089D3"/>
              </a:solidFill>
              <a:latin typeface="Montserrat ExtraBold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18140" y="1086059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Таблица 28"/>
          <p:cNvGraphicFramePr>
            <a:graphicFrameLocks noGrp="1"/>
          </p:cNvGraphicFramePr>
          <p:nvPr>
            <p:extLst/>
          </p:nvPr>
        </p:nvGraphicFramePr>
        <p:xfrm>
          <a:off x="3437467" y="1810410"/>
          <a:ext cx="7945236" cy="2463157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606110">
                  <a:extLst>
                    <a:ext uri="{9D8B030D-6E8A-4147-A177-3AD203B41FA5}">
                      <a16:colId xmlns:a16="http://schemas.microsoft.com/office/drawing/2014/main" val="3333851447"/>
                    </a:ext>
                  </a:extLst>
                </a:gridCol>
                <a:gridCol w="2339126">
                  <a:extLst>
                    <a:ext uri="{9D8B030D-6E8A-4147-A177-3AD203B41FA5}">
                      <a16:colId xmlns:a16="http://schemas.microsoft.com/office/drawing/2014/main" val="3330091680"/>
                    </a:ext>
                  </a:extLst>
                </a:gridCol>
              </a:tblGrid>
              <a:tr h="414544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latin typeface="Circe" panose="020B0502020203020203" pitchFamily="34" charset="-52"/>
                        </a:rPr>
                        <a:t>программа</a:t>
                      </a:r>
                      <a:endParaRPr lang="ru-RU" sz="2000" b="0" dirty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rgbClr val="0089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Circe" panose="020B0502020203020203" pitchFamily="34" charset="-52"/>
                        </a:rPr>
                        <a:t>уровень</a:t>
                      </a:r>
                      <a:endParaRPr lang="ru-RU" sz="2000" b="0" dirty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rgbClr val="008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264819"/>
                  </a:ext>
                </a:extLst>
              </a:tr>
              <a:tr h="553847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Circe" panose="020B0502020203020203" pitchFamily="34" charset="-52"/>
                        </a:rPr>
                        <a:t>Техническое обслуживание сельскохозяйственной техники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err="1" smtClean="0">
                          <a:latin typeface="Circe" panose="020B0502020203020203" pitchFamily="34" charset="-52"/>
                        </a:rPr>
                        <a:t>бакалавриат</a:t>
                      </a:r>
                      <a:endParaRPr lang="ru-RU" sz="1600" b="0" dirty="0" smtClean="0">
                        <a:latin typeface="Circe" panose="020B0502020203020203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4933203"/>
                  </a:ext>
                </a:extLst>
              </a:tr>
              <a:tr h="4898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irce" panose="020B0502020203020203" pitchFamily="34" charset="-52"/>
                        </a:rPr>
                        <a:t>Эксплуатация сельскохозяйственной техники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err="1" smtClean="0">
                          <a:latin typeface="Circe" panose="020B0502020203020203" pitchFamily="34" charset="-52"/>
                        </a:rPr>
                        <a:t>бакалавриат</a:t>
                      </a:r>
                      <a:endParaRPr lang="ru-RU" sz="1600" b="0" dirty="0" smtClean="0">
                        <a:latin typeface="Circe" panose="020B0502020203020203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0465684"/>
                  </a:ext>
                </a:extLst>
              </a:tr>
              <a:tr h="4898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irce" panose="020B0502020203020203" pitchFamily="34" charset="-52"/>
                        </a:rPr>
                        <a:t>Машины и аппараты пищевых производств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err="1" smtClean="0">
                          <a:latin typeface="Circe" panose="020B0502020203020203" pitchFamily="34" charset="-52"/>
                        </a:rPr>
                        <a:t>бакалавриат</a:t>
                      </a:r>
                      <a:endParaRPr lang="ru-RU" sz="1600" b="0" dirty="0" smtClean="0">
                        <a:latin typeface="Circe" panose="020B0502020203020203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4270367"/>
                  </a:ext>
                </a:extLst>
              </a:tr>
              <a:tr h="4898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irce" panose="020B0502020203020203" pitchFamily="34" charset="-52"/>
                        </a:rPr>
                        <a:t>Тракторы и сельскохозяйственные машины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Circe" panose="020B0502020203020203" pitchFamily="34" charset="-52"/>
                        </a:rPr>
                        <a:t>магистратура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193018"/>
                  </a:ext>
                </a:extLst>
              </a:tr>
            </a:tbl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3361267" y="1293184"/>
            <a:ext cx="9347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tserrat ExtraBold" charset="-52"/>
              </a:rPr>
              <a:t>СОВМЕСТНЫЕ ОБРАЗОВАТЕЛЬНЫЕ ПРОГРАММЫ</a:t>
            </a:r>
            <a:endParaRPr lang="ru-RU" dirty="0">
              <a:latin typeface="Montserrat ExtraBold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4150" y="2484775"/>
            <a:ext cx="2514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89D3"/>
                </a:solidFill>
                <a:latin typeface="Montserrat ExtraBold" charset="-52"/>
              </a:rPr>
              <a:t>Ташкентский </a:t>
            </a:r>
            <a:r>
              <a:rPr lang="ru-RU" sz="1400" b="1" dirty="0" smtClean="0">
                <a:solidFill>
                  <a:srgbClr val="0089D3"/>
                </a:solidFill>
                <a:latin typeface="Montserrat ExtraBold" charset="-52"/>
              </a:rPr>
              <a:t>государственный технический университет</a:t>
            </a:r>
            <a:endParaRPr lang="ru-RU" sz="1400" b="1" dirty="0">
              <a:solidFill>
                <a:srgbClr val="0089D3"/>
              </a:solidFill>
              <a:latin typeface="Montserrat ExtraBold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4730233"/>
            <a:ext cx="57608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0"/>
            <a:r>
              <a:rPr lang="ru-RU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ФИЛИАЛ ДГТУ В Г. ТАШКЕНТЕ</a:t>
            </a:r>
          </a:p>
          <a:p>
            <a:pPr marL="714375"/>
            <a:endParaRPr lang="ru-RU" sz="3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60836" y="4576345"/>
            <a:ext cx="5621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Montserrat ExtraBold" panose="00000900000000000000" pitchFamily="2" charset="-52"/>
              </a:rPr>
              <a:t>ПАРТНЕРЫ СО СТОРОНЫ РЕСПУБЛИКИ УЗБЕКИСТАН:</a:t>
            </a:r>
            <a:endParaRPr lang="ru-RU" sz="1400" dirty="0">
              <a:latin typeface="Montserrat ExtraBold" panose="00000900000000000000" pitchFamily="2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6" r="17265"/>
          <a:stretch/>
        </p:blipFill>
        <p:spPr>
          <a:xfrm>
            <a:off x="5875364" y="4912929"/>
            <a:ext cx="652436" cy="6661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76979" y="4960025"/>
            <a:ext cx="4952857" cy="65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3000"/>
              </a:lnSpc>
            </a:pPr>
            <a:r>
              <a:rPr lang="ru-RU" sz="12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МИНИСТЕРСТВО ВЫСШЕГО И СРЕДНЕГО СПЕЦИАЛЬНОГО ОБРАЗОВАНИЯ РЕСПУБЛИКИ УЗБЕКИСТАН</a:t>
            </a:r>
            <a:endParaRPr lang="ru-RU" sz="1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63" y="5717535"/>
            <a:ext cx="796873" cy="7942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76979" y="5885769"/>
            <a:ext cx="3369652" cy="47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3000"/>
              </a:lnSpc>
            </a:pPr>
            <a:r>
              <a:rPr lang="ru-RU" sz="12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АКЦИОНЕРНОЕ ОБЩЕСТВО «УЗАГРОТЕХСАНОАТХОЛДИНГ»</a:t>
            </a:r>
            <a:endParaRPr lang="ru-RU" sz="1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66" y="5204889"/>
            <a:ext cx="736600" cy="781629"/>
          </a:xfrm>
          <a:prstGeom prst="rect">
            <a:avLst/>
          </a:prstGeom>
        </p:spPr>
      </p:pic>
      <p:pic>
        <p:nvPicPr>
          <p:cNvPr id="3074" name="Picture 2" descr="TDTU | Ташкентский Государственный Технический Университет имени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3" y="1381993"/>
            <a:ext cx="990250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04333" y="476321"/>
            <a:ext cx="8995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СОТРУДНИЧЕСТВО ДГТУ С ТИТЛП</a:t>
            </a:r>
            <a:endParaRPr lang="ru-RU" sz="2800" dirty="0">
              <a:solidFill>
                <a:srgbClr val="0089D3"/>
              </a:solidFill>
              <a:latin typeface="Montserrat ExtraBold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18140" y="1086059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Таблица 28"/>
          <p:cNvGraphicFramePr>
            <a:graphicFrameLocks noGrp="1"/>
          </p:cNvGraphicFramePr>
          <p:nvPr>
            <p:extLst/>
          </p:nvPr>
        </p:nvGraphicFramePr>
        <p:xfrm>
          <a:off x="3437467" y="1950959"/>
          <a:ext cx="7945236" cy="1247432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606110">
                  <a:extLst>
                    <a:ext uri="{9D8B030D-6E8A-4147-A177-3AD203B41FA5}">
                      <a16:colId xmlns:a16="http://schemas.microsoft.com/office/drawing/2014/main" val="3333851447"/>
                    </a:ext>
                  </a:extLst>
                </a:gridCol>
                <a:gridCol w="2339126">
                  <a:extLst>
                    <a:ext uri="{9D8B030D-6E8A-4147-A177-3AD203B41FA5}">
                      <a16:colId xmlns:a16="http://schemas.microsoft.com/office/drawing/2014/main" val="3330091680"/>
                    </a:ext>
                  </a:extLst>
                </a:gridCol>
              </a:tblGrid>
              <a:tr h="571793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latin typeface="Circe" panose="020B0502020203020203" pitchFamily="34" charset="-52"/>
                        </a:rPr>
                        <a:t>программа</a:t>
                      </a:r>
                      <a:endParaRPr lang="ru-RU" sz="2000" b="0" dirty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rgbClr val="0089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Circe" panose="020B0502020203020203" pitchFamily="34" charset="-52"/>
                        </a:rPr>
                        <a:t>уровень</a:t>
                      </a:r>
                      <a:endParaRPr lang="ru-RU" sz="2000" b="0" dirty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rgbClr val="008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264819"/>
                  </a:ext>
                </a:extLst>
              </a:tr>
              <a:tr h="675639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Circe" panose="020B0502020203020203" pitchFamily="34" charset="-52"/>
                        </a:rPr>
                        <a:t>Инноватика (профиль «Текстильные технологии»)</a:t>
                      </a:r>
                      <a:endParaRPr lang="ru-RU" sz="1600" b="0" dirty="0">
                        <a:latin typeface="Circe" panose="020B0502020203020203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Circe" panose="020B0502020203020203" pitchFamily="34" charset="-52"/>
                        </a:rPr>
                        <a:t>магистратура</a:t>
                      </a:r>
                      <a:endParaRPr lang="ru-RU" sz="1600" b="0" dirty="0">
                        <a:latin typeface="Circe" panose="020B0502020203020203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4933203"/>
                  </a:ext>
                </a:extLst>
              </a:tr>
            </a:tbl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3361267" y="1293184"/>
            <a:ext cx="9347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tserrat ExtraBold" charset="-52"/>
              </a:rPr>
              <a:t>СОВМЕСТНЫЕ ОБРАЗОВАТЕЛЬНЫЕ ПРОГРАММЫ</a:t>
            </a:r>
            <a:endParaRPr lang="ru-RU" dirty="0">
              <a:latin typeface="Montserrat ExtraBold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38513" y="3680301"/>
            <a:ext cx="80441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защищена </a:t>
            </a:r>
            <a:r>
              <a:rPr lang="ru-RU" sz="1400" dirty="0">
                <a:latin typeface="Circe" panose="020B0502020203020203" pitchFamily="34" charset="-52"/>
              </a:rPr>
              <a:t>диссертация  на соискание </a:t>
            </a:r>
            <a:r>
              <a:rPr lang="ru-RU" sz="1400" dirty="0" err="1">
                <a:latin typeface="Circe" panose="020B0502020203020203" pitchFamily="34" charset="-52"/>
              </a:rPr>
              <a:t>PhD</a:t>
            </a:r>
            <a:r>
              <a:rPr lang="ru-RU" sz="1400" dirty="0">
                <a:latin typeface="Circe" panose="020B0502020203020203" pitchFamily="34" charset="-52"/>
              </a:rPr>
              <a:t> под совместным руководством: </a:t>
            </a:r>
            <a:r>
              <a:rPr lang="ru-RU" sz="1400" dirty="0" smtClean="0">
                <a:latin typeface="Circe" panose="020B0502020203020203" pitchFamily="34" charset="-52"/>
              </a:rPr>
              <a:t>руководитель                        от ТИТЛП, второй </a:t>
            </a:r>
            <a:r>
              <a:rPr lang="ru-RU" sz="1400" dirty="0">
                <a:latin typeface="Circe" panose="020B0502020203020203" pitchFamily="34" charset="-52"/>
              </a:rPr>
              <a:t>консультант от </a:t>
            </a:r>
            <a:r>
              <a:rPr lang="ru-RU" sz="1400" dirty="0" smtClean="0">
                <a:latin typeface="Circe" panose="020B0502020203020203" pitchFamily="34" charset="-52"/>
              </a:rPr>
              <a:t> ДГТУ </a:t>
            </a:r>
            <a:endParaRPr lang="ru-RU" sz="1400" dirty="0">
              <a:latin typeface="Circe" panose="020B0502020203020203" pitchFamily="34" charset="-52"/>
            </a:endParaRPr>
          </a:p>
          <a:p>
            <a:pPr marL="177800" indent="-1778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500" dirty="0" smtClean="0">
              <a:latin typeface="Circe" panose="020B0502020203020203" pitchFamily="34" charset="-52"/>
            </a:endParaRPr>
          </a:p>
          <a:p>
            <a:pPr marL="177800" indent="-1778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получен </a:t>
            </a:r>
            <a:r>
              <a:rPr lang="ru-RU" sz="1400" dirty="0">
                <a:latin typeface="Circe" panose="020B0502020203020203" pitchFamily="34" charset="-52"/>
              </a:rPr>
              <a:t>совместный патент на </a:t>
            </a:r>
            <a:r>
              <a:rPr lang="ru-RU" sz="1400" dirty="0" smtClean="0">
                <a:latin typeface="Circe" panose="020B0502020203020203" pitchFamily="34" charset="-52"/>
              </a:rPr>
              <a:t>изобретение</a:t>
            </a:r>
          </a:p>
          <a:p>
            <a:pPr marL="177800" indent="-1778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500" dirty="0" smtClean="0">
              <a:latin typeface="Circe" panose="020B0502020203020203" pitchFamily="34" charset="-52"/>
            </a:endParaRPr>
          </a:p>
          <a:p>
            <a:pPr marL="177800" indent="-1778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в ноябре 2018 </a:t>
            </a:r>
            <a:r>
              <a:rPr lang="ru-RU" sz="1400" dirty="0">
                <a:latin typeface="Circe" panose="020B0502020203020203" pitchFamily="34" charset="-52"/>
              </a:rPr>
              <a:t>группа ППС и руководящий уровень - проректоры, </a:t>
            </a:r>
            <a:r>
              <a:rPr lang="ru-RU" sz="1400" dirty="0" err="1">
                <a:latin typeface="Circe" panose="020B0502020203020203" pitchFamily="34" charset="-52"/>
              </a:rPr>
              <a:t>зав.каф</a:t>
            </a:r>
            <a:r>
              <a:rPr lang="ru-RU" sz="1400" dirty="0">
                <a:latin typeface="Circe" panose="020B0502020203020203" pitchFamily="34" charset="-52"/>
              </a:rPr>
              <a:t>, </a:t>
            </a:r>
            <a:r>
              <a:rPr lang="ru-RU" sz="1400" dirty="0" smtClean="0">
                <a:latin typeface="Circe" panose="020B0502020203020203" pitchFamily="34" charset="-52"/>
              </a:rPr>
              <a:t>ведущие </a:t>
            </a:r>
            <a:r>
              <a:rPr lang="ru-RU" sz="1400" dirty="0">
                <a:latin typeface="Circe" panose="020B0502020203020203" pitchFamily="34" charset="-52"/>
              </a:rPr>
              <a:t>преподаватели ТИТЛП прошли очную стажировку в </a:t>
            </a:r>
            <a:r>
              <a:rPr lang="ru-RU" sz="1400" dirty="0" smtClean="0">
                <a:latin typeface="Circe" panose="020B0502020203020203" pitchFamily="34" charset="-52"/>
              </a:rPr>
              <a:t>ДГТУ</a:t>
            </a:r>
          </a:p>
          <a:p>
            <a:pPr marL="177800" indent="-1778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500" dirty="0" smtClean="0">
              <a:latin typeface="Circe" panose="020B0502020203020203" pitchFamily="34" charset="-52"/>
            </a:endParaRPr>
          </a:p>
          <a:p>
            <a:pPr marL="177800" indent="-1778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в </a:t>
            </a:r>
            <a:r>
              <a:rPr lang="ru-RU" sz="1400" dirty="0">
                <a:latin typeface="Circe" panose="020B0502020203020203" pitchFamily="34" charset="-52"/>
              </a:rPr>
              <a:t>июне 2019 состоялся визит проректора ТИТЛП в ДГТУ, в рамках которого </a:t>
            </a:r>
            <a:r>
              <a:rPr lang="ru-RU" sz="1400" dirty="0" smtClean="0">
                <a:latin typeface="Circe" panose="020B0502020203020203" pitchFamily="34" charset="-52"/>
              </a:rPr>
              <a:t>проректор </a:t>
            </a:r>
            <a:r>
              <a:rPr lang="ru-RU" sz="1400" dirty="0">
                <a:latin typeface="Circe" panose="020B0502020203020203" pitchFamily="34" charset="-52"/>
              </a:rPr>
              <a:t>ТИТЛП принял участие в обучающих семинарах, по результатам которых был выдан сертификат </a:t>
            </a:r>
            <a:r>
              <a:rPr lang="ru-RU" sz="1400" dirty="0" smtClean="0">
                <a:latin typeface="Circe" panose="020B0502020203020203" pitchFamily="34" charset="-52"/>
              </a:rPr>
              <a:t>ДГТУ</a:t>
            </a:r>
          </a:p>
          <a:p>
            <a:pPr marL="177800" indent="-1778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500" dirty="0" smtClean="0">
              <a:latin typeface="Circe" panose="020B0502020203020203" pitchFamily="34" charset="-52"/>
            </a:endParaRPr>
          </a:p>
          <a:p>
            <a:pPr marL="177800" indent="-1778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irce" panose="020B0502020203020203" pitchFamily="34" charset="-52"/>
              </a:rPr>
              <a:t>совместное </a:t>
            </a:r>
            <a:r>
              <a:rPr lang="ru-RU" sz="1400" dirty="0">
                <a:latin typeface="Circe" panose="020B0502020203020203" pitchFamily="34" charset="-52"/>
              </a:rPr>
              <a:t>участие в проектной заявке в рамках программы </a:t>
            </a:r>
            <a:r>
              <a:rPr lang="ru-RU" sz="1400" dirty="0" err="1">
                <a:latin typeface="Circe" panose="020B0502020203020203" pitchFamily="34" charset="-52"/>
              </a:rPr>
              <a:t>Erasmus</a:t>
            </a:r>
            <a:r>
              <a:rPr lang="ru-RU" sz="1400" dirty="0">
                <a:latin typeface="Circe" panose="020B0502020203020203" pitchFamily="34" charset="-52"/>
              </a:rPr>
              <a:t>+ «Текстильные технологии: разработка инновационной программы магистратуры в вузах России </a:t>
            </a:r>
            <a:r>
              <a:rPr lang="ru-RU" sz="1400" dirty="0" smtClean="0">
                <a:latin typeface="Circe" panose="020B0502020203020203" pitchFamily="34" charset="-52"/>
              </a:rPr>
              <a:t>                                          и </a:t>
            </a:r>
            <a:r>
              <a:rPr lang="ru-RU" sz="1400" dirty="0">
                <a:latin typeface="Circe" panose="020B0502020203020203" pitchFamily="34" charset="-52"/>
              </a:rPr>
              <a:t>Узбекистана»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1525" y="3601212"/>
            <a:ext cx="75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6</a:t>
            </a:r>
            <a:endParaRPr lang="ru-RU" sz="48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51" y="4914104"/>
            <a:ext cx="1175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2</a:t>
            </a:r>
            <a:endParaRPr lang="ru-RU" sz="48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9273" y="4594875"/>
            <a:ext cx="774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из них</a:t>
            </a:r>
            <a:endParaRPr lang="ru-RU" sz="1600" dirty="0">
              <a:solidFill>
                <a:srgbClr val="0089D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0166" y="3726045"/>
            <a:ext cx="1650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статей опубликовано совместно</a:t>
            </a:r>
            <a:endParaRPr lang="ru-RU" sz="1200" dirty="0">
              <a:latin typeface="Circe" panose="020B0502020203020203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8058" y="5253391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irce" panose="020B0502020203020203" pitchFamily="34" charset="-52"/>
              </a:rPr>
              <a:t>Scopus</a:t>
            </a:r>
            <a:endParaRPr lang="ru-RU" sz="1600" dirty="0">
              <a:latin typeface="Circe" panose="020B0502020203020203" pitchFamily="34" charset="-52"/>
            </a:endParaRPr>
          </a:p>
        </p:txBody>
      </p:sp>
      <p:pic>
        <p:nvPicPr>
          <p:cNvPr id="2050" name="Picture 2" descr="https://upload.wikimedia.org/wikipedia/commons/e/ee/%D0%9B%D0%BE%D0%B3%D0%BE%D1%82%D0%B8%D0%BF_%D0%A2%D0%B5%D0%BA%D1%81%D1%82%D0%B8%D0%BB%D0%BE%D1%8C%D0%BD%D0%BE%D0%B3%D0%BE_%D0%B8%D0%BD%D1%81%D1%82%D0%B8%D1%82%D1%83%D1%82%D0%B0_%28%D0%A2%D0%98%D0%A2%D0%9B%D0%9F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3" y="1293184"/>
            <a:ext cx="1117600" cy="115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64883" y="2460700"/>
            <a:ext cx="2514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89D3"/>
                </a:solidFill>
                <a:latin typeface="Montserrat ExtraBold" charset="-52"/>
              </a:rPr>
              <a:t>Ташкентский институт текстильной и легкой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3969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04333" y="476321"/>
            <a:ext cx="8995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СОТРУДНИЧЕСТВО ДГТУ С ДЖИЗПИ</a:t>
            </a:r>
            <a:endParaRPr lang="ru-RU" sz="2800" dirty="0">
              <a:solidFill>
                <a:srgbClr val="0089D3"/>
              </a:solidFill>
              <a:latin typeface="Montserrat ExtraBold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18140" y="1086059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Таблица 28"/>
          <p:cNvGraphicFramePr>
            <a:graphicFrameLocks noGrp="1"/>
          </p:cNvGraphicFramePr>
          <p:nvPr>
            <p:extLst/>
          </p:nvPr>
        </p:nvGraphicFramePr>
        <p:xfrm>
          <a:off x="3378200" y="2212854"/>
          <a:ext cx="8004503" cy="1300917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241894">
                  <a:extLst>
                    <a:ext uri="{9D8B030D-6E8A-4147-A177-3AD203B41FA5}">
                      <a16:colId xmlns:a16="http://schemas.microsoft.com/office/drawing/2014/main" val="3333851447"/>
                    </a:ext>
                  </a:extLst>
                </a:gridCol>
                <a:gridCol w="2762609">
                  <a:extLst>
                    <a:ext uri="{9D8B030D-6E8A-4147-A177-3AD203B41FA5}">
                      <a16:colId xmlns:a16="http://schemas.microsoft.com/office/drawing/2014/main" val="3330091680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latin typeface="Circe" panose="020B0502020203020203" pitchFamily="34" charset="-52"/>
                        </a:rPr>
                        <a:t>программа</a:t>
                      </a:r>
                      <a:endParaRPr lang="ru-RU" sz="2000" b="0" dirty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rgbClr val="0089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Circe" panose="020B0502020203020203" pitchFamily="34" charset="-52"/>
                        </a:rPr>
                        <a:t>уровень</a:t>
                      </a:r>
                      <a:endParaRPr lang="ru-RU" sz="2000" b="0" dirty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rgbClr val="008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264819"/>
                  </a:ext>
                </a:extLst>
              </a:tr>
              <a:tr h="904677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 smtClean="0">
                          <a:latin typeface="Circe" panose="020B0502020203020203" pitchFamily="34" charset="-52"/>
                        </a:rPr>
                        <a:t>Автоматизированные электрические распределительные сети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 smtClean="0">
                          <a:latin typeface="Circe" panose="020B0502020203020203" pitchFamily="34" charset="-52"/>
                        </a:rPr>
                        <a:t>бакалавриат</a:t>
                      </a:r>
                      <a:endParaRPr lang="ru-RU" sz="1800" b="0" dirty="0">
                        <a:latin typeface="Circe" panose="020B0502020203020203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438791"/>
                  </a:ext>
                </a:extLst>
              </a:tr>
            </a:tbl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3378199" y="1570832"/>
            <a:ext cx="8857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tserrat ExtraBold" charset="-52"/>
              </a:rPr>
              <a:t>СОВМЕСТНЫЕ ОБРАЗОВАТЕЛЬНЫЕ ПРОГРАММЫ</a:t>
            </a:r>
            <a:endParaRPr lang="ru-RU" dirty="0">
              <a:latin typeface="Montserrat ExtraBold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7099" y="4444913"/>
            <a:ext cx="79532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502020203020203" pitchFamily="34" charset="-52"/>
              </a:rPr>
              <a:t>в 2018 г. </a:t>
            </a:r>
            <a:r>
              <a:rPr lang="ru-RU" sz="1600" dirty="0">
                <a:latin typeface="Circe" panose="020B0502020203020203" pitchFamily="34" charset="-52"/>
              </a:rPr>
              <a:t>группа ППС и руководящий уровень - проректоры, </a:t>
            </a:r>
            <a:r>
              <a:rPr lang="ru-RU" sz="1600" dirty="0" err="1">
                <a:latin typeface="Circe" panose="020B0502020203020203" pitchFamily="34" charset="-52"/>
              </a:rPr>
              <a:t>зав.каф</a:t>
            </a:r>
            <a:r>
              <a:rPr lang="ru-RU" sz="1600" dirty="0">
                <a:latin typeface="Circe" panose="020B0502020203020203" pitchFamily="34" charset="-52"/>
              </a:rPr>
              <a:t>, </a:t>
            </a:r>
            <a:r>
              <a:rPr lang="ru-RU" sz="1600" dirty="0" smtClean="0">
                <a:latin typeface="Circe" panose="020B0502020203020203" pitchFamily="34" charset="-52"/>
              </a:rPr>
              <a:t>ведущие </a:t>
            </a:r>
            <a:r>
              <a:rPr lang="ru-RU" sz="1600" dirty="0">
                <a:latin typeface="Circe" panose="020B0502020203020203" pitchFamily="34" charset="-52"/>
              </a:rPr>
              <a:t>преподаватели </a:t>
            </a:r>
            <a:r>
              <a:rPr lang="ru-RU" sz="1600" dirty="0" smtClean="0">
                <a:latin typeface="Circe" panose="020B0502020203020203" pitchFamily="34" charset="-52"/>
              </a:rPr>
              <a:t>ДжизПИ </a:t>
            </a:r>
            <a:r>
              <a:rPr lang="ru-RU" sz="1600" dirty="0">
                <a:latin typeface="Circe" panose="020B0502020203020203" pitchFamily="34" charset="-52"/>
              </a:rPr>
              <a:t>прошли очную стажировку в </a:t>
            </a:r>
            <a:r>
              <a:rPr lang="ru-RU" sz="1600" dirty="0" smtClean="0">
                <a:latin typeface="Circe" panose="020B0502020203020203" pitchFamily="34" charset="-52"/>
              </a:rPr>
              <a:t>ДГТУ</a:t>
            </a:r>
          </a:p>
          <a:p>
            <a:pPr marL="355600" indent="-3556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1600" dirty="0" smtClean="0">
              <a:latin typeface="Circe" panose="020B0502020203020203" pitchFamily="34" charset="-52"/>
            </a:endParaRPr>
          </a:p>
          <a:p>
            <a:pPr marL="355600" indent="-3556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irce" panose="020B0502020203020203" pitchFamily="34" charset="-52"/>
              </a:rPr>
              <a:t>совместное </a:t>
            </a:r>
            <a:r>
              <a:rPr lang="ru-RU" sz="1600" dirty="0">
                <a:latin typeface="Circe" panose="020B0502020203020203" pitchFamily="34" charset="-52"/>
              </a:rPr>
              <a:t>участие в проектной заявке в рамках программы </a:t>
            </a:r>
            <a:r>
              <a:rPr lang="ru-RU" sz="1600" dirty="0" err="1">
                <a:latin typeface="Circe" panose="020B0502020203020203" pitchFamily="34" charset="-52"/>
              </a:rPr>
              <a:t>Erasmus</a:t>
            </a:r>
            <a:r>
              <a:rPr lang="ru-RU" sz="1600" dirty="0">
                <a:latin typeface="Circe" panose="020B0502020203020203" pitchFamily="34" charset="-52"/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7833" y="4154639"/>
            <a:ext cx="75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4</a:t>
            </a:r>
            <a:endParaRPr lang="ru-RU" sz="48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2048" y="4934700"/>
            <a:ext cx="2226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irce" panose="020B0502020203020203" pitchFamily="34" charset="-52"/>
              </a:rPr>
              <a:t>статьи </a:t>
            </a:r>
            <a:r>
              <a:rPr lang="ru-RU" sz="1400" dirty="0">
                <a:latin typeface="Circe" panose="020B0502020203020203" pitchFamily="34" charset="-52"/>
              </a:rPr>
              <a:t>опубликовано совместно</a:t>
            </a:r>
            <a:endParaRPr lang="ru-RU" sz="1200" dirty="0">
              <a:latin typeface="Circe" panose="020B0502020203020203" pitchFamily="34" charset="-52"/>
            </a:endParaRPr>
          </a:p>
        </p:txBody>
      </p:sp>
      <p:pic>
        <p:nvPicPr>
          <p:cNvPr id="1028" name="Picture 4" descr="https://encrypted-tbn0.gstatic.com/images?q=tbn%3AANd9GcTI-iF1mqgR8oRKR6TLI7G1o6p3JLaG1GRirq6b48P9IS-NHe96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3" y="1310204"/>
            <a:ext cx="1063625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77833" y="2425780"/>
            <a:ext cx="2599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89D3"/>
                </a:solidFill>
                <a:latin typeface="Montserrat ExtraBold" charset="-52"/>
              </a:rPr>
              <a:t>Джизакский политехнический институт</a:t>
            </a:r>
            <a:endParaRPr lang="ru-RU" sz="1600" dirty="0">
              <a:solidFill>
                <a:srgbClr val="0089D3"/>
              </a:solidFill>
              <a:latin typeface="Montserrat ExtraBold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187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25642" y="404996"/>
            <a:ext cx="119101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0089D3"/>
                </a:solidFill>
                <a:latin typeface="Montserrat ExtraBold" charset="-52"/>
              </a:rPr>
              <a:t>ПЕРВЫЙ РОССИЙСКО-УЗБЕКСКИЙ ОБРАЗОВАТЕЛЬНЫЙ ФОРУМ</a:t>
            </a:r>
            <a:endParaRPr lang="ru-RU" sz="2600" dirty="0">
              <a:solidFill>
                <a:srgbClr val="0089D3"/>
              </a:solidFill>
              <a:latin typeface="Montserrat ExtraBold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108" y="1807599"/>
            <a:ext cx="7243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ПОДПИСАНИЕ СОГЛАШЕНИЙ О СОТРУДНИЧЕСТВЕ                           С ВУЗАМИ РЕСПУБЛИКИ УЗБЕКИСТАН:</a:t>
            </a:r>
            <a:endParaRPr lang="ru-RU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8" name="Picture 2" descr="ÐÐ°ÑÑÐ¸Ð½ÐºÐ¸ Ð¿Ð¾ Ð·Ð°Ð¿ÑÐ¾ÑÑ ÑÐ¾ÑÑÐ¸Ñ ÑÐ·Ð±ÐµÐºÐ¸ÑÑÐ°Ð½ ÑÐ»Ð°Ð³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19258" r="5038" b="40785"/>
          <a:stretch/>
        </p:blipFill>
        <p:spPr bwMode="auto">
          <a:xfrm>
            <a:off x="625642" y="5104347"/>
            <a:ext cx="1617093" cy="7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5641" y="1438267"/>
            <a:ext cx="3464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irce" panose="020B0604020202020204" charset="-52"/>
              </a:rPr>
              <a:t>18.10.18, </a:t>
            </a:r>
            <a:r>
              <a:rPr lang="ru-RU" dirty="0" smtClean="0"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Ташкент</a:t>
            </a:r>
            <a:endParaRPr lang="ru-RU" dirty="0"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/>
          <a:stretch/>
        </p:blipFill>
        <p:spPr>
          <a:xfrm>
            <a:off x="8120444" y="4066794"/>
            <a:ext cx="3634408" cy="2463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b="18227"/>
          <a:stretch/>
        </p:blipFill>
        <p:spPr>
          <a:xfrm>
            <a:off x="8120444" y="1456065"/>
            <a:ext cx="3634409" cy="247743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526632" y="4708368"/>
            <a:ext cx="55938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НАБОР ОБУЧАЮЩИХСЯ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СОВМЕСТНЫЕ ОБРАЗОВАТЕЛЬНЫЕ ПРОГРАММЫ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СЕТЕВОЕ ПАРТНЕРСТВО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ЦЕНТРЫ КОМПЕТЕНЦИЙ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ФИЛИАЛЫ И ПРЕДСТАВИТЕЛЬСТВА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25642" y="1286988"/>
            <a:ext cx="111292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5642" y="4494050"/>
            <a:ext cx="7243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Национальный университет Узбекистана — Википед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24" y="2520995"/>
            <a:ext cx="972251" cy="97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5482" y="3537392"/>
            <a:ext cx="22619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89D3"/>
              </a:buClr>
            </a:pPr>
            <a:r>
              <a:rPr lang="ru-RU" sz="1400" dirty="0">
                <a:latin typeface="Circe" panose="020B0604020202020204" charset="-52"/>
              </a:rPr>
              <a:t>Национальный университет Узбекистана им. </a:t>
            </a:r>
            <a:r>
              <a:rPr lang="ru-RU" sz="1400" dirty="0" err="1">
                <a:latin typeface="Circe" panose="020B0604020202020204" charset="-52"/>
              </a:rPr>
              <a:t>Мирзо</a:t>
            </a:r>
            <a:r>
              <a:rPr lang="ru-RU" sz="1400" dirty="0">
                <a:latin typeface="Circe" panose="020B0604020202020204" charset="-52"/>
              </a:rPr>
              <a:t> Улугбека</a:t>
            </a:r>
          </a:p>
        </p:txBody>
      </p:sp>
      <p:pic>
        <p:nvPicPr>
          <p:cNvPr id="2054" name="Picture 6" descr="Talented students of the Urgench branch of Tashkent University of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38" y="2507877"/>
            <a:ext cx="906061" cy="90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905017" y="3554507"/>
            <a:ext cx="26188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89D3"/>
              </a:buClr>
            </a:pPr>
            <a:r>
              <a:rPr lang="ru-RU" sz="1400" dirty="0" smtClean="0">
                <a:latin typeface="Circe" panose="020B0604020202020204" charset="-52"/>
              </a:rPr>
              <a:t>Ташкентский университет информационных технологий                                     им. Мухаммада ал-</a:t>
            </a:r>
            <a:r>
              <a:rPr lang="ru-RU" sz="1400" dirty="0" err="1" smtClean="0">
                <a:latin typeface="Circe" panose="020B0604020202020204" charset="-52"/>
              </a:rPr>
              <a:t>Хоразмий</a:t>
            </a:r>
            <a:endParaRPr lang="ru-RU" sz="1400" dirty="0">
              <a:latin typeface="Circe" panose="020B0604020202020204" charset="-52"/>
            </a:endParaRPr>
          </a:p>
        </p:txBody>
      </p:sp>
      <p:pic>
        <p:nvPicPr>
          <p:cNvPr id="2056" name="Picture 8" descr="https://upload.wikimedia.org/wikipedia/commons/e/ee/%D0%9B%D0%BE%D0%B3%D0%BE%D1%82%D0%B8%D0%BF_%D0%A2%D0%B5%D0%BA%D1%81%D1%82%D0%B8%D0%BB%D0%BE%D1%8C%D0%BD%D0%BE%D0%B3%D0%BE_%D0%B8%D0%BD%D1%81%D1%82%D0%B8%D1%82%D1%83%D1%82%D0%B0_%28%D0%A2%D0%98%D0%A2%D0%9B%D0%9F%2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66" y="2552238"/>
            <a:ext cx="863401" cy="8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450943" y="3554507"/>
            <a:ext cx="27424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89D3"/>
              </a:buClr>
            </a:pPr>
            <a:r>
              <a:rPr lang="ru-RU" sz="1400" dirty="0">
                <a:latin typeface="Circe" panose="020B0604020202020204" charset="-52"/>
              </a:rPr>
              <a:t>Ташкентский институт текстильной и легкой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4980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33" t="7197" r="3224" b="6425"/>
          <a:stretch/>
        </p:blipFill>
        <p:spPr>
          <a:xfrm>
            <a:off x="770495" y="1140963"/>
            <a:ext cx="10564563" cy="5372424"/>
          </a:xfrm>
          <a:prstGeom prst="rect">
            <a:avLst/>
          </a:prstGeom>
        </p:spPr>
      </p:pic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70495" y="346492"/>
            <a:ext cx="10877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charset="-52"/>
              </a:rPr>
              <a:t>АССОЦИАЦИЯ ИНОСТРАННЫХ ВЫПУСКНИКОВ ДГТУ</a:t>
            </a:r>
            <a:endParaRPr lang="ru-RU" sz="2800" dirty="0">
              <a:solidFill>
                <a:srgbClr val="0089D3"/>
              </a:solidFill>
              <a:latin typeface="Montserrat ExtraBold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600334" y="5794111"/>
            <a:ext cx="76699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anose="00000900000000000000" pitchFamily="2" charset="-52"/>
                <a:hlinkClick r:id="rId4"/>
              </a:rPr>
              <a:t>international.donstu.ru/</a:t>
            </a:r>
            <a:r>
              <a:rPr lang="ru-RU" sz="2800" u="sng" dirty="0" err="1" smtClean="0">
                <a:latin typeface="Montserrat ExtraBold" panose="00000900000000000000" pitchFamily="2" charset="-52"/>
                <a:hlinkClick r:id="rId4"/>
              </a:rPr>
              <a:t>alumni-club</a:t>
            </a:r>
            <a:endParaRPr lang="ru-RU" sz="2800" u="sng" dirty="0" smtClean="0">
              <a:latin typeface="Montserrat ExtraBold" panose="00000900000000000000" pitchFamily="2" charset="-52"/>
            </a:endParaRPr>
          </a:p>
          <a:p>
            <a:endParaRPr lang="ru-RU" sz="2800" dirty="0">
              <a:latin typeface="Montserrat ExtraBold" panose="00000900000000000000" pitchFamily="2" charset="-5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70495" y="954370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3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41464" y="909275"/>
            <a:ext cx="107994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58664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 Unicode MS" panose="020B0604020202020204" charset="0"/>
              </a:rPr>
              <a:t>ДГТУ В РЕЙТИНГАХ УНИВЕРСИТЕТОВ</a:t>
            </a:r>
            <a:endParaRPr lang="ru-RU" altLang="ru-RU" sz="2400" b="1" dirty="0">
              <a:solidFill>
                <a:srgbClr val="0089D3"/>
              </a:solidFill>
              <a:latin typeface="Montserrat ExtraBold" panose="00000900000000000000" pitchFamily="2" charset="-52"/>
              <a:cs typeface="Arial Unicode MS" panose="020B0604020202020204" charset="0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05" y="1221821"/>
            <a:ext cx="23050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0016" y="2131152"/>
            <a:ext cx="34842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latin typeface="Circe Bold" panose="020B0602020203020203" pitchFamily="34" charset="-52"/>
                <a:cs typeface="Times New Roman" panose="02020603050405020304" pitchFamily="18" charset="0"/>
              </a:rPr>
              <a:t>рейтинг влияния вузов на социальное и экономическое развитие мира</a:t>
            </a:r>
            <a:endParaRPr lang="en-US" sz="1600" dirty="0">
              <a:latin typeface="Circe Bold" panose="020B0602020203020203" pitchFamily="34" charset="-52"/>
              <a:cs typeface="Times New Roman" panose="02020603050405020304" pitchFamily="18" charset="0"/>
            </a:endParaRPr>
          </a:p>
        </p:txBody>
      </p:sp>
      <p:pic>
        <p:nvPicPr>
          <p:cNvPr id="1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70" y="4158476"/>
            <a:ext cx="2422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0016" y="2870312"/>
            <a:ext cx="348422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301+</a:t>
            </a:r>
            <a:r>
              <a:rPr 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ru-RU" sz="1600" b="1" dirty="0">
                <a:solidFill>
                  <a:srgbClr val="C00000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впервые в рейтинге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0016" y="5117015"/>
            <a:ext cx="3484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latin typeface="Circe Bold" panose="020B0602020203020203" pitchFamily="34" charset="-52"/>
                <a:cs typeface="Times New Roman" panose="02020603050405020304" pitchFamily="18" charset="0"/>
              </a:rPr>
              <a:t>«Национальный рейтинг университетов»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90017" y="5546708"/>
            <a:ext cx="34842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78-79</a:t>
            </a:r>
            <a:r>
              <a:rPr lang="ru-RU" sz="40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2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23500"/>
          <a:stretch>
            <a:fillRect/>
          </a:stretch>
        </p:blipFill>
        <p:spPr bwMode="auto">
          <a:xfrm>
            <a:off x="4655274" y="1129744"/>
            <a:ext cx="2857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393" y="1244853"/>
            <a:ext cx="2810852" cy="78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655274" y="2131151"/>
            <a:ext cx="2857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latin typeface="Circe Bold" panose="020B0602020203020203" pitchFamily="34" charset="-52"/>
                <a:cs typeface="Times New Roman" panose="02020603050405020304" pitchFamily="18" charset="0"/>
              </a:rPr>
              <a:t>рейтинг </a:t>
            </a:r>
            <a:r>
              <a:rPr lang="ru-RU" sz="1600" dirty="0">
                <a:latin typeface="Circe Bold" panose="020B0602020203020203" pitchFamily="34" charset="-52"/>
                <a:cs typeface="Times New Roman" panose="02020603050405020304" pitchFamily="18" charset="0"/>
              </a:rPr>
              <a:t>вузов развивающихся стран Европы и Азии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655274" y="2850431"/>
            <a:ext cx="2857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250-300</a:t>
            </a:r>
            <a:endParaRPr lang="en-US" sz="44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36745" y="2148919"/>
            <a:ext cx="2857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latin typeface="Circe Bold" panose="020B0602020203020203" pitchFamily="34" charset="-52"/>
                <a:cs typeface="Times New Roman" panose="02020603050405020304" pitchFamily="18" charset="0"/>
              </a:rPr>
              <a:t>рейтинг </a:t>
            </a:r>
            <a:r>
              <a:rPr lang="ru-RU" sz="1600" dirty="0">
                <a:latin typeface="Circe Bold" panose="020B0602020203020203" pitchFamily="34" charset="-52"/>
                <a:cs typeface="Times New Roman" panose="02020603050405020304" pitchFamily="18" charset="0"/>
              </a:rPr>
              <a:t>вузов </a:t>
            </a:r>
            <a:endParaRPr lang="ru-RU" sz="1600" dirty="0" smtClean="0">
              <a:latin typeface="Circe Bold" panose="020B0602020203020203" pitchFamily="34" charset="-5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 smtClean="0">
                <a:latin typeface="Circe Bold" panose="020B0602020203020203" pitchFamily="34" charset="-52"/>
                <a:cs typeface="Times New Roman" panose="02020603050405020304" pitchFamily="18" charset="0"/>
              </a:rPr>
              <a:t>стран</a:t>
            </a:r>
          </a:p>
          <a:p>
            <a:pPr algn="ctr">
              <a:defRPr/>
            </a:pPr>
            <a:r>
              <a:rPr lang="ru-RU" sz="1600" dirty="0" smtClean="0">
                <a:latin typeface="Circe Bold" panose="020B0602020203020203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irce Bold" panose="020B0602020203020203" pitchFamily="34" charset="-52"/>
                <a:cs typeface="Times New Roman" panose="02020603050405020304" pitchFamily="18" charset="0"/>
              </a:rPr>
              <a:t>БРИКС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423380" y="2797971"/>
            <a:ext cx="348422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301</a:t>
            </a:r>
            <a:r>
              <a:rPr 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-350</a:t>
            </a:r>
            <a:r>
              <a:rPr lang="ru-RU" sz="40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600" b="1" dirty="0">
                <a:solidFill>
                  <a:srgbClr val="C00000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впервые в рейтинге</a:t>
            </a:r>
          </a:p>
        </p:txBody>
      </p:sp>
      <p:pic>
        <p:nvPicPr>
          <p:cNvPr id="29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1" b="27950"/>
          <a:stretch>
            <a:fillRect/>
          </a:stretch>
        </p:blipFill>
        <p:spPr bwMode="auto">
          <a:xfrm>
            <a:off x="4454894" y="4333484"/>
            <a:ext cx="3166525" cy="69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396" y="4316055"/>
            <a:ext cx="2706687" cy="64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330564" y="5117015"/>
            <a:ext cx="3484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latin typeface="Circe Bold" panose="020B0602020203020203" pitchFamily="34" charset="-52"/>
                <a:cs typeface="Times New Roman" panose="02020603050405020304" pitchFamily="18" charset="0"/>
              </a:rPr>
              <a:t>«Рейтинг востребованности вузов в РФ: инженерные вузы»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272689" y="5550171"/>
            <a:ext cx="36226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43 </a:t>
            </a:r>
            <a:r>
              <a:rPr lang="en-US" sz="4400" b="1" dirty="0">
                <a:solidFill>
                  <a:srgbClr val="C00000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↑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724658" y="5117015"/>
            <a:ext cx="27654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latin typeface="Circe Bold" panose="020B0602020203020203" pitchFamily="34" charset="-52"/>
                <a:cs typeface="Times New Roman" panose="02020603050405020304" pitchFamily="18" charset="0"/>
              </a:rPr>
              <a:t>«100 лучших вузов РФ»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760072" y="5455569"/>
            <a:ext cx="2857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8</a:t>
            </a:r>
            <a:r>
              <a:rPr lang="en-US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3 </a:t>
            </a:r>
            <a:r>
              <a:rPr lang="en-US" sz="4400" b="1" dirty="0">
                <a:solidFill>
                  <a:srgbClr val="C00000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24825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57"/>
            <a:r>
              <a:rPr lang="ru-RU" sz="2667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ПЕРСПЕКТИВЫ СОТРУДНИЧЕСТВА</a:t>
            </a:r>
          </a:p>
          <a:p>
            <a:pPr marL="714357"/>
            <a:endParaRPr lang="ru-RU" sz="533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1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887393" y="1645476"/>
            <a:ext cx="7038111" cy="802903"/>
          </a:xfrm>
          <a:prstGeom prst="round2Diag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61961" indent="-380990">
              <a:buClr>
                <a:srgbClr val="0089D3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совместные научные исследования и спин-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офф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деятельность по модели «университет-предприятие»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887393" y="2749239"/>
            <a:ext cx="7495311" cy="810112"/>
          </a:xfrm>
          <a:prstGeom prst="round2Diag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61961" indent="-380990">
              <a:buClr>
                <a:srgbClr val="0089D3"/>
              </a:buClr>
              <a:buSzPct val="150000"/>
              <a:buFont typeface="Arial" panose="020B0604020202020204" pitchFamily="34" charset="0"/>
              <a:buChar char="•"/>
              <a:tabLst>
                <a:tab pos="268281" algn="l"/>
              </a:tabLst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совместные образовательные программы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61961" indent="-380990">
              <a:buClr>
                <a:srgbClr val="0089D3"/>
              </a:buClr>
              <a:buSzPct val="150000"/>
              <a:buFont typeface="Arial" panose="020B0604020202020204" pitchFamily="34" charset="0"/>
              <a:buChar char="•"/>
              <a:tabLst>
                <a:tab pos="268281" algn="l"/>
              </a:tabLst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61961" indent="-380990">
              <a:buClr>
                <a:srgbClr val="0089D3"/>
              </a:buClr>
              <a:buSzPct val="150000"/>
              <a:buFont typeface="Arial" panose="020B0604020202020204" pitchFamily="34" charset="0"/>
              <a:buChar char="•"/>
              <a:tabLst>
                <a:tab pos="268281" algn="l"/>
              </a:tabLs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участие в совместных проектах и грантах 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887394" y="3860214"/>
            <a:ext cx="7038109" cy="786600"/>
          </a:xfrm>
          <a:prstGeom prst="round2Diag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61961" indent="-380990">
              <a:buClr>
                <a:srgbClr val="0089D3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MBA / MPA / стажировки / бизнес-ориентированные программы дополнительного образования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887393" y="4953002"/>
            <a:ext cx="7318900" cy="786600"/>
          </a:xfrm>
          <a:prstGeom prst="round2Diag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61961" indent="-380990">
              <a:buClr>
                <a:srgbClr val="0089D3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MICE-услуги: организация и проведение международных бизнес-мероприятий, форумов, выставок, шоу-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румов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и др.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3" y="1429706"/>
            <a:ext cx="2345189" cy="2345189"/>
          </a:xfrm>
          <a:prstGeom prst="rect">
            <a:avLst/>
          </a:prstGeom>
        </p:spPr>
      </p:pic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27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8833" r="21833"/>
          <a:stretch/>
        </p:blipFill>
        <p:spPr>
          <a:xfrm>
            <a:off x="7122240" y="3151571"/>
            <a:ext cx="3760956" cy="3506477"/>
          </a:xfrm>
          <a:prstGeom prst="rect">
            <a:avLst/>
          </a:prstGeom>
        </p:spPr>
      </p:pic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465370" y="545207"/>
            <a:ext cx="42907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90-</a:t>
            </a:r>
            <a:r>
              <a:rPr lang="ru-RU" sz="24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ЛЕТИЕ ДГТУ</a:t>
            </a:r>
          </a:p>
          <a:p>
            <a:r>
              <a:rPr lang="ru-RU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10 СЕНТЯБРЯ 2020  </a:t>
            </a:r>
            <a:endParaRPr lang="ru-RU" dirty="0">
              <a:solidFill>
                <a:srgbClr val="0089D3"/>
              </a:solidFill>
              <a:latin typeface="Montserrat ExtraBold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389649" y="1367999"/>
            <a:ext cx="53584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22819" y="1486607"/>
            <a:ext cx="5036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ПАРТНЕРЫ</a:t>
            </a:r>
            <a:endParaRPr lang="ru-RU" sz="1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25584" y="1783714"/>
            <a:ext cx="4233748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Бухарский государственный инженерно-технический институт</a:t>
            </a:r>
            <a:endParaRPr lang="ru-RU" sz="1050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25584" y="2372601"/>
            <a:ext cx="4872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Ташкентский государственный архитектурно-строительный институт </a:t>
            </a:r>
            <a:endParaRPr lang="ru-RU" sz="1200" dirty="0">
              <a:latin typeface="Circe" panose="020B0502020203020203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25538" y="2947161"/>
            <a:ext cx="4654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Самаркандский государственный архитектурно-строительный институт</a:t>
            </a:r>
            <a:endParaRPr lang="ru-RU" sz="1200" dirty="0">
              <a:latin typeface="Circe" panose="020B0502020203020203" pitchFamily="34" charset="-52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81037" y="1367999"/>
            <a:ext cx="50858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БУХАРСКИЙ ИНЖЕНЕРНО-ТЕХНОЛОГИЧЕСКИЙ ИНСТИТУТ — БИ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285" y="1793963"/>
            <a:ext cx="618955" cy="46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taqi.uz/templates/taqi/images/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859"/>
          <a:stretch/>
        </p:blipFill>
        <p:spPr bwMode="auto">
          <a:xfrm>
            <a:off x="6505344" y="2320206"/>
            <a:ext cx="594594" cy="55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ww.samgasi.u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347" y="2872196"/>
            <a:ext cx="801191" cy="60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4542" y="1630132"/>
            <a:ext cx="5424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МЕЖДУНАРОДНАЯ КОНФЕРЕНЦИЯ</a:t>
            </a:r>
          </a:p>
          <a:p>
            <a:pPr algn="just"/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«МОДЕЛИРОВАНИЕ ПРОЦЕССОВ </a:t>
            </a:r>
            <a:r>
              <a:rPr lang="en-US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E4E</a:t>
            </a:r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just"/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EDUCATION FOR EMPLOYMENT) </a:t>
            </a:r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just"/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ИННОВАЦИОННЫЕ ОБРАЗОВАТЕЛЬНЫЕ ПРОГРАММЫ И СЕТЕВОЕ ПАРТНЕРСТВО.</a:t>
            </a:r>
          </a:p>
          <a:p>
            <a:pPr algn="just"/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Х ЮБИЛЕЙНАЯ СЕССИЯ БОЛОНСКОГО КЛУБА</a:t>
            </a:r>
            <a:endParaRPr lang="ru-RU" sz="3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6" name="Picture 2" descr="http://international.donstu.ru/wp-content/uploads/2020/05/%D0%91%D0%B5%D0%B7-%D0%B8%D0%BC%D0%B5%D0%BD%D0%B8-3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37" y="592341"/>
            <a:ext cx="925581" cy="67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422819" y="419404"/>
            <a:ext cx="55413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ОБРАЗОВАТЕЛЬНЫЙ ПРОЕКТ АРХИКОМ</a:t>
            </a:r>
          </a:p>
          <a:p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СЕНТЯБРЬ-ОКТЯБРЬ 2020  </a:t>
            </a:r>
            <a:endParaRPr lang="ru-RU" sz="1600" dirty="0">
              <a:solidFill>
                <a:srgbClr val="0089D3"/>
              </a:solidFill>
              <a:latin typeface="Montserrat ExtraBold" charset="-52"/>
            </a:endParaRPr>
          </a:p>
        </p:txBody>
      </p:sp>
      <p:pic>
        <p:nvPicPr>
          <p:cNvPr id="20" name="Picture 3" descr="Без-имени-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1539788" y="438543"/>
            <a:ext cx="774965" cy="95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6132513" y="1602110"/>
            <a:ext cx="0" cy="5059816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s://donstu.ru/upload/iblock/221/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3" b="11382"/>
          <a:stretch/>
        </p:blipFill>
        <p:spPr bwMode="auto">
          <a:xfrm>
            <a:off x="644549" y="3416854"/>
            <a:ext cx="5117193" cy="290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6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0"/>
            <a:ext cx="121634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0" y="0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943395"/>
            <a:ext cx="12197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СПАСИБО ЗА ВНИМАНИЕ!</a:t>
            </a:r>
            <a:endParaRPr lang="ru-RU" sz="32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51668" y="5980155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3" descr="Без-имени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6737059" y="1271638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208593" y="2621782"/>
            <a:ext cx="1740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МИНИСТЕРСТВО НАУКИ И ВЫСШЕГО ОБРАЗОВАНИЯ РОССИЙСКОЙ ФЕДЕРАЦИИ</a:t>
            </a:r>
            <a:endParaRPr lang="ru-RU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71015" y="2621782"/>
            <a:ext cx="1877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ДОНСКОЙ ГОСУДАРСТВЕННЫЙ ТЕХНИЧЕСКИЙ УНИВЕРСИТЕТ</a:t>
            </a:r>
            <a:endParaRPr lang="en-US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92" y="1454983"/>
            <a:ext cx="976068" cy="10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3488" cy="68580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0" y="7937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71" name="TextBox 70"/>
          <p:cNvSpPr txBox="1"/>
          <p:nvPr/>
        </p:nvSpPr>
        <p:spPr>
          <a:xfrm>
            <a:off x="0" y="12299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КОНТАКТЫ</a:t>
            </a:r>
            <a:endParaRPr lang="ru-RU" sz="800" b="1" dirty="0">
              <a:solidFill>
                <a:schemeClr val="bg1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AutoShape 2" descr="Handshake fre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2061221"/>
            <a:ext cx="1219199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89D3"/>
                </a:solidFill>
                <a:latin typeface="Montserrat ExtraBold" panose="020B0604020202020204" charset="-52"/>
              </a:rPr>
              <a:t> </a:t>
            </a:r>
            <a:endParaRPr lang="ru-RU" sz="2800" dirty="0">
              <a:solidFill>
                <a:srgbClr val="0089D3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Montserrat ExtraBold" panose="020B0604020202020204" charset="-52"/>
              </a:rPr>
              <a:t>АЛИНА ВИНИЦКАЯ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Montserrat ExtraBold" panose="020B0604020202020204" charset="-52"/>
              </a:rPr>
              <a:t>УПРАВЛЕНИЕ РАЗВИТИЯ МЕЖДУНАРОДНОГО ПАРТНЕРСТВА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+7 (863) 2-738-785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dstu</a:t>
            </a:r>
            <a:r>
              <a:rPr lang="ru-RU" sz="2800" dirty="0">
                <a:solidFill>
                  <a:schemeClr val="bg1"/>
                </a:solidFill>
                <a:latin typeface="Circe" panose="020B0502020203020203" pitchFamily="34" charset="-52"/>
              </a:rPr>
              <a:t>_</a:t>
            </a:r>
            <a:r>
              <a:rPr lang="en-US" sz="2800" dirty="0">
                <a:solidFill>
                  <a:schemeClr val="bg1"/>
                </a:solidFill>
                <a:latin typeface="Circe" panose="020B0502020203020203" pitchFamily="34" charset="-52"/>
              </a:rPr>
              <a:t>oms</a:t>
            </a:r>
            <a:r>
              <a:rPr lang="ru-RU" sz="2800" dirty="0">
                <a:solidFill>
                  <a:schemeClr val="bg1"/>
                </a:solidFill>
                <a:latin typeface="Circe" panose="020B0502020203020203" pitchFamily="34" charset="-52"/>
              </a:rPr>
              <a:t>@</a:t>
            </a:r>
            <a:r>
              <a:rPr lang="en-US" sz="2800" dirty="0">
                <a:solidFill>
                  <a:schemeClr val="bg1"/>
                </a:solidFill>
                <a:latin typeface="Circe" panose="020B0502020203020203" pitchFamily="34" charset="-52"/>
              </a:rPr>
              <a:t>mail</a:t>
            </a:r>
            <a:r>
              <a:rPr lang="ru-RU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.</a:t>
            </a:r>
            <a:r>
              <a:rPr lang="ru-RU" sz="2800" dirty="0" err="1" smtClean="0">
                <a:solidFill>
                  <a:schemeClr val="bg1"/>
                </a:solidFill>
                <a:latin typeface="Circe" panose="020B0502020203020203" pitchFamily="34" charset="-52"/>
              </a:rPr>
              <a:t>ru</a:t>
            </a:r>
            <a:endParaRPr lang="ru-RU" sz="2800" dirty="0" smtClean="0">
              <a:solidFill>
                <a:schemeClr val="bg1"/>
              </a:solidFill>
              <a:latin typeface="Circe" panose="020B0502020203020203" pitchFamily="34" charset="-52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Circe" panose="020B0502020203020203" pitchFamily="34" charset="-52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cipp@donstu.ru</a:t>
            </a:r>
            <a:endParaRPr lang="ru-RU" sz="2800" dirty="0" smtClean="0">
              <a:solidFill>
                <a:schemeClr val="bg1"/>
              </a:solidFill>
              <a:latin typeface="Circe" panose="020B0502020203020203" pitchFamily="34" charset="-52"/>
            </a:endParaRPr>
          </a:p>
          <a:p>
            <a:pPr algn="ctr"/>
            <a:endParaRPr lang="ru-RU" sz="1200" dirty="0" smtClean="0">
              <a:solidFill>
                <a:schemeClr val="bg1"/>
              </a:solidFill>
              <a:latin typeface="Circe" panose="020B0502020203020203" pitchFamily="34" charset="-52"/>
            </a:endParaRPr>
          </a:p>
          <a:p>
            <a:pPr algn="ctr"/>
            <a:r>
              <a:rPr lang="en-US" sz="2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2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Montserrat ExtraBold" panose="020B0604020202020204" charset="-52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905156" y="2034978"/>
            <a:ext cx="6353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7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5866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СТРУКТУРА УНИВЕРСИТЕТА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8646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2089481" y="1653084"/>
            <a:ext cx="225377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научных направлений</a:t>
            </a: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812298" y="2332493"/>
            <a:ext cx="2972600" cy="630985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ИСКУССТВО И ГУМАНИТАРНЫЕ НАУКИ</a:t>
            </a: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809645" y="4976229"/>
            <a:ext cx="2972602" cy="592456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СОЦИАЛЬНЫЕ НАУКИ</a:t>
            </a: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809645" y="4108590"/>
            <a:ext cx="2972603" cy="587934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ЕСТЕСТВЕННЫЕ НАУКИ</a:t>
            </a: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809645" y="3226992"/>
            <a:ext cx="2972602" cy="599917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НАУКИ О ЖИЗНИ И БИОМЕДИЦИНА</a:t>
            </a: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812296" y="5870568"/>
            <a:ext cx="2972602" cy="574431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ИНЖЕНЕРИЯ И </a:t>
            </a:r>
            <a:r>
              <a:rPr kumimoji="0" lang="en-GB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IT</a:t>
            </a:r>
            <a:endParaRPr kumimoji="0" lang="ru-RU" altLang="ru-RU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433504" y="1754991"/>
            <a:ext cx="256287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факультета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690932" y="1761275"/>
            <a:ext cx="1397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кафедры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" name="TextBox 14"/>
          <p:cNvSpPr txBox="1">
            <a:spLocks noChangeArrowheads="1"/>
          </p:cNvSpPr>
          <p:nvPr/>
        </p:nvSpPr>
        <p:spPr bwMode="auto">
          <a:xfrm>
            <a:off x="8690932" y="1116471"/>
            <a:ext cx="181740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134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3978667" y="1214691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4"/>
          <p:cNvSpPr txBox="1">
            <a:spLocks noChangeArrowheads="1"/>
          </p:cNvSpPr>
          <p:nvPr/>
        </p:nvSpPr>
        <p:spPr bwMode="auto">
          <a:xfrm>
            <a:off x="2118425" y="1064125"/>
            <a:ext cx="18939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</a:p>
        </p:txBody>
      </p:sp>
      <p:sp>
        <p:nvSpPr>
          <p:cNvPr id="89" name="TextBox 14"/>
          <p:cNvSpPr txBox="1">
            <a:spLocks noChangeArrowheads="1"/>
          </p:cNvSpPr>
          <p:nvPr/>
        </p:nvSpPr>
        <p:spPr bwMode="auto">
          <a:xfrm>
            <a:off x="6433504" y="1120550"/>
            <a:ext cx="205774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  <a:endParaRPr lang="ru-RU" altLang="ru-RU" sz="44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4251242" y="2194758"/>
            <a:ext cx="2386329" cy="53473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АВТОМАТИЗАЦИЯ, МЕХАТРОНИКА И УПРАВЛЕНИЕ</a:t>
            </a: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9296476" y="2188489"/>
            <a:ext cx="2386329" cy="518974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ТРАНСПОРТ, СЕРВИС И ЭКСПЛУАТАЦИЯ</a:t>
            </a: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8690932" y="2813665"/>
            <a:ext cx="1445923" cy="534457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ДОРОЖНО-ТРАНСПОРТНЫЙ</a:t>
            </a:r>
            <a:endParaRPr kumimoji="0" lang="ru-RU" altLang="ru-RU" sz="1000" i="0" u="none" strike="noStrike" kern="1200" cap="none" spc="0" normalizeH="0" baseline="0" noProof="0" dirty="0">
              <a:ln>
                <a:noFill/>
              </a:ln>
              <a:solidFill>
                <a:srgbClr val="0089D3"/>
              </a:solidFill>
              <a:uLnTx/>
              <a:uFillTx/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4280017" y="5920649"/>
            <a:ext cx="2386329" cy="51962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ИННОВАЦИОННЫЙ БИЗНЕС И МЕНЕДЖМЕНТ</a:t>
            </a:r>
            <a:endParaRPr kumimoji="0" lang="ru-RU" altLang="ru-RU" sz="1000" i="0" u="none" strike="noStrike" kern="1200" cap="none" spc="0" normalizeH="0" baseline="0" noProof="0" dirty="0">
              <a:ln>
                <a:noFill/>
              </a:ln>
              <a:solidFill>
                <a:srgbClr val="0089D3"/>
              </a:solidFill>
              <a:uLnTx/>
              <a:uFillTx/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 bwMode="auto">
          <a:xfrm>
            <a:off x="4274255" y="2827709"/>
            <a:ext cx="1645565" cy="52783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МЕЖДУНАРОДНЫЙ</a:t>
            </a:r>
          </a:p>
        </p:txBody>
      </p:sp>
      <p:sp>
        <p:nvSpPr>
          <p:cNvPr id="65" name="Скругленный прямоугольник 64"/>
          <p:cNvSpPr/>
          <p:nvPr/>
        </p:nvSpPr>
        <p:spPr bwMode="auto">
          <a:xfrm>
            <a:off x="7602541" y="2823836"/>
            <a:ext cx="962452" cy="519398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СЕРВИС И ТУРИЗМ</a:t>
            </a:r>
          </a:p>
        </p:txBody>
      </p:sp>
      <p:sp>
        <p:nvSpPr>
          <p:cNvPr id="66" name="Скругленный прямоугольник 65"/>
          <p:cNvSpPr/>
          <p:nvPr/>
        </p:nvSpPr>
        <p:spPr bwMode="auto">
          <a:xfrm>
            <a:off x="6059987" y="2831813"/>
            <a:ext cx="1448118" cy="51962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ЮРИДИЧЕСКИЙ</a:t>
            </a:r>
            <a:endParaRPr kumimoji="0" lang="ru-RU" altLang="ru-RU" sz="1000" i="0" u="none" strike="noStrike" kern="1200" cap="none" spc="0" normalizeH="0" baseline="0" noProof="0" dirty="0">
              <a:ln>
                <a:noFill/>
              </a:ln>
              <a:solidFill>
                <a:srgbClr val="0089D3"/>
              </a:solidFill>
              <a:uLnTx/>
              <a:uFillTx/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 bwMode="auto">
          <a:xfrm>
            <a:off x="6788469" y="5914112"/>
            <a:ext cx="2386329" cy="5205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ПРИБОРОСТРОЕНИЕ И ТЕХНИЧЕСКОЕ РЕГУЛИРОВАНИЕ</a:t>
            </a:r>
            <a:endParaRPr kumimoji="0" lang="ru-RU" altLang="ru-RU" sz="1000" i="0" u="none" strike="noStrike" kern="1200" cap="none" spc="0" normalizeH="0" baseline="0" noProof="0" dirty="0">
              <a:ln>
                <a:noFill/>
              </a:ln>
              <a:solidFill>
                <a:srgbClr val="0089D3"/>
              </a:solidFill>
              <a:uLnTx/>
              <a:uFillTx/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6788470" y="4082262"/>
            <a:ext cx="2371715" cy="50710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МЕДИАКОММУНИКАЦИИ И МУЛЬТИМЕДИЙНЫЕ ТЕХНОЛОГИИ</a:t>
            </a:r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9342039" y="5906663"/>
            <a:ext cx="2340760" cy="50224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ИНФОРМАЦИОННО-ЭКОНОМИЧЕСКИЕ СИСТЕМЫ</a:t>
            </a:r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9342039" y="5304873"/>
            <a:ext cx="2340761" cy="48433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altLang="ru-RU" sz="10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МАШИНОСТРОИТЕЛЬНЫЕ ТЕХНОЛОГИИ И ОБОРУДОВАНИЕ </a:t>
            </a:r>
            <a:endParaRPr kumimoji="0" lang="ru-RU" altLang="ru-RU" sz="1000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 bwMode="auto">
          <a:xfrm>
            <a:off x="6788469" y="5337890"/>
            <a:ext cx="2371715" cy="47304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БЕЗОПАСНОСТЬ ЖИЗНЕДЕЯТЕЛЬНОСТИ И ИНЖЕНЕРНАЯ ЭКОЛОГИЯ</a:t>
            </a:r>
          </a:p>
        </p:txBody>
      </p:sp>
      <p:sp>
        <p:nvSpPr>
          <p:cNvPr id="91" name="Скругленный прямоугольник 90"/>
          <p:cNvSpPr/>
          <p:nvPr/>
        </p:nvSpPr>
        <p:spPr bwMode="auto">
          <a:xfrm>
            <a:off x="4280017" y="4722013"/>
            <a:ext cx="2372164" cy="4697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ФИЗИЧЕСКОЙ КУЛЬТУРЫ И</a:t>
            </a:r>
            <a:r>
              <a:rPr kumimoji="0" lang="ru-RU" altLang="ru-RU" sz="1000" i="0" u="none" strike="noStrike" kern="1200" cap="none" spc="0" normalizeH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10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СПОРТА</a:t>
            </a:r>
            <a:endParaRPr kumimoji="0" lang="ru-RU" altLang="ru-RU" sz="1000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 bwMode="auto">
          <a:xfrm>
            <a:off x="6773859" y="2203409"/>
            <a:ext cx="2386329" cy="52037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0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ЭНЕРГЕТИКА </a:t>
            </a:r>
            <a:r>
              <a:rPr lang="ru-RU" altLang="ru-RU" sz="10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altLang="ru-RU" sz="10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НЕФТЕГАЗО</a:t>
            </a:r>
            <a:r>
              <a:rPr lang="en-US" altLang="ru-RU" sz="10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lang="ru-RU" altLang="ru-RU" sz="10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ПРОМЫШЛЕННОСТЬ</a:t>
            </a:r>
            <a:endParaRPr lang="ru-RU" altLang="ru-RU" sz="10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 bwMode="auto">
          <a:xfrm>
            <a:off x="4269130" y="5331121"/>
            <a:ext cx="2383051" cy="469007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0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ИНФОРМАТИКА И ВЫЧИСЛИТЕЛЬНАЯ </a:t>
            </a:r>
            <a:r>
              <a:rPr lang="ru-RU" altLang="ru-RU" sz="10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ТЕХНИКА</a:t>
            </a:r>
            <a:endParaRPr lang="ru-RU" altLang="ru-RU" sz="10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 bwMode="auto">
          <a:xfrm>
            <a:off x="10262794" y="2811353"/>
            <a:ext cx="1420005" cy="52282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АВИАСТРОЕНИЕ</a:t>
            </a: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6788469" y="4717902"/>
            <a:ext cx="2371715" cy="47388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ТЕХНОЛОГИЯ МАШИНОСТРОЕНИЯ</a:t>
            </a:r>
          </a:p>
        </p:txBody>
      </p:sp>
      <p:sp>
        <p:nvSpPr>
          <p:cNvPr id="97" name="Скругленный прямоугольник 96"/>
          <p:cNvSpPr/>
          <p:nvPr/>
        </p:nvSpPr>
        <p:spPr bwMode="auto">
          <a:xfrm>
            <a:off x="4269130" y="4082262"/>
            <a:ext cx="2383051" cy="50710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ИНЖЕНЕРНО-СТРОИТЕЛЬНЫЙ</a:t>
            </a:r>
            <a:endParaRPr kumimoji="0" lang="ru-RU" altLang="ru-RU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888" y="1186457"/>
            <a:ext cx="1135917" cy="8642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6897" y="1060216"/>
            <a:ext cx="1322064" cy="1067638"/>
          </a:xfrm>
          <a:prstGeom prst="rect">
            <a:avLst/>
          </a:prstGeom>
        </p:spPr>
      </p:pic>
      <p:sp>
        <p:nvSpPr>
          <p:cNvPr id="44" name="Скругленный прямоугольник 43"/>
          <p:cNvSpPr/>
          <p:nvPr/>
        </p:nvSpPr>
        <p:spPr bwMode="auto">
          <a:xfrm>
            <a:off x="4269129" y="3460015"/>
            <a:ext cx="2383051" cy="514726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altLang="ru-RU" sz="10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АГРОПРОМЫШЛЕННЫЙ</a:t>
            </a:r>
          </a:p>
        </p:txBody>
      </p:sp>
      <p:sp>
        <p:nvSpPr>
          <p:cNvPr id="47" name="Скругленный прямоугольник 46"/>
          <p:cNvSpPr/>
          <p:nvPr/>
        </p:nvSpPr>
        <p:spPr bwMode="auto">
          <a:xfrm>
            <a:off x="6788468" y="3437147"/>
            <a:ext cx="2371715" cy="52783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СОЦИАЛЬНО-ГУМАНИТАРНЫЙ</a:t>
            </a: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9322482" y="3443366"/>
            <a:ext cx="2360317" cy="5205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altLang="ru-RU" sz="10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ШКОЛА АРХИТЕКТУРЫ, ДИЗАЙНА И ИСКУССТВ</a:t>
            </a:r>
            <a:endParaRPr kumimoji="0" lang="ru-RU" altLang="ru-RU" sz="1000" i="0" u="none" strike="noStrike" kern="1200" cap="none" spc="0" normalizeH="0" baseline="0" noProof="0" dirty="0">
              <a:ln>
                <a:noFill/>
              </a:ln>
              <a:solidFill>
                <a:srgbClr val="0089D3"/>
              </a:solidFill>
              <a:uLnTx/>
              <a:uFillTx/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9342039" y="4085329"/>
            <a:ext cx="2340760" cy="500965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ПРОМЫШЛЕННОЕ И ГРАЖДАНСКОЕ СТРОИТЕЛЬСТВО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9342039" y="4719130"/>
            <a:ext cx="2340760" cy="47265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altLang="ru-RU" sz="10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ПСИХОЛОГИЯ, ПЕДАГОГИКА И ДЕФЕКТОЛОГИЯ</a:t>
            </a:r>
            <a:endParaRPr kumimoji="0" lang="ru-RU" altLang="ru-RU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04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5866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ОБРАЗОВАТЕЛЬНЫЕ ПРОГРАММЫ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/>
          <p:cNvSpPr/>
          <p:nvPr/>
        </p:nvSpPr>
        <p:spPr>
          <a:xfrm>
            <a:off x="3628974" y="4535191"/>
            <a:ext cx="5071549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РЕАЛИЗАЦИЯ СТРАТЕГИИ ОБУЧЕНИЯ В ТЕЧЕНИЕ ВСЕЙ ЖИЗНИ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527935" y="4862523"/>
            <a:ext cx="2173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образовательная программа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1048857" y="5685485"/>
            <a:ext cx="7395693" cy="656099"/>
            <a:chOff x="2341377" y="3444315"/>
            <a:chExt cx="6057862" cy="536315"/>
          </a:xfrm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4603273" y="3448215"/>
              <a:ext cx="1391936" cy="530157"/>
            </a:xfrm>
            <a:prstGeom prst="roundRect">
              <a:avLst/>
            </a:prstGeom>
            <a:solidFill>
              <a:srgbClr val="0089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25" name="Скругленный прямоугольник 124"/>
            <p:cNvSpPr/>
            <p:nvPr/>
          </p:nvSpPr>
          <p:spPr>
            <a:xfrm>
              <a:off x="7143729" y="3448215"/>
              <a:ext cx="1160178" cy="530157"/>
            </a:xfrm>
            <a:prstGeom prst="roundRect">
              <a:avLst/>
            </a:prstGeom>
            <a:solidFill>
              <a:srgbClr val="0089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27" name="Группа 126"/>
            <p:cNvGrpSpPr/>
            <p:nvPr/>
          </p:nvGrpSpPr>
          <p:grpSpPr>
            <a:xfrm>
              <a:off x="2341377" y="3448215"/>
              <a:ext cx="2242513" cy="530157"/>
              <a:chOff x="2451449" y="5481662"/>
              <a:chExt cx="2242513" cy="530157"/>
            </a:xfrm>
          </p:grpSpPr>
          <p:sp>
            <p:nvSpPr>
              <p:cNvPr id="134" name="Скругленный прямоугольник 133"/>
              <p:cNvSpPr/>
              <p:nvPr/>
            </p:nvSpPr>
            <p:spPr>
              <a:xfrm>
                <a:off x="2508193" y="548166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35" name="Скругленный прямоугольник 134"/>
              <p:cNvSpPr/>
              <p:nvPr/>
            </p:nvSpPr>
            <p:spPr>
              <a:xfrm>
                <a:off x="3605798" y="548166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451449" y="5564536"/>
                <a:ext cx="1154349" cy="327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00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НАЧАЛЬНОЕ ОБРАЗОВАНИЕ</a:t>
                </a:r>
                <a:endParaRPr lang="ru-RU" sz="1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3539613" y="5563819"/>
                <a:ext cx="1154349" cy="327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00" dirty="0" smtClean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СРЕДНЕЕ ОБРАЗОВАНИЕ</a:t>
                </a:r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4530560" y="3552657"/>
              <a:ext cx="1537361" cy="3270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ДОВУЗОВСКОЕ ОБРАЗОВАНИЕ</a:t>
              </a:r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29" name="Группа 128"/>
            <p:cNvGrpSpPr/>
            <p:nvPr/>
          </p:nvGrpSpPr>
          <p:grpSpPr>
            <a:xfrm>
              <a:off x="5971340" y="3444315"/>
              <a:ext cx="1154349" cy="530157"/>
              <a:chOff x="5950070" y="5486095"/>
              <a:chExt cx="1154349" cy="530157"/>
            </a:xfrm>
          </p:grpSpPr>
          <p:sp>
            <p:nvSpPr>
              <p:cNvPr id="132" name="Скругленный прямоугольник 131"/>
              <p:cNvSpPr/>
              <p:nvPr/>
            </p:nvSpPr>
            <p:spPr>
              <a:xfrm>
                <a:off x="6027769" y="5486095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5950070" y="5576134"/>
                <a:ext cx="1154349" cy="327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00" dirty="0" smtClean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ВЫСШЕЕ ОБРАЗОВАНИЕ</a:t>
                </a:r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30" name="TextBox 129"/>
            <p:cNvSpPr txBox="1"/>
            <p:nvPr/>
          </p:nvSpPr>
          <p:spPr>
            <a:xfrm>
              <a:off x="7048397" y="3527775"/>
              <a:ext cx="1350842" cy="452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ПОСЛЕВУЗОВСКОЕ</a:t>
              </a:r>
              <a:endParaRPr lang="en-US" sz="1000" dirty="0" smtClean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/>
              <a:r>
                <a:rPr lang="ru-RU" sz="1000" dirty="0" smtClean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ОБРАЗОВАНИЕ</a:t>
              </a:r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49257" y="1254776"/>
            <a:ext cx="7840304" cy="2697225"/>
            <a:chOff x="718400" y="1516629"/>
            <a:chExt cx="7938022" cy="2483779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18400" y="1516629"/>
              <a:ext cx="7938022" cy="2483779"/>
              <a:chOff x="1766372" y="3428997"/>
              <a:chExt cx="6914612" cy="2479929"/>
            </a:xfrm>
          </p:grpSpPr>
          <p:sp>
            <p:nvSpPr>
              <p:cNvPr id="58" name="Скругленный прямоугольник 57"/>
              <p:cNvSpPr/>
              <p:nvPr/>
            </p:nvSpPr>
            <p:spPr>
              <a:xfrm>
                <a:off x="1828800" y="3429000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79B2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59" name="Скругленный прямоугольник 58"/>
              <p:cNvSpPr/>
              <p:nvPr/>
            </p:nvSpPr>
            <p:spPr>
              <a:xfrm>
                <a:off x="2983149" y="3428999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0" name="Скругленный прямоугольник 59"/>
              <p:cNvSpPr/>
              <p:nvPr/>
            </p:nvSpPr>
            <p:spPr>
              <a:xfrm>
                <a:off x="4137498" y="3429000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1" name="Скругленный прямоугольник 60"/>
              <p:cNvSpPr/>
              <p:nvPr/>
            </p:nvSpPr>
            <p:spPr>
              <a:xfrm>
                <a:off x="5291847" y="3428998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2" name="Скругленный прямоугольник 61"/>
              <p:cNvSpPr/>
              <p:nvPr/>
            </p:nvSpPr>
            <p:spPr>
              <a:xfrm>
                <a:off x="6446196" y="3428997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3" name="Скругленный прямоугольник 62"/>
              <p:cNvSpPr/>
              <p:nvPr/>
            </p:nvSpPr>
            <p:spPr>
              <a:xfrm>
                <a:off x="1828800" y="4078929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79B2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4" name="Скругленный прямоугольник 63"/>
              <p:cNvSpPr/>
              <p:nvPr/>
            </p:nvSpPr>
            <p:spPr>
              <a:xfrm>
                <a:off x="2983149" y="4078921"/>
                <a:ext cx="1040860" cy="1180087"/>
              </a:xfrm>
              <a:prstGeom prst="roundRect">
                <a:avLst>
                  <a:gd name="adj" fmla="val 7653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5" name="Скругленный прямоугольник 64"/>
              <p:cNvSpPr/>
              <p:nvPr/>
            </p:nvSpPr>
            <p:spPr>
              <a:xfrm>
                <a:off x="4137498" y="4078923"/>
                <a:ext cx="1040860" cy="1174463"/>
              </a:xfrm>
              <a:prstGeom prst="roundRect">
                <a:avLst>
                  <a:gd name="adj" fmla="val 685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6" name="Скругленный прямоугольник 65"/>
              <p:cNvSpPr/>
              <p:nvPr/>
            </p:nvSpPr>
            <p:spPr>
              <a:xfrm>
                <a:off x="5291847" y="4078920"/>
                <a:ext cx="1040860" cy="1170406"/>
              </a:xfrm>
              <a:prstGeom prst="roundRect">
                <a:avLst>
                  <a:gd name="adj" fmla="val 833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7" name="Скругленный прямоугольник 66"/>
              <p:cNvSpPr/>
              <p:nvPr/>
            </p:nvSpPr>
            <p:spPr>
              <a:xfrm>
                <a:off x="6446196" y="4078919"/>
                <a:ext cx="1040860" cy="1170406"/>
              </a:xfrm>
              <a:prstGeom prst="roundRect">
                <a:avLst>
                  <a:gd name="adj" fmla="val 833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8" name="Скругленный прямоугольник 67"/>
              <p:cNvSpPr/>
              <p:nvPr/>
            </p:nvSpPr>
            <p:spPr>
              <a:xfrm>
                <a:off x="7600545" y="4078920"/>
                <a:ext cx="1040860" cy="1170405"/>
              </a:xfrm>
              <a:prstGeom prst="roundRect">
                <a:avLst>
                  <a:gd name="adj" fmla="val 9094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1828800" y="472885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79B2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1828800" y="5378769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chemeClr val="accent5">
                      <a:lumMod val="5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2983149" y="5378768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4137498" y="5378769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5291847" y="5378767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6402337" y="5378766"/>
                <a:ext cx="114485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806103" y="3493366"/>
                <a:ext cx="1040861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PHD</a:t>
                </a:r>
              </a:p>
              <a:p>
                <a:pPr algn="ctr"/>
                <a:r>
                  <a:rPr lang="en-US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(3 </a:t>
                </a:r>
                <a:r>
                  <a:rPr lang="ru-RU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ГОДА</a:t>
                </a:r>
                <a:r>
                  <a:rPr lang="en-US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)</a:t>
                </a:r>
                <a:endParaRPr lang="ru-RU" sz="9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815766" y="4151151"/>
                <a:ext cx="1040861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МАГИСТР</a:t>
                </a:r>
                <a:endParaRPr lang="en-US" sz="900" b="1" dirty="0" smtClean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r>
                  <a:rPr lang="en-US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(2 </a:t>
                </a:r>
                <a:r>
                  <a:rPr lang="ru-RU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ГОДА</a:t>
                </a:r>
                <a:r>
                  <a:rPr lang="en-US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)</a:t>
                </a:r>
                <a:endParaRPr lang="ru-RU" sz="9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814232" y="4808936"/>
                <a:ext cx="1040861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БАКАЛАВР</a:t>
                </a:r>
                <a:endParaRPr lang="en-US" sz="900" b="1" dirty="0" smtClean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r>
                  <a:rPr lang="en-US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(4 </a:t>
                </a:r>
                <a:r>
                  <a:rPr lang="ru-RU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ГОДА</a:t>
                </a:r>
                <a:r>
                  <a:rPr lang="en-US" sz="9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)</a:t>
                </a:r>
                <a:endParaRPr lang="ru-RU" sz="9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766372" y="5459207"/>
                <a:ext cx="1131657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СРЕДНЕЕ</a:t>
                </a:r>
              </a:p>
              <a:p>
                <a:pPr algn="ctr"/>
                <a:r>
                  <a:rPr lang="ru-RU" sz="900" b="1" dirty="0" smtClean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ОБРАЗОВАНИЕ</a:t>
                </a:r>
                <a:endParaRPr lang="ru-RU" sz="900" b="1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983147" y="3540475"/>
                <a:ext cx="1040860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ИНЖЕНЕРИЯ И ИТ</a:t>
                </a:r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919121" y="4517132"/>
                <a:ext cx="1154349" cy="4386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ИНЖЕНЕРИЯ И ИТ</a:t>
                </a:r>
              </a:p>
              <a:p>
                <a:pPr algn="ctr"/>
                <a:endParaRPr lang="ru-RU" sz="7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919121" y="5497394"/>
                <a:ext cx="1154349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ТЕХНИЧЕСКИЙ </a:t>
                </a:r>
              </a:p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ЛИЦЕЙ</a:t>
                </a:r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060566" y="3533207"/>
                <a:ext cx="1207758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ЕСТЕСТВЕННЫЕ НАУКИ</a:t>
                </a:r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4107147" y="4412450"/>
                <a:ext cx="1131654" cy="466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ИСКУССТВО И</a:t>
                </a:r>
              </a:p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ГУМАНИТАРНЫЕ НАУКИ</a:t>
                </a:r>
                <a:endParaRPr lang="en-US" sz="9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4158590" y="5547877"/>
                <a:ext cx="1019769" cy="2122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ГИМНАЗИЯ</a:t>
                </a:r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5291847" y="3533769"/>
                <a:ext cx="1040860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СОЦИАЛЬНЫЕ</a:t>
                </a:r>
              </a:p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НАУКИ</a:t>
                </a:r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5291847" y="5550118"/>
                <a:ext cx="1040860" cy="2122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КОЛЛЕДЖИ</a:t>
                </a:r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384711" y="3479995"/>
                <a:ext cx="1166029" cy="466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ИСКУССТВО И</a:t>
                </a:r>
              </a:p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ГУМАНИТАРНЫЕ НАУКИ</a:t>
                </a:r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6384711" y="4490576"/>
                <a:ext cx="1162477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СОЦИАЛЬНЫЕ</a:t>
                </a:r>
              </a:p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НАУКИ</a:t>
                </a:r>
                <a:endParaRPr lang="en-US" sz="9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6332707" y="5416288"/>
                <a:ext cx="1267838" cy="466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КАДЕТСКИЙ КОРПУС </a:t>
                </a:r>
              </a:p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ИМ. НИКОЛАЯ </a:t>
                </a:r>
                <a:r>
                  <a:rPr lang="en-US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II</a:t>
                </a:r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599191" y="4308270"/>
                <a:ext cx="1081793" cy="7216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9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НАУКИ О ЖИЗНИ И</a:t>
                </a:r>
              </a:p>
              <a:p>
                <a:pPr algn="ctr"/>
                <a:r>
                  <a:rPr lang="ru-RU" sz="9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БИОМЕДИЦИНА</a:t>
                </a:r>
                <a:endParaRPr lang="en-US" sz="9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4672818" y="2602130"/>
              <a:ext cx="1403089" cy="495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ЕСТЕСТВЕННЫЕ НАУКИ</a:t>
              </a:r>
            </a:p>
            <a:p>
              <a:pPr algn="ctr"/>
              <a:endParaRPr lang="ru-RU" sz="1100" b="1" dirty="0"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40" name="TextBox 14"/>
          <p:cNvSpPr txBox="1">
            <a:spLocks noChangeArrowheads="1"/>
          </p:cNvSpPr>
          <p:nvPr/>
        </p:nvSpPr>
        <p:spPr bwMode="auto">
          <a:xfrm>
            <a:off x="1527935" y="4293655"/>
            <a:ext cx="14911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341</a:t>
            </a:r>
          </a:p>
        </p:txBody>
      </p:sp>
      <p:pic>
        <p:nvPicPr>
          <p:cNvPr id="147" name="Рисунок 1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211" y="4436515"/>
            <a:ext cx="647866" cy="7946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20361" y="1249799"/>
            <a:ext cx="2368367" cy="1681948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10593"/>
          <a:stretch>
            <a:fillRect/>
          </a:stretch>
        </p:blipFill>
        <p:spPr bwMode="auto">
          <a:xfrm>
            <a:off x="9020361" y="2920132"/>
            <a:ext cx="2362342" cy="168449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Рисунок 1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86" y="4602080"/>
            <a:ext cx="2361417" cy="169269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581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 rot="10800000">
            <a:off x="10630100" y="6568845"/>
            <a:ext cx="490889" cy="21433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8846" y="295773"/>
            <a:ext cx="1134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РЕАЛИЗАЦИЯ СТРАТЕГИИ ОБУЧЕНИЯ В ТЕЧЕНИЕ ВСЕЙ ЖИЗНИ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77399" y="4003806"/>
            <a:ext cx="5698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БИЗНЕС-ИНКУБАТОР </a:t>
            </a:r>
          </a:p>
          <a:p>
            <a:pPr algn="ctr"/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en-US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GARA</a:t>
            </a:r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Ж» </a:t>
            </a:r>
            <a:endParaRPr lang="ru-RU" sz="1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9891" y="4003805"/>
            <a:ext cx="449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ДЕТСКИЙ ТЕХНОПАРК «КВАНТОРИУМ»</a:t>
            </a:r>
            <a:endParaRPr lang="ru-RU" sz="1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44" y="4803407"/>
            <a:ext cx="2372828" cy="1579414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738029" y="4847793"/>
            <a:ext cx="249056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аэроквантум</a:t>
            </a:r>
            <a:r>
              <a:rPr lang="ru-RU" sz="14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</a:t>
            </a:r>
            <a:endParaRPr lang="en-US" sz="14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биоквантум</a:t>
            </a:r>
            <a:endParaRPr lang="en-US" sz="14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IT-</a:t>
            </a:r>
            <a:r>
              <a:rPr lang="ru-RU" sz="14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квантум</a:t>
            </a:r>
            <a:endParaRPr lang="ru-RU" sz="14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робоквантум</a:t>
            </a:r>
            <a:endParaRPr lang="ru-RU" sz="14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энерджиквантум</a:t>
            </a:r>
            <a:endParaRPr lang="ru-RU" sz="14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промдизайн</a:t>
            </a:r>
            <a:endParaRPr lang="ru-RU" sz="14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хайтек</a:t>
            </a:r>
            <a:r>
              <a:rPr lang="ru-RU" sz="14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-цех</a:t>
            </a:r>
            <a:endParaRPr lang="ru-RU" sz="14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14815" r="73900" b="19401"/>
          <a:stretch/>
        </p:blipFill>
        <p:spPr>
          <a:xfrm>
            <a:off x="915829" y="3975055"/>
            <a:ext cx="674874" cy="74313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686" y="4021925"/>
            <a:ext cx="415121" cy="548534"/>
          </a:xfrm>
          <a:prstGeom prst="rect">
            <a:avLst/>
          </a:prstGeom>
        </p:spPr>
      </p:pic>
      <p:sp>
        <p:nvSpPr>
          <p:cNvPr id="44" name="Text Box 87"/>
          <p:cNvSpPr txBox="1">
            <a:spLocks noChangeArrowheads="1"/>
          </p:cNvSpPr>
          <p:nvPr/>
        </p:nvSpPr>
        <p:spPr bwMode="auto">
          <a:xfrm>
            <a:off x="5699191" y="4492592"/>
            <a:ext cx="333531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endParaRPr lang="ru-RU" altLang="ru-RU" sz="800" dirty="0" smtClean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принцип «одного окна»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доступ </a:t>
            </a:r>
            <a:r>
              <a:rPr lang="ru-RU" alt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к лабораториям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содействие </a:t>
            </a:r>
            <a:r>
              <a:rPr lang="ru-RU" alt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в продвижении проектов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современное </a:t>
            </a:r>
            <a:r>
              <a:rPr lang="ru-RU" alt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и удобное рабочее пространство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эффективный </a:t>
            </a:r>
            <a:r>
              <a:rPr lang="ru-RU" alt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обмен идеями и опытом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благоприятная </a:t>
            </a:r>
            <a:r>
              <a:rPr lang="ru-RU" alt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среда для развития </a:t>
            </a:r>
            <a:r>
              <a:rPr lang="ru-RU" alt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бизнеса</a:t>
            </a:r>
            <a:endParaRPr lang="ru-RU" altLang="ru-RU" sz="13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 cstate="print"/>
          <a:srcRect l="51014" r="-12" b="68281"/>
          <a:stretch/>
        </p:blipFill>
        <p:spPr>
          <a:xfrm>
            <a:off x="9034501" y="4631323"/>
            <a:ext cx="2671574" cy="177325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66376" y="1607136"/>
            <a:ext cx="4758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ДЕТСКИЙ УНИВЕРСИТЕТ</a:t>
            </a:r>
            <a:endParaRPr lang="ru-RU" sz="1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29699" y="2182985"/>
            <a:ext cx="230997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цифровая </a:t>
            </a: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экономика </a:t>
            </a: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нейротехнологии</a:t>
            </a: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гастротуризм</a:t>
            </a:r>
            <a:endParaRPr lang="ru-RU" sz="13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атлас профессий будущего </a:t>
            </a:r>
            <a:endParaRPr lang="ru-RU" sz="13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программа поддержки предпринимательских инициатив</a:t>
            </a: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1300" dirty="0">
              <a:solidFill>
                <a:schemeClr val="accent1">
                  <a:lumMod val="50000"/>
                </a:schemeClr>
              </a:solidFill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703950" y="2221434"/>
            <a:ext cx="208576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агроНТИ</a:t>
            </a: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Университет НТИ </a:t>
            </a: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EnergyNet</a:t>
            </a:r>
            <a:endParaRPr lang="ru-RU" sz="13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FashionNet</a:t>
            </a:r>
            <a:endParaRPr lang="ru-RU" sz="13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err="1" smtClean="0">
                <a:latin typeface="Circe" panose="020B0502020203020203" pitchFamily="34" charset="-52"/>
                <a:cs typeface="Times New Roman" panose="02020603050405020304" pitchFamily="18" charset="0"/>
              </a:rPr>
              <a:t>EduNet</a:t>
            </a:r>
            <a:endParaRPr lang="ru-RU" sz="13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наставничество </a:t>
            </a: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кружковое </a:t>
            </a: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движение</a:t>
            </a:r>
            <a:endParaRPr lang="ru-RU" sz="13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05611" y="1617046"/>
            <a:ext cx="5974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«ТОЧКА КИПЕНИЯ»</a:t>
            </a:r>
            <a:endParaRPr lang="ru-RU" sz="1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2"/>
          <a:stretch/>
        </p:blipFill>
        <p:spPr>
          <a:xfrm>
            <a:off x="9742017" y="2236600"/>
            <a:ext cx="1877700" cy="1515776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Ð´ÐµÑÑÐºÐ¸Ð¹ ÑÐ½Ð¸Ð²ÐµÑÑÐ¸ÑÐµÑ Ð´Ð³ÑÑ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r="7525"/>
          <a:stretch/>
        </p:blipFill>
        <p:spPr bwMode="auto">
          <a:xfrm>
            <a:off x="726659" y="2110313"/>
            <a:ext cx="2206212" cy="17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2959422" y="2113071"/>
            <a:ext cx="271797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театральная студия</a:t>
            </a: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студия-арт </a:t>
            </a: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основы робототехники </a:t>
            </a:r>
          </a:p>
          <a:p>
            <a:pPr marL="177800" indent="-177800">
              <a:buClr>
                <a:srgbClr val="0089D3"/>
              </a:buClr>
            </a:pP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с </a:t>
            </a:r>
            <a:r>
              <a:rPr lang="ru-RU" sz="1300" dirty="0">
                <a:latin typeface="Circe" panose="020B0502020203020203" pitchFamily="34" charset="-52"/>
                <a:cs typeface="Times New Roman" panose="02020603050405020304" pitchFamily="18" charset="0"/>
              </a:rPr>
              <a:t>элементами </a:t>
            </a: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программирования</a:t>
            </a: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ментальная арифметика</a:t>
            </a: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живопись </a:t>
            </a: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учимся играя</a:t>
            </a: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психологический модуль</a:t>
            </a:r>
            <a:endParaRPr lang="ru-RU" sz="13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42199" y="767255"/>
            <a:ext cx="108380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Группа 55"/>
          <p:cNvGrpSpPr/>
          <p:nvPr/>
        </p:nvGrpSpPr>
        <p:grpSpPr>
          <a:xfrm>
            <a:off x="2463391" y="868356"/>
            <a:ext cx="7395693" cy="589085"/>
            <a:chOff x="2341377" y="3444315"/>
            <a:chExt cx="6057862" cy="536315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4603273" y="3448215"/>
              <a:ext cx="1391936" cy="530157"/>
            </a:xfrm>
            <a:prstGeom prst="roundRect">
              <a:avLst/>
            </a:prstGeom>
            <a:solidFill>
              <a:srgbClr val="0089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8" name="Скругленный прямоугольник 57"/>
            <p:cNvSpPr/>
            <p:nvPr/>
          </p:nvSpPr>
          <p:spPr>
            <a:xfrm>
              <a:off x="7143729" y="3448215"/>
              <a:ext cx="1160178" cy="530157"/>
            </a:xfrm>
            <a:prstGeom prst="roundRect">
              <a:avLst/>
            </a:prstGeom>
            <a:solidFill>
              <a:srgbClr val="0089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59" name="Группа 58"/>
            <p:cNvGrpSpPr/>
            <p:nvPr/>
          </p:nvGrpSpPr>
          <p:grpSpPr>
            <a:xfrm>
              <a:off x="2341377" y="3448215"/>
              <a:ext cx="2242513" cy="530157"/>
              <a:chOff x="2451449" y="5481662"/>
              <a:chExt cx="2242513" cy="530157"/>
            </a:xfrm>
          </p:grpSpPr>
          <p:sp>
            <p:nvSpPr>
              <p:cNvPr id="65" name="Скругленный прямоугольник 64"/>
              <p:cNvSpPr/>
              <p:nvPr/>
            </p:nvSpPr>
            <p:spPr>
              <a:xfrm>
                <a:off x="2508193" y="548166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6" name="Скругленный прямоугольник 65"/>
              <p:cNvSpPr/>
              <p:nvPr/>
            </p:nvSpPr>
            <p:spPr>
              <a:xfrm>
                <a:off x="3605798" y="548166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451449" y="5564536"/>
                <a:ext cx="1154349" cy="327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00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НАЧАЛЬНОЕ ОБРАЗОВАНИЕ</a:t>
                </a:r>
                <a:endParaRPr lang="ru-RU" sz="1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539613" y="5563819"/>
                <a:ext cx="1154349" cy="327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00" dirty="0" smtClean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СРЕДНЕЕ ОБРАЗОВАНИЕ</a:t>
                </a:r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4530560" y="3552657"/>
              <a:ext cx="1537361" cy="3270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ДОВУЗОВСКОЕ ОБРАЗОВАНИЕ</a:t>
              </a:r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5971340" y="3444315"/>
              <a:ext cx="1154349" cy="530157"/>
              <a:chOff x="5950070" y="5486095"/>
              <a:chExt cx="1154349" cy="530157"/>
            </a:xfrm>
          </p:grpSpPr>
          <p:sp>
            <p:nvSpPr>
              <p:cNvPr id="63" name="Скругленный прямоугольник 62"/>
              <p:cNvSpPr/>
              <p:nvPr/>
            </p:nvSpPr>
            <p:spPr>
              <a:xfrm>
                <a:off x="6027769" y="5486095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950070" y="5576134"/>
                <a:ext cx="1154349" cy="327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00" dirty="0" smtClean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ВЫСШЕЕ ОБРАЗОВАНИЕ</a:t>
                </a:r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7048397" y="3527775"/>
              <a:ext cx="1350842" cy="452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ПОСЛЕВУЗОВСКОЕ</a:t>
              </a:r>
              <a:endParaRPr lang="en-US" sz="1000" dirty="0" smtClean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/>
              <a:r>
                <a:rPr lang="ru-RU" sz="1000" dirty="0" smtClean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ОБРАЗОВАНИЕ</a:t>
              </a:r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69" name="Прямоугольник с двумя скругленными соседними углами 6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726659" y="3910190"/>
            <a:ext cx="46967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5831224" y="3910190"/>
            <a:ext cx="57490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5605611" y="4003806"/>
            <a:ext cx="0" cy="2426649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5605611" y="1579391"/>
            <a:ext cx="0" cy="2240510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Картинки по запросу &quot;точка кипения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1" r="1369" b="29861"/>
          <a:stretch/>
        </p:blipFill>
        <p:spPr bwMode="auto">
          <a:xfrm>
            <a:off x="10053179" y="1554553"/>
            <a:ext cx="1255376" cy="5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7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84510" y="207075"/>
            <a:ext cx="12192000" cy="6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lnSpc>
                <a:spcPct val="150000"/>
              </a:lnSpc>
            </a:pPr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БАЗОВЫЕ КАФЕДРЫ</a:t>
            </a:r>
            <a:endParaRPr lang="en-US" sz="5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8648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085" y="1216719"/>
            <a:ext cx="1824032" cy="1748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7473" t="1" r="7294" b="91225"/>
          <a:stretch/>
        </p:blipFill>
        <p:spPr>
          <a:xfrm flipH="1">
            <a:off x="7709987" y="5818533"/>
            <a:ext cx="493205" cy="4411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3219" t="19299" r="-1" b="71420"/>
          <a:stretch/>
        </p:blipFill>
        <p:spPr>
          <a:xfrm flipH="1">
            <a:off x="7640052" y="2028527"/>
            <a:ext cx="435276" cy="4616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54225" y="5803552"/>
            <a:ext cx="3160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Эксплуатация транспортных систем и логистика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3572203" y="1420588"/>
            <a:ext cx="3628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Массовые коммуникации и</a:t>
            </a:r>
          </a:p>
          <a:p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мультимедийные технологии</a:t>
            </a:r>
            <a:endParaRPr lang="ru-RU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3589564" y="2091071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Технологии производства стали и сплавов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3589564" y="2568962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Промышленная метрология</a:t>
            </a:r>
            <a:endParaRPr lang="ru-RU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3622979" y="3072466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Авиастроение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3615100" y="3504235"/>
            <a:ext cx="3824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Технологии и оборудование</a:t>
            </a:r>
          </a:p>
          <a:p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переработки продукции АПК</a:t>
            </a:r>
            <a:endParaRPr lang="ru-RU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643514" y="4209584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Системы приводов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606497" y="4725393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Энергомашиностроение</a:t>
            </a:r>
            <a:endParaRPr lang="ru-RU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3589564" y="5213835"/>
            <a:ext cx="36005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Аппаратно-программные комплексы 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8168276" y="2028527"/>
            <a:ext cx="3545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Технологии производства авиационных комплексов специального назначения </a:t>
            </a:r>
          </a:p>
          <a:p>
            <a:endParaRPr lang="ru-RU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8154225" y="2749100"/>
            <a:ext cx="35485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Технические </a:t>
            </a:r>
            <a:r>
              <a:rPr lang="ru-RU" sz="1400" dirty="0" smtClean="0">
                <a:latin typeface="Circe" panose="020B0502020203020203" pitchFamily="34" charset="-52"/>
              </a:rPr>
              <a:t>средства </a:t>
            </a:r>
            <a:r>
              <a:rPr lang="ru-RU" sz="1400" dirty="0" err="1" smtClean="0">
                <a:latin typeface="Circe" panose="020B0502020203020203" pitchFamily="34" charset="-52"/>
              </a:rPr>
              <a:t>аквакультуры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8154225" y="3238862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Транспортное машиностроение</a:t>
            </a:r>
            <a:endParaRPr lang="ru-RU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8164794" y="4284216"/>
            <a:ext cx="3824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Проектирование и производство</a:t>
            </a:r>
          </a:p>
          <a:p>
            <a:r>
              <a:rPr lang="ru-RU" sz="14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сельскохозяйственной </a:t>
            </a: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техники</a:t>
            </a:r>
            <a:endParaRPr lang="ru-RU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8164794" y="4924459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Обработка цветных металлов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8154225" y="5379941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Православная культура и теология</a:t>
            </a:r>
            <a:endParaRPr lang="ru-RU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3589564" y="5634581"/>
            <a:ext cx="3824789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9000"/>
              </a:lnSpc>
            </a:pP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Конструкторско-технологическое</a:t>
            </a:r>
          </a:p>
          <a:p>
            <a:pPr>
              <a:lnSpc>
                <a:spcPct val="89000"/>
              </a:lnSpc>
            </a:pP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обеспечение производства</a:t>
            </a:r>
          </a:p>
          <a:p>
            <a:pPr>
              <a:lnSpc>
                <a:spcPct val="89000"/>
              </a:lnSpc>
            </a:pP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систем приводов</a:t>
            </a:r>
            <a:endParaRPr lang="ru-RU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>
            <a:off x="7317647" y="1345626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с двумя скругленными соседними углами 2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/>
          <a:srcRect t="60093" b="30646"/>
          <a:stretch/>
        </p:blipFill>
        <p:spPr>
          <a:xfrm flipH="1">
            <a:off x="2981071" y="3530902"/>
            <a:ext cx="578654" cy="46566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/>
          <a:srcRect t="69995" r="-259" b="11386"/>
          <a:stretch/>
        </p:blipFill>
        <p:spPr>
          <a:xfrm flipH="1">
            <a:off x="2992054" y="4123159"/>
            <a:ext cx="580149" cy="9361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/>
          <a:srcRect l="-2082" t="40254" b="50724"/>
          <a:stretch/>
        </p:blipFill>
        <p:spPr>
          <a:xfrm flipH="1">
            <a:off x="7674395" y="3170735"/>
            <a:ext cx="459117" cy="44873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 cstate="print"/>
          <a:srcRect l="2628" t="60016" b="30882"/>
          <a:stretch/>
        </p:blipFill>
        <p:spPr>
          <a:xfrm flipH="1">
            <a:off x="7674395" y="4301307"/>
            <a:ext cx="437940" cy="45276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/>
          <a:srcRect l="5759" t="40487" r="-23" b="51695"/>
          <a:stretch/>
        </p:blipFill>
        <p:spPr>
          <a:xfrm flipH="1">
            <a:off x="2983881" y="2525875"/>
            <a:ext cx="545456" cy="39311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/>
          <a:srcRect l="14431" t="30884" r="10949" b="61538"/>
          <a:stretch/>
        </p:blipFill>
        <p:spPr>
          <a:xfrm flipH="1">
            <a:off x="3040710" y="2020415"/>
            <a:ext cx="431799" cy="381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/>
          <a:srcRect l="13654" t="50629" r="8798" b="41962"/>
          <a:stretch/>
        </p:blipFill>
        <p:spPr>
          <a:xfrm flipH="1">
            <a:off x="3032242" y="3064536"/>
            <a:ext cx="448733" cy="372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85" y="5157200"/>
            <a:ext cx="361408" cy="361348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8164794" y="1528309"/>
            <a:ext cx="3256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Социальная педагогика</a:t>
            </a:r>
          </a:p>
        </p:txBody>
      </p:sp>
      <p:pic>
        <p:nvPicPr>
          <p:cNvPr id="44" name="Picture 2" descr="Картинки по запросу &quot;СОЦИАЛЬНАЯ ПЕДАГОГИКА&quot;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395" y="1470706"/>
            <a:ext cx="366591" cy="38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9630" y="3779814"/>
            <a:ext cx="347469" cy="34447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6" name="Прямоугольник 45"/>
          <p:cNvSpPr/>
          <p:nvPr/>
        </p:nvSpPr>
        <p:spPr>
          <a:xfrm>
            <a:off x="8154225" y="3704802"/>
            <a:ext cx="3559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Инжиниринговое управление в строительстве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 cstate="print"/>
          <a:srcRect l="12382" t="10302" r="7294" b="81224"/>
          <a:stretch/>
        </p:blipFill>
        <p:spPr>
          <a:xfrm flipH="1">
            <a:off x="3024208" y="1457354"/>
            <a:ext cx="464804" cy="42612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 cstate="print"/>
          <a:srcRect l="6944" t="89958" r="-2"/>
          <a:stretch/>
        </p:blipFill>
        <p:spPr>
          <a:xfrm flipH="1">
            <a:off x="3042289" y="5736092"/>
            <a:ext cx="418525" cy="49949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18140" y="2876739"/>
            <a:ext cx="177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19</a:t>
            </a:r>
            <a:endParaRPr lang="ru-RU" sz="44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базовых кафедр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5" cstate="print"/>
          <a:srcRect l="3325" t="70197" r="-1" b="20879"/>
          <a:stretch/>
        </p:blipFill>
        <p:spPr>
          <a:xfrm flipH="1">
            <a:off x="7703001" y="4855073"/>
            <a:ext cx="434803" cy="44388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5" cstate="print"/>
          <a:srcRect l="5315" t="80725" r="-1" b="10353"/>
          <a:stretch/>
        </p:blipFill>
        <p:spPr>
          <a:xfrm flipH="1">
            <a:off x="7709987" y="5344314"/>
            <a:ext cx="425856" cy="4437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5" cstate="print"/>
          <a:srcRect l="3549" t="29826" r="-1" b="61215"/>
          <a:stretch/>
        </p:blipFill>
        <p:spPr>
          <a:xfrm flipH="1">
            <a:off x="7676465" y="2657999"/>
            <a:ext cx="433797" cy="44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5866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РОССИЙСКИЕ И МЕЖДУНАРОДНЫЕ ПАРТНЁРЫ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710214" y="952905"/>
            <a:ext cx="10672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0089D3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УСТОЙЧИВОГО ИНСТИТУЦИОНАЛЬНОГО И РЕГИОНАЛЬНОГО РАЗВИТИЯ </a:t>
            </a:r>
            <a:endParaRPr lang="ru-RU" sz="2000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6"/>
          <a:stretch/>
        </p:blipFill>
        <p:spPr>
          <a:xfrm>
            <a:off x="7962601" y="5662542"/>
            <a:ext cx="1493800" cy="43134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21" y="5385904"/>
            <a:ext cx="1124651" cy="942993"/>
          </a:xfrm>
          <a:prstGeom prst="rect">
            <a:avLst/>
          </a:prstGeom>
        </p:spPr>
      </p:pic>
      <p:sp>
        <p:nvSpPr>
          <p:cNvPr id="60" name="Rectangle 47"/>
          <p:cNvSpPr>
            <a:spLocks noChangeArrowheads="1"/>
          </p:cNvSpPr>
          <p:nvPr/>
        </p:nvSpPr>
        <p:spPr bwMode="auto">
          <a:xfrm>
            <a:off x="491820" y="5902774"/>
            <a:ext cx="151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Circe Light" panose="020B0402020203020203" pitchFamily="34" charset="-52"/>
            </a:endParaRPr>
          </a:p>
        </p:txBody>
      </p:sp>
      <p:pic>
        <p:nvPicPr>
          <p:cNvPr id="61" name="Рисунок 60" descr="http://dstu.edu.ru/static/img/partners/logo_gloria_dg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7866" r="1747" b="5730"/>
          <a:stretch/>
        </p:blipFill>
        <p:spPr bwMode="auto">
          <a:xfrm>
            <a:off x="7341161" y="1715841"/>
            <a:ext cx="1867965" cy="3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4" b="31411"/>
          <a:stretch/>
        </p:blipFill>
        <p:spPr>
          <a:xfrm>
            <a:off x="2938916" y="2510382"/>
            <a:ext cx="1712974" cy="46850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1" b="37065"/>
          <a:stretch/>
        </p:blipFill>
        <p:spPr>
          <a:xfrm>
            <a:off x="4943525" y="2545425"/>
            <a:ext cx="1595352" cy="311823"/>
          </a:xfrm>
          <a:prstGeom prst="rect">
            <a:avLst/>
          </a:prstGeom>
        </p:spPr>
      </p:pic>
      <p:pic>
        <p:nvPicPr>
          <p:cNvPr id="65" name="Рисунок 64" descr="http://dstu.edu.ru/static/img/partners/bci.gif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4976" r="4291" b="4870"/>
          <a:stretch/>
        </p:blipFill>
        <p:spPr bwMode="auto">
          <a:xfrm>
            <a:off x="9638261" y="3366748"/>
            <a:ext cx="1743953" cy="38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1" cstate="print"/>
          <a:srcRect l="1708" r="1349"/>
          <a:stretch/>
        </p:blipFill>
        <p:spPr bwMode="auto">
          <a:xfrm>
            <a:off x="7383709" y="3377276"/>
            <a:ext cx="1694979" cy="46870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Рисунок 68" descr="http://www.impulsprokarieru.cz/galerie/zamestnavatele/1333195752_cs_logo_kovosvit-mas_slogan_red-kopirova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" b="33179"/>
          <a:stretch>
            <a:fillRect/>
          </a:stretch>
        </p:blipFill>
        <p:spPr bwMode="auto">
          <a:xfrm>
            <a:off x="2938918" y="1664260"/>
            <a:ext cx="1460673" cy="50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 descr="http://dstu.edu.ru/static/img/partners/b_media_ur.jpg">
            <a:hlinkClick r:id="rId13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6231" r="831" b="7268"/>
          <a:stretch/>
        </p:blipFill>
        <p:spPr bwMode="auto">
          <a:xfrm>
            <a:off x="9666335" y="2541434"/>
            <a:ext cx="1687806" cy="31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4" y="1827705"/>
            <a:ext cx="1717483" cy="231239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09" y="3425843"/>
            <a:ext cx="1271265" cy="42900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02" y="5561684"/>
            <a:ext cx="1008426" cy="633064"/>
          </a:xfrm>
          <a:prstGeom prst="rect">
            <a:avLst/>
          </a:prstGeom>
        </p:spPr>
      </p:pic>
      <p:grpSp>
        <p:nvGrpSpPr>
          <p:cNvPr id="91" name="Группа 90"/>
          <p:cNvGrpSpPr/>
          <p:nvPr/>
        </p:nvGrpSpPr>
        <p:grpSpPr>
          <a:xfrm>
            <a:off x="2976817" y="5642282"/>
            <a:ext cx="1477638" cy="430239"/>
            <a:chOff x="713376" y="3816200"/>
            <a:chExt cx="1650791" cy="482170"/>
          </a:xfrm>
        </p:grpSpPr>
        <p:pic>
          <p:nvPicPr>
            <p:cNvPr id="92" name="Рисунок 9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00"/>
            <a:stretch/>
          </p:blipFill>
          <p:spPr>
            <a:xfrm>
              <a:off x="713376" y="3816200"/>
              <a:ext cx="627564" cy="482170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18" b="-5287"/>
            <a:stretch/>
          </p:blipFill>
          <p:spPr>
            <a:xfrm>
              <a:off x="1332571" y="3935790"/>
              <a:ext cx="1031596" cy="354479"/>
            </a:xfrm>
            <a:prstGeom prst="rect">
              <a:avLst/>
            </a:prstGeom>
          </p:spPr>
        </p:pic>
      </p:grpSp>
      <p:pic>
        <p:nvPicPr>
          <p:cNvPr id="94" name="Рисунок 9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2" y="2504490"/>
            <a:ext cx="1798346" cy="461980"/>
          </a:xfrm>
          <a:prstGeom prst="rect">
            <a:avLst/>
          </a:prstGeom>
        </p:spPr>
      </p:pic>
      <p:pic>
        <p:nvPicPr>
          <p:cNvPr id="95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74" y="3275683"/>
            <a:ext cx="1507597" cy="5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Рисунок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161" y="2495809"/>
            <a:ext cx="1895318" cy="41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57" y="4274074"/>
            <a:ext cx="1038624" cy="778968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43" y="1727496"/>
            <a:ext cx="1621171" cy="223325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0000" r="71319" b="32261"/>
          <a:stretch/>
        </p:blipFill>
        <p:spPr>
          <a:xfrm>
            <a:off x="4725298" y="1576453"/>
            <a:ext cx="640948" cy="645525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69260" r="65198" b="10285"/>
          <a:stretch/>
        </p:blipFill>
        <p:spPr>
          <a:xfrm>
            <a:off x="5358137" y="1691659"/>
            <a:ext cx="1475725" cy="42090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178" y="4299542"/>
            <a:ext cx="1171575" cy="60960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95" y="4322072"/>
            <a:ext cx="1408696" cy="79448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3" y="4438336"/>
            <a:ext cx="1818040" cy="426048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85" y="5495337"/>
            <a:ext cx="727140" cy="725928"/>
          </a:xfrm>
          <a:prstGeom prst="rect">
            <a:avLst/>
          </a:prstGeom>
        </p:spPr>
      </p:pic>
      <p:pic>
        <p:nvPicPr>
          <p:cNvPr id="9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81" y="4216716"/>
            <a:ext cx="977949" cy="86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7" t="42361" r="7882" b="41320"/>
          <a:stretch/>
        </p:blipFill>
        <p:spPr bwMode="auto">
          <a:xfrm>
            <a:off x="6433121" y="4483007"/>
            <a:ext cx="1729413" cy="38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Группа 107"/>
          <p:cNvGrpSpPr/>
          <p:nvPr/>
        </p:nvGrpSpPr>
        <p:grpSpPr>
          <a:xfrm>
            <a:off x="9991150" y="5678528"/>
            <a:ext cx="1355603" cy="421692"/>
            <a:chOff x="556801" y="3006279"/>
            <a:chExt cx="1355603" cy="421692"/>
          </a:xfrm>
        </p:grpSpPr>
        <p:pic>
          <p:nvPicPr>
            <p:cNvPr id="109" name="Picture 16" descr="Ð¢ÐÐÐ¢Ð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01" y="3006279"/>
              <a:ext cx="423957" cy="41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32" descr="BERIEV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154" y="3014473"/>
              <a:ext cx="857250" cy="413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1" name="Picture 2" descr="https://www.chinadaily.com.cn/image_e/2018/global/logo1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90" y="3534196"/>
            <a:ext cx="1996574" cy="2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7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ook Antiqua"/>
        <a:ea typeface=""/>
        <a:cs typeface=""/>
      </a:majorFont>
      <a:minorFont>
        <a:latin typeface="Arial Unicode M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11025</TotalTime>
  <Words>2334</Words>
  <Application>Microsoft Office PowerPoint</Application>
  <PresentationFormat>Широкоэкранный</PresentationFormat>
  <Paragraphs>771</Paragraphs>
  <Slides>43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61" baseType="lpstr">
      <vt:lpstr>Montserrat-ExtraBold</vt:lpstr>
      <vt:lpstr>Wingdings 3</vt:lpstr>
      <vt:lpstr>Arial Unicode MS</vt:lpstr>
      <vt:lpstr>Circe</vt:lpstr>
      <vt:lpstr>Times New Roman</vt:lpstr>
      <vt:lpstr>Arial</vt:lpstr>
      <vt:lpstr>Calibri Light</vt:lpstr>
      <vt:lpstr>Calibri</vt:lpstr>
      <vt:lpstr>Trebuchet MS</vt:lpstr>
      <vt:lpstr>Montserrat ExtraBold</vt:lpstr>
      <vt:lpstr>Microsoft Sans Serif</vt:lpstr>
      <vt:lpstr>Circe Extra Bold</vt:lpstr>
      <vt:lpstr>Myriad Pro</vt:lpstr>
      <vt:lpstr>Book Antiqua</vt:lpstr>
      <vt:lpstr>Circe Light</vt:lpstr>
      <vt:lpstr>Courier New</vt:lpstr>
      <vt:lpstr>Circe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Ясько К.О.</dc:creator>
  <cp:lastModifiedBy>donstu CIPP</cp:lastModifiedBy>
  <cp:revision>926</cp:revision>
  <cp:lastPrinted>2018-05-14T14:40:43Z</cp:lastPrinted>
  <dcterms:created xsi:type="dcterms:W3CDTF">2017-04-06T13:54:06Z</dcterms:created>
  <dcterms:modified xsi:type="dcterms:W3CDTF">2020-07-06T10:21:22Z</dcterms:modified>
</cp:coreProperties>
</file>