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423" r:id="rId2"/>
    <p:sldId id="258" r:id="rId3"/>
    <p:sldId id="363" r:id="rId4"/>
    <p:sldId id="364" r:id="rId5"/>
    <p:sldId id="365" r:id="rId6"/>
    <p:sldId id="366" r:id="rId7"/>
    <p:sldId id="420" r:id="rId8"/>
    <p:sldId id="368" r:id="rId9"/>
    <p:sldId id="369" r:id="rId10"/>
    <p:sldId id="370" r:id="rId11"/>
    <p:sldId id="418" r:id="rId12"/>
    <p:sldId id="416" r:id="rId13"/>
    <p:sldId id="419" r:id="rId14"/>
    <p:sldId id="377" r:id="rId15"/>
    <p:sldId id="409" r:id="rId16"/>
    <p:sldId id="379" r:id="rId17"/>
    <p:sldId id="415" r:id="rId18"/>
    <p:sldId id="408" r:id="rId19"/>
    <p:sldId id="383" r:id="rId20"/>
    <p:sldId id="407" r:id="rId21"/>
    <p:sldId id="384" r:id="rId22"/>
    <p:sldId id="382" r:id="rId23"/>
    <p:sldId id="397" r:id="rId24"/>
    <p:sldId id="381" r:id="rId25"/>
    <p:sldId id="386" r:id="rId26"/>
    <p:sldId id="424" r:id="rId27"/>
  </p:sldIdLst>
  <p:sldSz cx="12192000" cy="6858000"/>
  <p:notesSz cx="6858000" cy="9947275"/>
  <p:embeddedFontLst>
    <p:embeddedFont>
      <p:font typeface="Montserrat ExtraBold" panose="00000900000000000000" pitchFamily="2" charset="-52"/>
      <p:bold r:id="rId29"/>
    </p:embeddedFont>
    <p:embeddedFont>
      <p:font typeface="Microsoft New Tai Lue" panose="020B0502040204020203" pitchFamily="34" charset="0"/>
      <p:regular r:id="rId30"/>
      <p:bold r:id="rId31"/>
    </p:embeddedFont>
    <p:embeddedFont>
      <p:font typeface="Wingdings 3" panose="05040102010807070707" pitchFamily="18" charset="2"/>
      <p:regular r:id="rId32"/>
    </p:embeddedFont>
    <p:embeddedFont>
      <p:font typeface="Arial Unicode MS" panose="020B0604020202020204" charset="-128"/>
      <p:regular r:id="rId33"/>
    </p:embeddedFont>
    <p:embeddedFont>
      <p:font typeface="SimSun" panose="02010600030101010101" pitchFamily="2" charset="-122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irce Light" panose="020B0402020203020203" pitchFamily="34" charset="-5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irce" panose="020B0502020203020203" pitchFamily="34" charset="-52"/>
      <p:regular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华文中宋" panose="020B0604020202020204" charset="-122"/>
      <p:regular r:id="rId47"/>
    </p:embeddedFont>
    <p:embeddedFont>
      <p:font typeface="Book Antiqua" panose="02040602050305030304" pitchFamily="18" charset="0"/>
      <p:regular r:id="rId48"/>
      <p:bold r:id="rId49"/>
      <p:italic r:id="rId50"/>
      <p:boldItalic r:id="rId51"/>
    </p:embeddedFont>
    <p:embeddedFont>
      <p:font typeface="Circe Bold" panose="020B0602020203020203" pitchFamily="34" charset="-52"/>
      <p:bold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>
          <p15:clr>
            <a:srgbClr val="A4A3A4"/>
          </p15:clr>
        </p15:guide>
        <p15:guide id="2" pos="39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7"/>
    <a:srgbClr val="5B9BD5"/>
    <a:srgbClr val="0096D8"/>
    <a:srgbClr val="0095D7"/>
    <a:srgbClr val="007ECE"/>
    <a:srgbClr val="0089D3"/>
    <a:srgbClr val="EE6E08"/>
    <a:srgbClr val="62C2B8"/>
    <a:srgbClr val="A0D7CA"/>
    <a:srgbClr val="007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444" y="102"/>
      </p:cViewPr>
      <p:guideLst>
        <p:guide orient="horz" pos="2109"/>
        <p:guide pos="395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69B0-0497-44BC-867B-995AE987F875}" type="doc">
      <dgm:prSet loTypeId="urn:microsoft.com/office/officeart/2005/8/layout/cycle4#2" loCatId="cycle" qsTypeId="urn:microsoft.com/office/officeart/2005/8/quickstyle/simple1#1" qsCatId="simple" csTypeId="urn:microsoft.com/office/officeart/2005/8/colors/accent2_3#1" csCatId="accent2" phldr="1"/>
      <dgm:spPr/>
      <dgm:t>
        <a:bodyPr/>
        <a:lstStyle/>
        <a:p>
          <a:endParaRPr lang="ru-RU"/>
        </a:p>
      </dgm:t>
    </dgm:pt>
    <dgm:pt modelId="{524F310B-1490-44DC-8C3B-E8ED587DB3BA}">
      <dgm:prSet phldrT="[Текст]" custT="1"/>
      <dgm:spPr>
        <a:xfrm>
          <a:off x="2830583" y="346480"/>
          <a:ext cx="2326781" cy="2326781"/>
        </a:xfr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>
            <a:lnSpc>
              <a:spcPct val="100000"/>
            </a:lnSpc>
          </a:pPr>
          <a:endParaRPr lang="ru-RU" sz="18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1BDC23A-A754-4A4D-9CDA-1ED29E01C309}" type="parTrans" cxnId="{F206F56E-D510-4A5A-B01B-1921EC5AE355}">
      <dgm:prSet/>
      <dgm:spPr/>
      <dgm:t>
        <a:bodyPr/>
        <a:lstStyle/>
        <a:p>
          <a:endParaRPr lang="ru-RU"/>
        </a:p>
      </dgm:t>
    </dgm:pt>
    <dgm:pt modelId="{27E71376-1B9D-4DBD-9BE5-FE444CE99AA6}" type="sibTrans" cxnId="{F206F56E-D510-4A5A-B01B-1921EC5AE355}">
      <dgm:prSet/>
      <dgm:spPr/>
      <dgm:t>
        <a:bodyPr/>
        <a:lstStyle/>
        <a:p>
          <a:endParaRPr lang="ru-RU"/>
        </a:p>
      </dgm:t>
    </dgm:pt>
    <dgm:pt modelId="{2C8425C9-65CB-4166-9E0F-4FE5BCF9DF29}">
      <dgm:prSet phldrT="[Текст]" custT="1"/>
      <dgm:spPr>
        <a:xfrm>
          <a:off x="1786823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/>
        <a:lstStyle/>
        <a:p>
          <a:pPr algn="l"/>
          <a:endParaRPr lang="ru-RU" sz="1200" b="1" i="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5963F56-FC5A-4BD3-8B9C-4CC9967A56A0}" type="parTrans" cxnId="{CCD14A54-B824-4C94-9BD2-DDDDB0AF3D64}">
      <dgm:prSet/>
      <dgm:spPr/>
      <dgm:t>
        <a:bodyPr/>
        <a:lstStyle/>
        <a:p>
          <a:endParaRPr lang="ru-RU"/>
        </a:p>
      </dgm:t>
    </dgm:pt>
    <dgm:pt modelId="{7655E075-3FE8-4FAE-868A-E9CD1AFF4935}" type="sibTrans" cxnId="{CCD14A54-B824-4C94-9BD2-DDDDB0AF3D64}">
      <dgm:prSet/>
      <dgm:spPr/>
      <dgm:t>
        <a:bodyPr/>
        <a:lstStyle/>
        <a:p>
          <a:endParaRPr lang="ru-RU"/>
        </a:p>
      </dgm:t>
    </dgm:pt>
    <dgm:pt modelId="{08172B7C-DF29-4815-A3D3-7CC4CC71A943}">
      <dgm:prSet phldrT="[Текст]" custT="1"/>
      <dgm:spPr>
        <a:xfrm rot="5400000">
          <a:off x="5238312" y="306296"/>
          <a:ext cx="2326781" cy="2326781"/>
        </a:xfrm>
        <a:solidFill>
          <a:srgbClr val="2E83C3">
            <a:shade val="80000"/>
            <a:hueOff val="157826"/>
            <a:satOff val="-6182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D11477-A02C-4CD5-A88A-A06292BD09C8}" type="parTrans" cxnId="{E30EA0F2-18B5-4F88-8E09-3BDF8BE6E0EC}">
      <dgm:prSet/>
      <dgm:spPr/>
      <dgm:t>
        <a:bodyPr/>
        <a:lstStyle/>
        <a:p>
          <a:endParaRPr lang="ru-RU"/>
        </a:p>
      </dgm:t>
    </dgm:pt>
    <dgm:pt modelId="{100EB734-CA34-4215-A6C9-3F01C4C5B0EC}" type="sibTrans" cxnId="{E30EA0F2-18B5-4F88-8E09-3BDF8BE6E0EC}">
      <dgm:prSet/>
      <dgm:spPr/>
      <dgm:t>
        <a:bodyPr/>
        <a:lstStyle/>
        <a:p>
          <a:endParaRPr lang="ru-RU"/>
        </a:p>
      </dgm:t>
    </dgm:pt>
    <dgm:pt modelId="{EC1357B5-BB3B-4178-B5F1-80AC5143E997}">
      <dgm:prSet phldrT="[Текст]" custT="1"/>
      <dgm:spPr>
        <a:xfrm>
          <a:off x="6117969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82"/>
              <a:lumOff val="9892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171450" indent="0"/>
          <a:endParaRPr lang="ru-RU" sz="16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26B0B788-4939-443B-A97C-1A369968136B}" type="parTrans" cxnId="{FE683AFA-7743-43AF-960C-2A6CAA487355}">
      <dgm:prSet/>
      <dgm:spPr/>
      <dgm:t>
        <a:bodyPr/>
        <a:lstStyle/>
        <a:p>
          <a:endParaRPr lang="ru-RU"/>
        </a:p>
      </dgm:t>
    </dgm:pt>
    <dgm:pt modelId="{905F1FC9-5C4A-45BF-8C88-F3F6EF41DFA5}" type="sibTrans" cxnId="{FE683AFA-7743-43AF-960C-2A6CAA487355}">
      <dgm:prSet/>
      <dgm:spPr/>
      <dgm:t>
        <a:bodyPr/>
        <a:lstStyle/>
        <a:p>
          <a:endParaRPr lang="ru-RU"/>
        </a:p>
      </dgm:t>
    </dgm:pt>
    <dgm:pt modelId="{C926DBFD-4112-4850-A054-8AF017298F01}">
      <dgm:prSet phldrT="[Текст]" phldr="0" custT="1"/>
      <dgm:spPr>
        <a:xfrm rot="10800000">
          <a:off x="5238312" y="2740551"/>
          <a:ext cx="2326781" cy="2326781"/>
        </a:xfrm>
        <a:solidFill>
          <a:srgbClr val="2E83C3">
            <a:shade val="80000"/>
            <a:hueOff val="315652"/>
            <a:satOff val="-12372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ru-RU" sz="2000" b="1" dirty="0">
              <a:solidFill>
                <a:sysClr val="window" lastClr="FFFFFF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rPr>
            <a:t>参与赞助金竞赛项目</a:t>
          </a:r>
        </a:p>
      </dgm:t>
    </dgm:pt>
    <dgm:pt modelId="{BAA7FAAD-6CCD-4628-90B2-9AA895567669}" type="parTrans" cxnId="{0EA44711-9B99-4C1B-8B0C-9D405EA6DA14}">
      <dgm:prSet/>
      <dgm:spPr/>
      <dgm:t>
        <a:bodyPr/>
        <a:lstStyle/>
        <a:p>
          <a:endParaRPr lang="ru-RU"/>
        </a:p>
      </dgm:t>
    </dgm:pt>
    <dgm:pt modelId="{FE315728-DA2F-4198-A733-A63D72169E95}" type="sibTrans" cxnId="{0EA44711-9B99-4C1B-8B0C-9D405EA6DA14}">
      <dgm:prSet/>
      <dgm:spPr/>
      <dgm:t>
        <a:bodyPr/>
        <a:lstStyle/>
        <a:p>
          <a:endParaRPr lang="ru-RU"/>
        </a:p>
      </dgm:t>
    </dgm:pt>
    <dgm:pt modelId="{8EE64C70-705D-4066-8B16-48750702D8C8}">
      <dgm:prSet phldrT="[Текст]" custT="1"/>
      <dgm:spPr>
        <a:xfrm>
          <a:off x="6117969" y="3654068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72"/>
              <a:lumOff val="19785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57150" indent="0"/>
          <a:endParaRPr lang="ru-RU" sz="700" i="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8B0F2D7-129D-423B-BE43-A0D75EB73AAB}" type="parTrans" cxnId="{8BBDE1A3-E5EA-445C-AD8E-7ABDA63559C0}">
      <dgm:prSet/>
      <dgm:spPr/>
      <dgm:t>
        <a:bodyPr/>
        <a:lstStyle/>
        <a:p>
          <a:endParaRPr lang="ru-RU"/>
        </a:p>
      </dgm:t>
    </dgm:pt>
    <dgm:pt modelId="{9DDE4AF2-DE88-400E-AB79-CAF63DB6EC38}" type="sibTrans" cxnId="{8BBDE1A3-E5EA-445C-AD8E-7ABDA63559C0}">
      <dgm:prSet/>
      <dgm:spPr/>
      <dgm:t>
        <a:bodyPr/>
        <a:lstStyle/>
        <a:p>
          <a:endParaRPr lang="ru-RU"/>
        </a:p>
      </dgm:t>
    </dgm:pt>
    <dgm:pt modelId="{084E3CCC-777D-4BAD-AFC0-B90129FB21FE}">
      <dgm:prSet phldrT="[Текст]" custT="1"/>
      <dgm:spPr>
        <a:xfrm rot="16200000">
          <a:off x="2804057" y="2740551"/>
          <a:ext cx="2326781" cy="2326781"/>
        </a:xfrm>
        <a:solidFill>
          <a:srgbClr val="2E83C3">
            <a:shade val="80000"/>
            <a:hueOff val="473479"/>
            <a:satOff val="-18562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88852C-871E-436A-9004-35C49620179A}" type="parTrans" cxnId="{2A667E73-9843-4F01-ACA5-5DF66A456AA9}">
      <dgm:prSet/>
      <dgm:spPr/>
      <dgm:t>
        <a:bodyPr/>
        <a:lstStyle/>
        <a:p>
          <a:endParaRPr lang="ru-RU"/>
        </a:p>
      </dgm:t>
    </dgm:pt>
    <dgm:pt modelId="{C2D75C9E-DFF3-4F56-920C-2D8C6F90F307}" type="sibTrans" cxnId="{2A667E73-9843-4F01-ACA5-5DF66A456AA9}">
      <dgm:prSet/>
      <dgm:spPr/>
      <dgm:t>
        <a:bodyPr/>
        <a:lstStyle/>
        <a:p>
          <a:endParaRPr lang="ru-RU"/>
        </a:p>
      </dgm:t>
    </dgm:pt>
    <dgm:pt modelId="{C63BF4E2-3AB5-4822-B026-82B9073407F8}">
      <dgm:prSet phldrT="[Текст]" custT="1"/>
      <dgm:spPr>
        <a:xfrm>
          <a:off x="1656178" y="3654068"/>
          <a:ext cx="3035000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62"/>
              <a:lumOff val="29677"/>
              <a:alphaOff val="0"/>
            </a:srgbClr>
          </a:solidFill>
          <a:prstDash val="solid"/>
        </a:ln>
        <a:effectLst/>
      </dgm:spPr>
      <dgm:t>
        <a:bodyPr tIns="0" bIns="0" anchor="t" anchorCtr="0"/>
        <a:lstStyle/>
        <a:p>
          <a:pPr algn="l"/>
          <a:endParaRPr lang="ru-RU" sz="1200" b="1" i="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6AAB60E-E6AE-49FF-BB30-A68E008270FC}" type="parTrans" cxnId="{DFFF08B9-E4C2-4C67-8368-6EA11956C6BE}">
      <dgm:prSet/>
      <dgm:spPr/>
      <dgm:t>
        <a:bodyPr/>
        <a:lstStyle/>
        <a:p>
          <a:endParaRPr lang="ru-RU"/>
        </a:p>
      </dgm:t>
    </dgm:pt>
    <dgm:pt modelId="{ADBF9A90-F18A-4F18-93E0-7C8ED03B0459}" type="sibTrans" cxnId="{DFFF08B9-E4C2-4C67-8368-6EA11956C6BE}">
      <dgm:prSet/>
      <dgm:spPr/>
      <dgm:t>
        <a:bodyPr/>
        <a:lstStyle/>
        <a:p>
          <a:endParaRPr lang="ru-RU"/>
        </a:p>
      </dgm:t>
    </dgm:pt>
    <dgm:pt modelId="{66C05F69-1C5B-49C6-BC26-8DC6917D74F7}" type="pres">
      <dgm:prSet presAssocID="{F92A69B0-0497-44BC-867B-995AE987F8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65C0A-630D-4CB1-9572-A729AA3A6BFA}" type="pres">
      <dgm:prSet presAssocID="{F92A69B0-0497-44BC-867B-995AE987F875}" presName="children" presStyleCnt="0"/>
      <dgm:spPr/>
    </dgm:pt>
    <dgm:pt modelId="{0DABBFB7-EBD0-4262-BC86-316396194A1C}" type="pres">
      <dgm:prSet presAssocID="{F92A69B0-0497-44BC-867B-995AE987F875}" presName="child1group" presStyleCnt="0"/>
      <dgm:spPr/>
    </dgm:pt>
    <dgm:pt modelId="{6F17857A-AD6D-4B72-BB05-68419A6C5836}" type="pres">
      <dgm:prSet presAssocID="{F92A69B0-0497-44BC-867B-995AE987F875}" presName="child1" presStyleLbl="bgAcc1" presStyleIdx="0" presStyleCnt="4" custScaleX="106612" custScaleY="7729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796259-FBF3-4F89-BA49-2D781E15CEEE}" type="pres">
      <dgm:prSet presAssocID="{F92A69B0-0497-44BC-867B-995AE987F8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22E2-1A08-41C0-8EA5-EAC0A3C5A03B}" type="pres">
      <dgm:prSet presAssocID="{F92A69B0-0497-44BC-867B-995AE987F875}" presName="child2group" presStyleCnt="0"/>
      <dgm:spPr/>
    </dgm:pt>
    <dgm:pt modelId="{129C74F8-0024-4CE4-B601-A284BFAA6ADC}" type="pres">
      <dgm:prSet presAssocID="{F92A69B0-0497-44BC-867B-995AE987F875}" presName="child2" presStyleLbl="bgAcc1" presStyleIdx="1" presStyleCnt="4" custScaleX="117722" custScaleY="77580" custLinFactNeighborX="4920" custLinFactNeighborY="-63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52720D-D544-4781-828A-FCFA5115CC7D}" type="pres">
      <dgm:prSet presAssocID="{F92A69B0-0497-44BC-867B-995AE987F8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802B3-E11E-417F-874D-569D16C79C38}" type="pres">
      <dgm:prSet presAssocID="{F92A69B0-0497-44BC-867B-995AE987F875}" presName="child3group" presStyleCnt="0"/>
      <dgm:spPr/>
    </dgm:pt>
    <dgm:pt modelId="{A95CC38C-5961-4686-93B2-291B9B66F8C9}" type="pres">
      <dgm:prSet presAssocID="{F92A69B0-0497-44BC-867B-995AE987F875}" presName="child3" presStyleLbl="bgAcc1" presStyleIdx="2" presStyleCnt="4" custScaleX="115190" custScaleY="80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C6C601-EFFB-4FF8-9578-47268F58482A}" type="pres">
      <dgm:prSet presAssocID="{F92A69B0-0497-44BC-867B-995AE987F8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B3C3-FD4A-4188-A7AB-00CF51BED695}" type="pres">
      <dgm:prSet presAssocID="{F92A69B0-0497-44BC-867B-995AE987F875}" presName="child4group" presStyleCnt="0"/>
      <dgm:spPr/>
    </dgm:pt>
    <dgm:pt modelId="{AB9B66AF-E66D-4235-A55F-B9A1A6340228}" type="pres">
      <dgm:prSet presAssocID="{F92A69B0-0497-44BC-867B-995AE987F875}" presName="child4" presStyleLbl="bgAcc1" presStyleIdx="3" presStyleCnt="4" custScaleX="97319" custScaleY="92887" custLinFactNeighborX="1926" custLinFactNeighborY="-2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98C40C-E0E6-4037-862C-E5C5AFEB9CF0}" type="pres">
      <dgm:prSet presAssocID="{F92A69B0-0497-44BC-867B-995AE987F8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ACD7-3EA3-4637-80B6-0DF058780AEC}" type="pres">
      <dgm:prSet presAssocID="{F92A69B0-0497-44BC-867B-995AE987F875}" presName="childPlaceholder" presStyleCnt="0"/>
      <dgm:spPr/>
    </dgm:pt>
    <dgm:pt modelId="{3FF066BB-09D9-4288-8181-4A3B2B2F5ABC}" type="pres">
      <dgm:prSet presAssocID="{F92A69B0-0497-44BC-867B-995AE987F875}" presName="circle" presStyleCnt="0"/>
      <dgm:spPr/>
    </dgm:pt>
    <dgm:pt modelId="{87B1EB60-153D-4877-BD1B-4F981F873734}" type="pres">
      <dgm:prSet presAssocID="{F92A69B0-0497-44BC-867B-995AE987F875}" presName="quadrant1" presStyleLbl="node1" presStyleIdx="0" presStyleCnt="4" custLinFactNeighborX="2310" custLinFactNeighborY="15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D4DA99D9-07C2-4B0F-B4EB-B3FE8AB87CBB}" type="pres">
      <dgm:prSet presAssocID="{F92A69B0-0497-44BC-867B-995AE987F875}" presName="quadrant2" presStyleLbl="node1" presStyleIdx="1" presStyleCnt="4" custLinFactNeighborX="727" custLinFactNeighborY="162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937E791-B163-4E4E-8532-091DEBA842BF}" type="pres">
      <dgm:prSet presAssocID="{F92A69B0-0497-44BC-867B-995AE987F875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7A7306C-95D9-40B8-A536-5EB698D40259}" type="pres">
      <dgm:prSet presAssocID="{F92A69B0-0497-44BC-867B-995AE987F875}" presName="quadrant4" presStyleLbl="node1" presStyleIdx="3" presStyleCnt="4" custLinFactNeighborX="2310" custLinFactNeighborY="-232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6EB2FC97-4A66-4941-8BE2-F5A8E583D504}" type="pres">
      <dgm:prSet presAssocID="{F92A69B0-0497-44BC-867B-995AE987F875}" presName="quadrantPlaceholder" presStyleCnt="0"/>
      <dgm:spPr/>
    </dgm:pt>
    <dgm:pt modelId="{0A93EAD1-88B7-4689-A438-AC3AC378E516}" type="pres">
      <dgm:prSet presAssocID="{F92A69B0-0497-44BC-867B-995AE987F875}" presName="center1" presStyleLbl="fgShp" presStyleIdx="0" presStyleCnt="2"/>
      <dgm:spPr>
        <a:xfrm>
          <a:off x="4782897" y="2203188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  <dgm:pt modelId="{08CBB75B-7EEF-4A97-995C-7ADA16681064}" type="pres">
      <dgm:prSet presAssocID="{F92A69B0-0497-44BC-867B-995AE987F875}" presName="center2" presStyleLbl="fgShp" presStyleIdx="1" presStyleCnt="2"/>
      <dgm:spPr>
        <a:xfrm rot="10800000">
          <a:off x="4782897" y="2471869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</dgm:ptLst>
  <dgm:cxnLst>
    <dgm:cxn modelId="{DFFF08B9-E4C2-4C67-8368-6EA11956C6BE}" srcId="{084E3CCC-777D-4BAD-AFC0-B90129FB21FE}" destId="{C63BF4E2-3AB5-4822-B026-82B9073407F8}" srcOrd="0" destOrd="0" parTransId="{76AAB60E-E6AE-49FF-BB30-A68E008270FC}" sibTransId="{ADBF9A90-F18A-4F18-93E0-7C8ED03B0459}"/>
    <dgm:cxn modelId="{E482353C-9E3A-4331-927D-7050697D5B00}" type="presOf" srcId="{2C8425C9-65CB-4166-9E0F-4FE5BCF9DF29}" destId="{6F17857A-AD6D-4B72-BB05-68419A6C5836}" srcOrd="0" destOrd="0" presId="urn:microsoft.com/office/officeart/2005/8/layout/cycle4#2"/>
    <dgm:cxn modelId="{8BBDE1A3-E5EA-445C-AD8E-7ABDA63559C0}" srcId="{C926DBFD-4112-4850-A054-8AF017298F01}" destId="{8EE64C70-705D-4066-8B16-48750702D8C8}" srcOrd="0" destOrd="0" parTransId="{E8B0F2D7-129D-423B-BE43-A0D75EB73AAB}" sibTransId="{9DDE4AF2-DE88-400E-AB79-CAF63DB6EC38}"/>
    <dgm:cxn modelId="{0EA44711-9B99-4C1B-8B0C-9D405EA6DA14}" srcId="{F92A69B0-0497-44BC-867B-995AE987F875}" destId="{C926DBFD-4112-4850-A054-8AF017298F01}" srcOrd="2" destOrd="0" parTransId="{BAA7FAAD-6CCD-4628-90B2-9AA895567669}" sibTransId="{FE315728-DA2F-4198-A733-A63D72169E95}"/>
    <dgm:cxn modelId="{E30EA0F2-18B5-4F88-8E09-3BDF8BE6E0EC}" srcId="{F92A69B0-0497-44BC-867B-995AE987F875}" destId="{08172B7C-DF29-4815-A3D3-7CC4CC71A943}" srcOrd="1" destOrd="0" parTransId="{EAD11477-A02C-4CD5-A88A-A06292BD09C8}" sibTransId="{100EB734-CA34-4215-A6C9-3F01C4C5B0EC}"/>
    <dgm:cxn modelId="{441ABB7C-BD7D-4A83-8305-EA396B415D98}" type="presOf" srcId="{C63BF4E2-3AB5-4822-B026-82B9073407F8}" destId="{A498C40C-E0E6-4037-862C-E5C5AFEB9CF0}" srcOrd="1" destOrd="0" presId="urn:microsoft.com/office/officeart/2005/8/layout/cycle4#2"/>
    <dgm:cxn modelId="{FE683AFA-7743-43AF-960C-2A6CAA487355}" srcId="{08172B7C-DF29-4815-A3D3-7CC4CC71A943}" destId="{EC1357B5-BB3B-4178-B5F1-80AC5143E997}" srcOrd="0" destOrd="0" parTransId="{26B0B788-4939-443B-A97C-1A369968136B}" sibTransId="{905F1FC9-5C4A-45BF-8C88-F3F6EF41DFA5}"/>
    <dgm:cxn modelId="{A9CD1173-0D2D-4F83-A30B-E52F98DF7323}" type="presOf" srcId="{C926DBFD-4112-4850-A054-8AF017298F01}" destId="{4937E791-B163-4E4E-8532-091DEBA842BF}" srcOrd="0" destOrd="0" presId="urn:microsoft.com/office/officeart/2005/8/layout/cycle4#2"/>
    <dgm:cxn modelId="{E07EA70A-E8A7-4C7F-9FAF-BDAFCC017B9B}" type="presOf" srcId="{F92A69B0-0497-44BC-867B-995AE987F875}" destId="{66C05F69-1C5B-49C6-BC26-8DC6917D74F7}" srcOrd="0" destOrd="0" presId="urn:microsoft.com/office/officeart/2005/8/layout/cycle4#2"/>
    <dgm:cxn modelId="{2A667E73-9843-4F01-ACA5-5DF66A456AA9}" srcId="{F92A69B0-0497-44BC-867B-995AE987F875}" destId="{084E3CCC-777D-4BAD-AFC0-B90129FB21FE}" srcOrd="3" destOrd="0" parTransId="{5D88852C-871E-436A-9004-35C49620179A}" sibTransId="{C2D75C9E-DFF3-4F56-920C-2D8C6F90F307}"/>
    <dgm:cxn modelId="{42DBC476-A734-4742-BF22-8D880A7F527B}" type="presOf" srcId="{2C8425C9-65CB-4166-9E0F-4FE5BCF9DF29}" destId="{63796259-FBF3-4F89-BA49-2D781E15CEEE}" srcOrd="1" destOrd="0" presId="urn:microsoft.com/office/officeart/2005/8/layout/cycle4#2"/>
    <dgm:cxn modelId="{3C4F75FF-A559-452A-B52A-C7DF0FEAEBD0}" type="presOf" srcId="{C63BF4E2-3AB5-4822-B026-82B9073407F8}" destId="{AB9B66AF-E66D-4235-A55F-B9A1A6340228}" srcOrd="0" destOrd="0" presId="urn:microsoft.com/office/officeart/2005/8/layout/cycle4#2"/>
    <dgm:cxn modelId="{CCD14A54-B824-4C94-9BD2-DDDDB0AF3D64}" srcId="{524F310B-1490-44DC-8C3B-E8ED587DB3BA}" destId="{2C8425C9-65CB-4166-9E0F-4FE5BCF9DF29}" srcOrd="0" destOrd="0" parTransId="{D5963F56-FC5A-4BD3-8B9C-4CC9967A56A0}" sibTransId="{7655E075-3FE8-4FAE-868A-E9CD1AFF4935}"/>
    <dgm:cxn modelId="{1C3E1EFD-C6D8-42EC-83A1-A8AD01BD56FA}" type="presOf" srcId="{08172B7C-DF29-4815-A3D3-7CC4CC71A943}" destId="{D4DA99D9-07C2-4B0F-B4EB-B3FE8AB87CBB}" srcOrd="0" destOrd="0" presId="urn:microsoft.com/office/officeart/2005/8/layout/cycle4#2"/>
    <dgm:cxn modelId="{8A8F914A-8889-4ABF-A743-0F0D7C01DCAF}" type="presOf" srcId="{8EE64C70-705D-4066-8B16-48750702D8C8}" destId="{ACC6C601-EFFB-4FF8-9578-47268F58482A}" srcOrd="1" destOrd="0" presId="urn:microsoft.com/office/officeart/2005/8/layout/cycle4#2"/>
    <dgm:cxn modelId="{C63EE528-D358-4A5F-9CC1-1A05FBC68726}" type="presOf" srcId="{524F310B-1490-44DC-8C3B-E8ED587DB3BA}" destId="{87B1EB60-153D-4877-BD1B-4F981F873734}" srcOrd="0" destOrd="0" presId="urn:microsoft.com/office/officeart/2005/8/layout/cycle4#2"/>
    <dgm:cxn modelId="{FABA2B42-B7E4-4160-8365-FF34D4BFD953}" type="presOf" srcId="{EC1357B5-BB3B-4178-B5F1-80AC5143E997}" destId="{129C74F8-0024-4CE4-B601-A284BFAA6ADC}" srcOrd="0" destOrd="0" presId="urn:microsoft.com/office/officeart/2005/8/layout/cycle4#2"/>
    <dgm:cxn modelId="{F206F56E-D510-4A5A-B01B-1921EC5AE355}" srcId="{F92A69B0-0497-44BC-867B-995AE987F875}" destId="{524F310B-1490-44DC-8C3B-E8ED587DB3BA}" srcOrd="0" destOrd="0" parTransId="{61BDC23A-A754-4A4D-9CDA-1ED29E01C309}" sibTransId="{27E71376-1B9D-4DBD-9BE5-FE444CE99AA6}"/>
    <dgm:cxn modelId="{74C46750-69A2-4BFD-9229-C97D94A9AE0E}" type="presOf" srcId="{084E3CCC-777D-4BAD-AFC0-B90129FB21FE}" destId="{F7A7306C-95D9-40B8-A536-5EB698D40259}" srcOrd="0" destOrd="0" presId="urn:microsoft.com/office/officeart/2005/8/layout/cycle4#2"/>
    <dgm:cxn modelId="{9DFF742B-E192-4F1F-9B81-8C59B9B1396B}" type="presOf" srcId="{8EE64C70-705D-4066-8B16-48750702D8C8}" destId="{A95CC38C-5961-4686-93B2-291B9B66F8C9}" srcOrd="0" destOrd="0" presId="urn:microsoft.com/office/officeart/2005/8/layout/cycle4#2"/>
    <dgm:cxn modelId="{625B6E00-B765-4BED-A3EB-71C726CA0ADF}" type="presOf" srcId="{EC1357B5-BB3B-4178-B5F1-80AC5143E997}" destId="{F652720D-D544-4781-828A-FCFA5115CC7D}" srcOrd="1" destOrd="0" presId="urn:microsoft.com/office/officeart/2005/8/layout/cycle4#2"/>
    <dgm:cxn modelId="{6A11CE35-B7BE-4772-BFEA-2C50F98EA49C}" type="presParOf" srcId="{66C05F69-1C5B-49C6-BC26-8DC6917D74F7}" destId="{0B065C0A-630D-4CB1-9572-A729AA3A6BFA}" srcOrd="0" destOrd="0" presId="urn:microsoft.com/office/officeart/2005/8/layout/cycle4#2"/>
    <dgm:cxn modelId="{6F6A5106-CC1F-4174-AF71-6FCA31A71E44}" type="presParOf" srcId="{0B065C0A-630D-4CB1-9572-A729AA3A6BFA}" destId="{0DABBFB7-EBD0-4262-BC86-316396194A1C}" srcOrd="0" destOrd="0" presId="urn:microsoft.com/office/officeart/2005/8/layout/cycle4#2"/>
    <dgm:cxn modelId="{1BAEFC7A-3FE6-452C-AB69-744E2776FF93}" type="presParOf" srcId="{0DABBFB7-EBD0-4262-BC86-316396194A1C}" destId="{6F17857A-AD6D-4B72-BB05-68419A6C5836}" srcOrd="0" destOrd="0" presId="urn:microsoft.com/office/officeart/2005/8/layout/cycle4#2"/>
    <dgm:cxn modelId="{97D58299-57B1-4346-BD87-D6DD5130B323}" type="presParOf" srcId="{0DABBFB7-EBD0-4262-BC86-316396194A1C}" destId="{63796259-FBF3-4F89-BA49-2D781E15CEEE}" srcOrd="1" destOrd="0" presId="urn:microsoft.com/office/officeart/2005/8/layout/cycle4#2"/>
    <dgm:cxn modelId="{27AAA032-6CCC-4084-B852-1D142F215EA1}" type="presParOf" srcId="{0B065C0A-630D-4CB1-9572-A729AA3A6BFA}" destId="{2D1522E2-1A08-41C0-8EA5-EAC0A3C5A03B}" srcOrd="1" destOrd="0" presId="urn:microsoft.com/office/officeart/2005/8/layout/cycle4#2"/>
    <dgm:cxn modelId="{00799A79-7C46-48AB-AC7E-6099C0795564}" type="presParOf" srcId="{2D1522E2-1A08-41C0-8EA5-EAC0A3C5A03B}" destId="{129C74F8-0024-4CE4-B601-A284BFAA6ADC}" srcOrd="0" destOrd="0" presId="urn:microsoft.com/office/officeart/2005/8/layout/cycle4#2"/>
    <dgm:cxn modelId="{6A23CEDD-E71A-4DD8-9C53-2D08260FD188}" type="presParOf" srcId="{2D1522E2-1A08-41C0-8EA5-EAC0A3C5A03B}" destId="{F652720D-D544-4781-828A-FCFA5115CC7D}" srcOrd="1" destOrd="0" presId="urn:microsoft.com/office/officeart/2005/8/layout/cycle4#2"/>
    <dgm:cxn modelId="{5DD33982-44BE-4D28-AD36-FA2A35FEA6EF}" type="presParOf" srcId="{0B065C0A-630D-4CB1-9572-A729AA3A6BFA}" destId="{2ED802B3-E11E-417F-874D-569D16C79C38}" srcOrd="2" destOrd="0" presId="urn:microsoft.com/office/officeart/2005/8/layout/cycle4#2"/>
    <dgm:cxn modelId="{86FEB6A5-33E7-48E5-8D02-3CE0BA497381}" type="presParOf" srcId="{2ED802B3-E11E-417F-874D-569D16C79C38}" destId="{A95CC38C-5961-4686-93B2-291B9B66F8C9}" srcOrd="0" destOrd="0" presId="urn:microsoft.com/office/officeart/2005/8/layout/cycle4#2"/>
    <dgm:cxn modelId="{AD25E437-E99E-4FF3-99D9-44D1C0D9336B}" type="presParOf" srcId="{2ED802B3-E11E-417F-874D-569D16C79C38}" destId="{ACC6C601-EFFB-4FF8-9578-47268F58482A}" srcOrd="1" destOrd="0" presId="urn:microsoft.com/office/officeart/2005/8/layout/cycle4#2"/>
    <dgm:cxn modelId="{FDCB650A-B130-43FA-A7E7-4E7A50760A45}" type="presParOf" srcId="{0B065C0A-630D-4CB1-9572-A729AA3A6BFA}" destId="{B31BB3C3-FD4A-4188-A7AB-00CF51BED695}" srcOrd="3" destOrd="0" presId="urn:microsoft.com/office/officeart/2005/8/layout/cycle4#2"/>
    <dgm:cxn modelId="{494436BB-B213-40D1-B877-A2472444C28B}" type="presParOf" srcId="{B31BB3C3-FD4A-4188-A7AB-00CF51BED695}" destId="{AB9B66AF-E66D-4235-A55F-B9A1A6340228}" srcOrd="0" destOrd="0" presId="urn:microsoft.com/office/officeart/2005/8/layout/cycle4#2"/>
    <dgm:cxn modelId="{37E627D0-3449-4E93-A40B-701F8FFC9A9E}" type="presParOf" srcId="{B31BB3C3-FD4A-4188-A7AB-00CF51BED695}" destId="{A498C40C-E0E6-4037-862C-E5C5AFEB9CF0}" srcOrd="1" destOrd="0" presId="urn:microsoft.com/office/officeart/2005/8/layout/cycle4#2"/>
    <dgm:cxn modelId="{793BCFB8-48C3-4530-9763-CDDC09397000}" type="presParOf" srcId="{0B065C0A-630D-4CB1-9572-A729AA3A6BFA}" destId="{4344ACD7-3EA3-4637-80B6-0DF058780AEC}" srcOrd="4" destOrd="0" presId="urn:microsoft.com/office/officeart/2005/8/layout/cycle4#2"/>
    <dgm:cxn modelId="{21195685-AC2E-4B2C-9D74-84127DF8112D}" type="presParOf" srcId="{66C05F69-1C5B-49C6-BC26-8DC6917D74F7}" destId="{3FF066BB-09D9-4288-8181-4A3B2B2F5ABC}" srcOrd="1" destOrd="0" presId="urn:microsoft.com/office/officeart/2005/8/layout/cycle4#2"/>
    <dgm:cxn modelId="{A3BB8F8F-7E72-41B8-9251-3D95E6E57BFB}" type="presParOf" srcId="{3FF066BB-09D9-4288-8181-4A3B2B2F5ABC}" destId="{87B1EB60-153D-4877-BD1B-4F981F873734}" srcOrd="0" destOrd="0" presId="urn:microsoft.com/office/officeart/2005/8/layout/cycle4#2"/>
    <dgm:cxn modelId="{70F7EBFD-A877-4C87-8B1E-4C5E9BE66C8D}" type="presParOf" srcId="{3FF066BB-09D9-4288-8181-4A3B2B2F5ABC}" destId="{D4DA99D9-07C2-4B0F-B4EB-B3FE8AB87CBB}" srcOrd="1" destOrd="0" presId="urn:microsoft.com/office/officeart/2005/8/layout/cycle4#2"/>
    <dgm:cxn modelId="{26F658E0-AC69-419E-85FD-234344DFD01F}" type="presParOf" srcId="{3FF066BB-09D9-4288-8181-4A3B2B2F5ABC}" destId="{4937E791-B163-4E4E-8532-091DEBA842BF}" srcOrd="2" destOrd="0" presId="urn:microsoft.com/office/officeart/2005/8/layout/cycle4#2"/>
    <dgm:cxn modelId="{26D502D4-25F8-4484-A4FE-CD0061D1AA74}" type="presParOf" srcId="{3FF066BB-09D9-4288-8181-4A3B2B2F5ABC}" destId="{F7A7306C-95D9-40B8-A536-5EB698D40259}" srcOrd="3" destOrd="0" presId="urn:microsoft.com/office/officeart/2005/8/layout/cycle4#2"/>
    <dgm:cxn modelId="{1951C2A5-2FCD-4AD7-A130-7975B4E4D978}" type="presParOf" srcId="{3FF066BB-09D9-4288-8181-4A3B2B2F5ABC}" destId="{6EB2FC97-4A66-4941-8BE2-F5A8E583D504}" srcOrd="4" destOrd="0" presId="urn:microsoft.com/office/officeart/2005/8/layout/cycle4#2"/>
    <dgm:cxn modelId="{9BCF2A29-667D-4CFB-B835-2041D85BD5FC}" type="presParOf" srcId="{66C05F69-1C5B-49C6-BC26-8DC6917D74F7}" destId="{0A93EAD1-88B7-4689-A438-AC3AC378E516}" srcOrd="2" destOrd="0" presId="urn:microsoft.com/office/officeart/2005/8/layout/cycle4#2"/>
    <dgm:cxn modelId="{2B25C243-E63B-42CD-96A0-2E033E1356EF}" type="presParOf" srcId="{66C05F69-1C5B-49C6-BC26-8DC6917D74F7}" destId="{08CBB75B-7EEF-4A97-995C-7ADA16681064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C38C-5961-4686-93B2-291B9B66F8C9}">
      <dsp:nvSpPr>
        <dsp:cNvPr id="0" name=""/>
        <dsp:cNvSpPr/>
      </dsp:nvSpPr>
      <dsp:spPr>
        <a:xfrm>
          <a:off x="5553218" y="3866929"/>
          <a:ext cx="3090570" cy="139058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72"/>
              <a:lumOff val="197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26670" numCol="1" spcCol="1270" anchor="t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i="0" kern="120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6510937" y="4245122"/>
        <a:ext cx="2102305" cy="981842"/>
      </dsp:txXfrm>
    </dsp:sp>
    <dsp:sp modelId="{AB9B66AF-E66D-4235-A55F-B9A1A6340228}">
      <dsp:nvSpPr>
        <dsp:cNvPr id="0" name=""/>
        <dsp:cNvSpPr/>
      </dsp:nvSpPr>
      <dsp:spPr>
        <a:xfrm>
          <a:off x="1467075" y="3720086"/>
          <a:ext cx="2611088" cy="161436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62"/>
              <a:lumOff val="2967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502537" y="4159140"/>
        <a:ext cx="1756837" cy="1139850"/>
      </dsp:txXfrm>
    </dsp:sp>
    <dsp:sp modelId="{129C74F8-0024-4CE4-B601-A284BFAA6ADC}">
      <dsp:nvSpPr>
        <dsp:cNvPr id="0" name=""/>
        <dsp:cNvSpPr/>
      </dsp:nvSpPr>
      <dsp:spPr>
        <a:xfrm>
          <a:off x="5651256" y="183827"/>
          <a:ext cx="3158505" cy="13483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82"/>
              <a:lumOff val="98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628425" y="213445"/>
        <a:ext cx="2151717" cy="952012"/>
      </dsp:txXfrm>
    </dsp:sp>
    <dsp:sp modelId="{6F17857A-AD6D-4B72-BB05-68419A6C5836}">
      <dsp:nvSpPr>
        <dsp:cNvPr id="0" name=""/>
        <dsp:cNvSpPr/>
      </dsp:nvSpPr>
      <dsp:spPr>
        <a:xfrm>
          <a:off x="1290734" y="197279"/>
          <a:ext cx="2860421" cy="13434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320245" y="226790"/>
        <a:ext cx="1943273" cy="948550"/>
      </dsp:txXfrm>
    </dsp:sp>
    <dsp:sp modelId="{87B1EB60-153D-4877-BD1B-4F981F873734}">
      <dsp:nvSpPr>
        <dsp:cNvPr id="0" name=""/>
        <dsp:cNvSpPr/>
      </dsp:nvSpPr>
      <dsp:spPr>
        <a:xfrm>
          <a:off x="2632541" y="345254"/>
          <a:ext cx="2351716" cy="2351716"/>
        </a:xfrm>
        <a:prstGeom prst="pieWedge">
          <a:avLst/>
        </a:prstGeo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321343" y="1034056"/>
        <a:ext cx="1662914" cy="1662914"/>
      </dsp:txXfrm>
    </dsp:sp>
    <dsp:sp modelId="{D4DA99D9-07C2-4B0F-B4EB-B3FE8AB87CBB}">
      <dsp:nvSpPr>
        <dsp:cNvPr id="0" name=""/>
        <dsp:cNvSpPr/>
      </dsp:nvSpPr>
      <dsp:spPr>
        <a:xfrm rot="5400000">
          <a:off x="5055654" y="347794"/>
          <a:ext cx="2351716" cy="2351716"/>
        </a:xfrm>
        <a:prstGeom prst="pieWedge">
          <a:avLst/>
        </a:prstGeom>
        <a:solidFill>
          <a:srgbClr val="2E83C3">
            <a:shade val="80000"/>
            <a:hueOff val="157826"/>
            <a:satOff val="-6182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5400000">
        <a:off x="5055654" y="1036596"/>
        <a:ext cx="1662914" cy="1662914"/>
      </dsp:txXfrm>
    </dsp:sp>
    <dsp:sp modelId="{4937E791-B163-4E4E-8532-091DEBA842BF}">
      <dsp:nvSpPr>
        <dsp:cNvPr id="0" name=""/>
        <dsp:cNvSpPr/>
      </dsp:nvSpPr>
      <dsp:spPr>
        <a:xfrm rot="10800000">
          <a:off x="5038557" y="2769919"/>
          <a:ext cx="2351716" cy="2351716"/>
        </a:xfrm>
        <a:prstGeom prst="pieWedge">
          <a:avLst/>
        </a:prstGeom>
        <a:solidFill>
          <a:srgbClr val="2E83C3">
            <a:shade val="80000"/>
            <a:hueOff val="315652"/>
            <a:satOff val="-12372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ru-RU" sz="2000" b="1" kern="1200" dirty="0">
              <a:solidFill>
                <a:sysClr val="window" lastClr="FFFFFF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rPr>
            <a:t>参与赞助金竞赛项目</a:t>
          </a:r>
        </a:p>
      </dsp:txBody>
      <dsp:txXfrm rot="10800000">
        <a:off x="5038557" y="2769919"/>
        <a:ext cx="1662914" cy="1662914"/>
      </dsp:txXfrm>
    </dsp:sp>
    <dsp:sp modelId="{F7A7306C-95D9-40B8-A536-5EB698D40259}">
      <dsp:nvSpPr>
        <dsp:cNvPr id="0" name=""/>
        <dsp:cNvSpPr/>
      </dsp:nvSpPr>
      <dsp:spPr>
        <a:xfrm rot="16200000">
          <a:off x="2632541" y="2764463"/>
          <a:ext cx="2351716" cy="2351716"/>
        </a:xfrm>
        <a:prstGeom prst="pieWedge">
          <a:avLst/>
        </a:prstGeom>
        <a:solidFill>
          <a:srgbClr val="2E83C3">
            <a:shade val="80000"/>
            <a:hueOff val="473479"/>
            <a:satOff val="-18562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5400000">
        <a:off x="3321343" y="2764463"/>
        <a:ext cx="1662914" cy="1662914"/>
      </dsp:txXfrm>
    </dsp:sp>
    <dsp:sp modelId="{0A93EAD1-88B7-4689-A438-AC3AC378E516}">
      <dsp:nvSpPr>
        <dsp:cNvPr id="0" name=""/>
        <dsp:cNvSpPr/>
      </dsp:nvSpPr>
      <dsp:spPr>
        <a:xfrm>
          <a:off x="4578262" y="222679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B75B-7EEF-4A97-995C-7ADA16681064}">
      <dsp:nvSpPr>
        <dsp:cNvPr id="0" name=""/>
        <dsp:cNvSpPr/>
      </dsp:nvSpPr>
      <dsp:spPr>
        <a:xfrm rot="10800000">
          <a:off x="4578262" y="2498358"/>
          <a:ext cx="811966" cy="706057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9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95.pn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94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gif"/><Relationship Id="rId4" Type="http://schemas.openxmlformats.org/officeDocument/2006/relationships/image" Target="../media/image110.png"/><Relationship Id="rId9" Type="http://schemas.openxmlformats.org/officeDocument/2006/relationships/image" Target="../media/image115.jpeg"/><Relationship Id="rId1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2.jpeg"/><Relationship Id="rId5" Type="http://schemas.openxmlformats.org/officeDocument/2006/relationships/image" Target="../media/image106.jpe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31.jpeg"/><Relationship Id="rId26" Type="http://schemas.openxmlformats.org/officeDocument/2006/relationships/image" Target="../media/image39.GIF"/><Relationship Id="rId3" Type="http://schemas.openxmlformats.org/officeDocument/2006/relationships/image" Target="../media/image19.jpeg"/><Relationship Id="rId21" Type="http://schemas.openxmlformats.org/officeDocument/2006/relationships/image" Target="../media/image34.pn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hyperlink" Target="http://www.gloria-jeans.ru/" TargetMode="External"/><Relationship Id="rId15" Type="http://schemas.openxmlformats.org/officeDocument/2006/relationships/image" Target="../media/image28.pn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hyperlink" Target="http://www.centrinvest.ru/fromdstu" TargetMode="External"/><Relationship Id="rId19" Type="http://schemas.openxmlformats.org/officeDocument/2006/relationships/image" Target="../media/image32.GIF"/><Relationship Id="rId4" Type="http://schemas.openxmlformats.org/officeDocument/2006/relationships/image" Target="../media/image20.jpeg"/><Relationship Id="rId9" Type="http://schemas.openxmlformats.org/officeDocument/2006/relationships/image" Target="../media/image24.png"/><Relationship Id="rId14" Type="http://schemas.openxmlformats.org/officeDocument/2006/relationships/hyperlink" Target="http://www.yugmedia.ru/" TargetMode="External"/><Relationship Id="rId22" Type="http://schemas.openxmlformats.org/officeDocument/2006/relationships/image" Target="../media/image35.png"/><Relationship Id="rId27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019073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93160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</a:t>
            </a:r>
            <a:r>
              <a:rPr lang="en-US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MINISTRY FOR SCIENCE AND HIGHER EDUCATION OF THE RUSSIAN FEDERATION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4256" y="318267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顿河国立技术大学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99" y="4093087"/>
            <a:ext cx="121920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</a:rPr>
              <a:t>罗斯托夫州重点大学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14" y="668484"/>
            <a:ext cx="1033839" cy="11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3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28746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我校商业培育研究所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2210680" y="1593850"/>
            <a:ext cx="3555226" cy="36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rgbClr val="0089D3"/>
                </a:solidFill>
                <a:latin typeface="+mn-lt"/>
                <a:ea typeface="+mn-lt"/>
                <a:cs typeface="Arial Unicode MS" panose="020B0604020202020204" pitchFamily="34" charset="-128"/>
              </a:rPr>
              <a:t>在这里拥有：</a:t>
            </a:r>
          </a:p>
          <a:p>
            <a:pPr eaLnBrk="1" hangingPunct="1">
              <a:buClr>
                <a:srgbClr val="0089D3"/>
              </a:buClr>
            </a:pPr>
            <a:endParaRPr lang="ru-RU" altLang="ru-RU" sz="2000" dirty="0">
              <a:solidFill>
                <a:srgbClr val="0089D3"/>
              </a:solidFill>
              <a:latin typeface="+mn-lt"/>
              <a:ea typeface="+mn-lt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一个窗口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原则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实验许可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协助推销项目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现代、快捷的工作室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高效的观点与经验交流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经济发展的有利媒介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2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0" y="1284476"/>
            <a:ext cx="935132" cy="123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0306" y="1240113"/>
            <a:ext cx="4952397" cy="5077901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07347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555" indent="-88900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我校优势研究中心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66650" y="877246"/>
            <a:ext cx="10769321" cy="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97964" y="1358098"/>
            <a:ext cx="251284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优势研究中心</a:t>
            </a:r>
            <a:endParaRPr lang="ru-RU" sz="1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先进的机械手自动化设备与综合工程</a:t>
            </a:r>
            <a:r>
              <a:rPr lang="ru-RU" sz="1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400" b="1" dirty="0">
              <a:latin typeface="Montserrat ExtraBold" panose="000009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1220" b="50855"/>
          <a:stretch>
            <a:fillRect/>
          </a:stretch>
        </p:blipFill>
        <p:spPr>
          <a:xfrm>
            <a:off x="613382" y="1365997"/>
            <a:ext cx="2900399" cy="2029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07968" y="2203749"/>
            <a:ext cx="257041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探索新型领域的全方位影像、</a:t>
            </a:r>
          </a:p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无人机技术应用的</a:t>
            </a:r>
          </a:p>
          <a:p>
            <a:pPr>
              <a:buClr>
                <a:srgbClr val="0089D3"/>
              </a:buClr>
            </a:pPr>
            <a:r>
              <a:rPr lang="zh-CN" altLang="ru-RU" sz="1200" dirty="0">
                <a:latin typeface="Circe" panose="020B0502020203020203" pitchFamily="34" charset="-52"/>
              </a:rPr>
              <a:t>程式化高科技生产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0519" y="4071973"/>
            <a:ext cx="250742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先进材料工程</a:t>
            </a:r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382" y="4007734"/>
            <a:ext cx="2894586" cy="19422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7968" y="4732821"/>
            <a:ext cx="229229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罗斯托夫州航天与医疗高新技术研究与推广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48" y="1365997"/>
            <a:ext cx="2878787" cy="1935285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6113756" y="1287074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11183" y="2002325"/>
            <a:ext cx="206422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dirty="0" err="1">
                <a:solidFill>
                  <a:srgbClr val="1A1B13"/>
                </a:solidFill>
                <a:latin typeface="Circe" panose="020B0502020203020203" pitchFamily="34" charset="-52"/>
              </a:rPr>
              <a:t>研究旨在降低能源消耗的</a:t>
            </a:r>
          </a:p>
          <a:p>
            <a:pPr algn="r"/>
            <a:r>
              <a:rPr lang="zh-CN" altLang="ru-RU" sz="1200" dirty="0" err="1">
                <a:solidFill>
                  <a:srgbClr val="1A1B13"/>
                </a:solidFill>
                <a:latin typeface="Circe" panose="020B0502020203020203" pitchFamily="34" charset="-52"/>
              </a:rPr>
              <a:t>企业创新技术解决办法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2133" y="1358098"/>
            <a:ext cx="231089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r"/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智能动力工程</a:t>
            </a:r>
            <a:r>
              <a:rPr lang="ru-RU" sz="12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88" y="4007734"/>
            <a:ext cx="2955754" cy="195436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39861" y="4072199"/>
            <a:ext cx="237213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优势研究中心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r"/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生态工程</a:t>
            </a:r>
            <a:r>
              <a:rPr lang="ru-RU" sz="12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3620" y="4533864"/>
            <a:ext cx="247046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新生代农业机械生产与</a:t>
            </a:r>
          </a:p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地区性河流水域生态恢复工程</a:t>
            </a:r>
          </a:p>
          <a:p>
            <a:pPr algn="r"/>
            <a:r>
              <a:rPr lang="zh-CN" alt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>解决办法研究</a:t>
            </a:r>
            <a: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  <a:t/>
            </a:r>
            <a:br>
              <a:rPr lang="ru-RU" sz="1200" dirty="0">
                <a:solidFill>
                  <a:srgbClr val="1A1B13"/>
                </a:solidFill>
                <a:latin typeface="Circe" panose="020B0502020203020203" pitchFamily="34" charset="-52"/>
              </a:rPr>
            </a:b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89441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我校与中国的合作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437216" y="1041940"/>
            <a:ext cx="9968491" cy="5431215"/>
            <a:chOff x="799913" y="1072336"/>
            <a:chExt cx="10827011" cy="5373630"/>
          </a:xfrm>
        </p:grpSpPr>
        <p:graphicFrame>
          <p:nvGraphicFramePr>
            <p:cNvPr id="18" name="Схема 17"/>
            <p:cNvGraphicFramePr/>
            <p:nvPr/>
          </p:nvGraphicFramePr>
          <p:xfrm>
            <a:off x="799913" y="1072336"/>
            <a:ext cx="10827011" cy="5373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511898" y="5072568"/>
              <a:ext cx="2003696" cy="516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我校与中国大学</a:t>
              </a:r>
            </a:p>
            <a:p>
              <a:pPr lvl="0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的双毕业证计划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5392" y="1425309"/>
              <a:ext cx="1999975" cy="516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zh-CN" altLang="ru-RU" sz="14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我校与山东交通学院联合组建顿河学院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95616" y="1303754"/>
              <a:ext cx="2430036" cy="63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0" algn="r"/>
              <a:endParaRPr lang="ru-RU" sz="800" dirty="0">
                <a:latin typeface="Montserrat ExtraBold" panose="00000900000000000000" pitchFamily="2" charset="-52"/>
              </a:endParaRPr>
            </a:p>
            <a:p>
              <a:pPr marL="180975" lvl="0" indent="-180975" algn="r">
                <a:tabLst>
                  <a:tab pos="180975" algn="l"/>
                  <a:tab pos="1439545" algn="l"/>
                </a:tabLst>
              </a:pPr>
              <a:r>
                <a:rPr lang="zh-CN" altLang="ru-RU" sz="1400" b="1" dirty="0"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网络式</a:t>
              </a:r>
            </a:p>
            <a:p>
              <a:pPr marL="180975" lvl="0" indent="-180975" algn="r">
                <a:tabLst>
                  <a:tab pos="180975" algn="l"/>
                  <a:tab pos="1439545" algn="l"/>
                </a:tabLst>
              </a:pPr>
              <a:r>
                <a:rPr lang="zh-CN" altLang="ru-RU" sz="1400" b="1" dirty="0"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伙伴关系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70280" y="4897016"/>
              <a:ext cx="2210137" cy="1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俄罗斯基础研究基金</a:t>
              </a:r>
            </a:p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中国国家自然基金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zh-CN" alt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欧盟教育项</a:t>
              </a:r>
              <a:r>
                <a:rPr lang="zh-CN" altLang="ru-RU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目</a:t>
              </a:r>
              <a:endParaRPr lang="ru-RU" altLang="zh-CN" sz="1200" b="1" dirty="0" smtClean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en-US" altLang="zh-CN" sz="12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TEMPUS </a:t>
              </a:r>
              <a:r>
                <a:rPr lang="en-US" altLang="zh-CN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IV </a:t>
              </a:r>
              <a:r>
                <a:rPr lang="ru-RU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endParaRPr lang="en-US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r">
                <a:lnSpc>
                  <a:spcPct val="150000"/>
                </a:lnSpc>
              </a:pPr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ERASMUS +</a:t>
              </a:r>
              <a:endParaRPr lang="ru-RU" sz="12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主要合作伙伴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82021" y="4312582"/>
            <a:ext cx="193833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建立</a:t>
            </a:r>
          </a:p>
          <a:p>
            <a:pPr lvl="0" algn="r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双毕业证模式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778" y="2481235"/>
            <a:ext cx="227406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在文化、商业、</a:t>
            </a:r>
          </a:p>
          <a:p>
            <a:pPr lvl="0"/>
            <a:r>
              <a:rPr lang="zh-CN" altLang="ru-RU" sz="2000" b="1" dirty="0">
                <a:solidFill>
                  <a:sysClr val="window" lastClr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旅游领域相互协作</a:t>
            </a:r>
          </a:p>
        </p:txBody>
      </p:sp>
      <p:pic>
        <p:nvPicPr>
          <p:cNvPr id="31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20090" y="4683622"/>
            <a:ext cx="2362470" cy="1540572"/>
          </a:xfrm>
          <a:prstGeom prst="rect">
            <a:avLst/>
          </a:prstGeom>
          <a:noFill/>
        </p:spPr>
      </p:pic>
      <p:pic>
        <p:nvPicPr>
          <p:cNvPr id="1026" name="Picture 2" descr="https://donstu.ru/upload/iblock/abe/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75" y="1150106"/>
            <a:ext cx="2365585" cy="15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74" y="3003245"/>
            <a:ext cx="2365585" cy="1414117"/>
          </a:xfrm>
          <a:prstGeom prst="rect">
            <a:avLst/>
          </a:prstGeom>
        </p:spPr>
      </p:pic>
      <p:sp>
        <p:nvSpPr>
          <p:cNvPr id="23" name="Прямоугольник с двумя скругленными соседними углами 2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93" y="2578025"/>
            <a:ext cx="6709832" cy="322588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126261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网络式合作伙伴关系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5"/>
          <p:cNvGrpSpPr/>
          <p:nvPr/>
        </p:nvGrpSpPr>
        <p:grpSpPr bwMode="auto">
          <a:xfrm>
            <a:off x="818140" y="5842712"/>
            <a:ext cx="10564562" cy="699896"/>
            <a:chOff x="146050" y="1568450"/>
            <a:chExt cx="8740290" cy="62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728" y="1626060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24" y="1666304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597" y="1636379"/>
              <a:ext cx="871537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14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:\лого\Worldscills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082" y="1568450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0" y="1698442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1275" y="1626060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08660" y="1061367"/>
            <a:ext cx="616804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ru-RU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国际合作规划与项目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4614" y="1533482"/>
            <a:ext cx="30973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个国际合作方向关于</a:t>
            </a:r>
            <a:r>
              <a:rPr lang="ru-RU" sz="16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  <a:endParaRPr lang="ru-RU" sz="16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教育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国际交流评价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zh-CN" alt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区域发展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60" y="1521915"/>
            <a:ext cx="1073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</a:t>
            </a:r>
            <a:r>
              <a:rPr lang="en-US" sz="6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7</a:t>
            </a:r>
            <a:endParaRPr lang="ru-RU" sz="5400" dirty="0">
              <a:solidFill>
                <a:schemeClr val="bg2">
                  <a:lumMod val="10000"/>
                </a:schemeClr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02265" y="1102959"/>
            <a:ext cx="3480437" cy="12552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29149" y="4956656"/>
            <a:ext cx="931603" cy="21166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94706" y="4862421"/>
            <a:ext cx="770466" cy="21166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94272" y="4925665"/>
            <a:ext cx="118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irce" panose="020B0502020203020203" pitchFamily="34" charset="-52"/>
              </a:rPr>
              <a:t>Jean Monnet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640487" y="4837449"/>
            <a:ext cx="118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irce" panose="020B0502020203020203" pitchFamily="34" charset="-52"/>
              </a:rPr>
              <a:t>Spin-off</a:t>
            </a:r>
            <a:endParaRPr lang="ru-RU" sz="1100" dirty="0"/>
          </a:p>
        </p:txBody>
      </p:sp>
      <p:sp>
        <p:nvSpPr>
          <p:cNvPr id="24" name="Прямоугольник с двумя скругленными соседними углами 2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642340" cy="8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4939505" y="1942550"/>
            <a:ext cx="3030506" cy="264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altLang="ru-RU" sz="3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154</a:t>
            </a:r>
            <a:r>
              <a:rPr lang="en-US" altLang="ru-RU" sz="32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所高校</a:t>
            </a:r>
            <a:endParaRPr lang="en-US" alt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ru-RU" altLang="ru-RU" sz="3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42 </a:t>
            </a:r>
            <a:endParaRPr lang="en-US" altLang="ru-RU" sz="3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zh-CN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个国家</a:t>
            </a:r>
            <a:r>
              <a:rPr lang="ru-RU" alt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ru-RU" sz="2000" dirty="0">
              <a:solidFill>
                <a:schemeClr val="tx1">
                  <a:lumMod val="95000"/>
                  <a:lumOff val="5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en-US" altLang="ru-RU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" name="Text Box 87"/>
          <p:cNvSpPr txBox="1">
            <a:spLocks noChangeArrowheads="1"/>
          </p:cNvSpPr>
          <p:nvPr/>
        </p:nvSpPr>
        <p:spPr bwMode="auto">
          <a:xfrm>
            <a:off x="745999" y="3627472"/>
            <a:ext cx="57906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endParaRPr lang="ru-RU" altLang="ru-RU" sz="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顿河国立技术大学</a:t>
            </a:r>
            <a:r>
              <a:rPr lang="ru-RU" altLang="ru-RU" sz="16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eaLnBrk="1" hangingPunct="1">
              <a:buClr>
                <a:srgbClr val="0089D3"/>
              </a:buClr>
            </a:pPr>
            <a:r>
              <a:rPr lang="ru-RU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CDIO</a:t>
            </a:r>
            <a:r>
              <a:rPr lang="zh-CN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标准传播过程协调方</a:t>
            </a:r>
            <a:endParaRPr lang="en-US" altLang="ru-RU" sz="11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1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lnSpc>
                <a:spcPct val="150000"/>
              </a:lnSpc>
              <a:buClr>
                <a:srgbClr val="0089D3"/>
              </a:buClr>
            </a:pPr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主要目标</a:t>
            </a:r>
            <a:r>
              <a:rPr lang="zh-CN" altLang="ru-RU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：</a:t>
            </a:r>
            <a:endParaRPr lang="en-US" altLang="ru-RU" sz="1600" dirty="0">
              <a:solidFill>
                <a:srgbClr val="005D8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Clr>
                <a:srgbClr val="0089D3"/>
              </a:buClr>
            </a:pPr>
            <a:r>
              <a:rPr lang="zh-CN" alt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利用信息社会技术号召新生代工程师们的发展</a:t>
            </a:r>
            <a:endParaRPr lang="ru-RU" altLang="ru-RU" sz="16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66700" indent="-2667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18140" y="1160211"/>
            <a:ext cx="3704164" cy="2677519"/>
            <a:chOff x="7196535" y="1086523"/>
            <a:chExt cx="3836504" cy="3073403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7196535" y="1086523"/>
              <a:ext cx="3836504" cy="2924134"/>
            </a:xfrm>
            <a:prstGeom prst="roundRect">
              <a:avLst/>
            </a:prstGeom>
            <a:noFill/>
            <a:ln w="190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65295" y="1175859"/>
              <a:ext cx="3498980" cy="2984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CDIO</a:t>
              </a:r>
              <a:r>
                <a:rPr lang="zh-CN" altLang="en-US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标准</a:t>
              </a:r>
              <a:endParaRPr 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>
                <a:solidFill>
                  <a:srgbClr val="005D8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(</a:t>
              </a: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计划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设计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生产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zh-CN" alt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应用</a:t>
              </a: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系统专业的工程教育通道</a:t>
              </a:r>
              <a:endPara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5D8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endParaRPr lang="ru-RU" dirty="0">
                <a:solidFill>
                  <a:srgbClr val="005D8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67" name="Picture 2" descr="Картинки по запросу CDI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r="8273"/>
            <a:stretch>
              <a:fillRect/>
            </a:stretch>
          </p:blipFill>
          <p:spPr bwMode="auto">
            <a:xfrm>
              <a:off x="7966165" y="1527502"/>
              <a:ext cx="2297243" cy="96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学校的国际组织会员资格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4" y="1160211"/>
            <a:ext cx="1011450" cy="6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6570423" y="1212418"/>
            <a:ext cx="2333" cy="4399422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/>
          <p:cNvSpPr txBox="1"/>
          <p:nvPr/>
        </p:nvSpPr>
        <p:spPr bwMode="auto">
          <a:xfrm>
            <a:off x="6796198" y="2322527"/>
            <a:ext cx="4834970" cy="9936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ru-RU" dirty="0">
                <a:latin typeface="Circe" panose="020B0502020203020203" pitchFamily="34" charset="-52"/>
              </a:rPr>
              <a:t>中俄工科大学联盟</a:t>
            </a:r>
            <a:endParaRPr lang="ru-RU" altLang="ru-RU" dirty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2016</a:t>
            </a:r>
            <a:r>
              <a:rPr lang="zh-CN" altLang="ru-RU" dirty="0">
                <a:latin typeface="Circe" panose="020B0502020203020203" pitchFamily="34" charset="-52"/>
              </a:rPr>
              <a:t>年</a:t>
            </a:r>
            <a:r>
              <a:rPr lang="en-US" altLang="zh-CN" dirty="0">
                <a:latin typeface="Circe" panose="020B0502020203020203" pitchFamily="34" charset="-52"/>
              </a:rPr>
              <a:t>5</a:t>
            </a:r>
            <a:r>
              <a:rPr lang="zh-CN" altLang="ru-RU" dirty="0">
                <a:latin typeface="Circe" panose="020B0502020203020203" pitchFamily="34" charset="-52"/>
              </a:rPr>
              <a:t>月</a:t>
            </a:r>
            <a:endParaRPr lang="ru-RU" alt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defRPr/>
            </a:pPr>
            <a:endParaRPr lang="ru-RU" altLang="ru-RU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en-US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>
              <a:defRPr/>
            </a:pPr>
            <a:endParaRPr lang="ru-RU" alt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48272" y="4763567"/>
            <a:ext cx="4742688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dirty="0">
                <a:latin typeface="Circe" panose="020B0502020203020203" pitchFamily="34" charset="-52"/>
              </a:rPr>
              <a:t>国际科技园区联盟</a:t>
            </a: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 «</a:t>
            </a:r>
            <a:r>
              <a:rPr lang="zh-CN" altLang="ru-RU" dirty="0">
                <a:latin typeface="Circe" panose="020B0502020203020203" pitchFamily="34" charset="-52"/>
              </a:rPr>
              <a:t>丝绸之路</a:t>
            </a:r>
            <a:r>
              <a:rPr lang="ru-RU" altLang="ru-RU" dirty="0">
                <a:latin typeface="Circe" panose="020B0502020203020203" pitchFamily="34" charset="-52"/>
              </a:rPr>
              <a:t>» </a:t>
            </a:r>
          </a:p>
          <a:p>
            <a:pPr>
              <a:defRPr/>
            </a:pPr>
            <a:r>
              <a:rPr lang="ru-RU" altLang="ru-RU" dirty="0">
                <a:latin typeface="Circe" panose="020B0502020203020203" pitchFamily="34" charset="-52"/>
              </a:rPr>
              <a:t>2016</a:t>
            </a:r>
            <a:r>
              <a:rPr lang="zh-CN" altLang="ru-RU" dirty="0">
                <a:latin typeface="Circe" panose="020B0502020203020203" pitchFamily="34" charset="-52"/>
              </a:rPr>
              <a:t>年</a:t>
            </a:r>
            <a:r>
              <a:rPr lang="en-US" altLang="zh-CN" dirty="0">
                <a:latin typeface="Circe" panose="020B0502020203020203" pitchFamily="34" charset="-52"/>
              </a:rPr>
              <a:t>6</a:t>
            </a:r>
            <a:r>
              <a:rPr lang="zh-CN" altLang="en-US" dirty="0">
                <a:latin typeface="Circe" panose="020B0502020203020203" pitchFamily="34" charset="-52"/>
              </a:rPr>
              <a:t>月</a:t>
            </a:r>
          </a:p>
        </p:txBody>
      </p:sp>
      <p:pic>
        <p:nvPicPr>
          <p:cNvPr id="42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31" y="1224626"/>
            <a:ext cx="4673292" cy="9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ÐÐ°ÑÑÐ¸Ð½ÐºÐ¸ Ð¿Ð¾ Ð·Ð°Ð¿ÑÐ¾ÑÑ srsp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12" y="3500829"/>
            <a:ext cx="3042411" cy="1195312"/>
          </a:xfrm>
          <a:prstGeom prst="rect">
            <a:avLst/>
          </a:prstGeom>
          <a:noFill/>
        </p:spPr>
      </p:pic>
      <p:sp>
        <p:nvSpPr>
          <p:cNvPr id="3" name="AutoShape 2" descr="ÐÐ°ÑÑÐ¸Ð½ÐºÐ¸ Ð¿Ð¾ Ð·Ð°Ð¿ÑÐ¾ÑÑ Ð¤ÐÐÐ Ð£ÐÐ ÐÐÐÐ«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20377" y="5728838"/>
            <a:ext cx="10775701" cy="857139"/>
            <a:chOff x="920377" y="5728838"/>
            <a:chExt cx="10775701" cy="857139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3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3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>
              <a:fillRect/>
            </a:stretch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>
              <a:fillRect/>
            </a:stretch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中俄工科大学联盟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1280914"/>
            <a:ext cx="10748035" cy="1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23837" y="1605265"/>
            <a:ext cx="4024078" cy="8915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2016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月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日</a:t>
            </a:r>
            <a:endParaRPr lang="en-US" sz="2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algn="ctr">
              <a:defRPr/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加入中俄工科大学联盟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43236" y="2952463"/>
            <a:ext cx="5613366" cy="210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提升在教育、科技、创新领域的合作伙伴关系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中俄工科大学联盟会员国学校毕业证互认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资助合作研究项目</a:t>
            </a:r>
            <a:r>
              <a:rPr 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国际学术研讨会，专业讨论会，转播与论坛</a:t>
            </a:r>
            <a:endParaRPr lang="ru-RU" sz="1600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eaLnBrk="1" hangingPunct="1">
              <a:lnSpc>
                <a:spcPct val="130000"/>
              </a:lnSpc>
              <a:spcAft>
                <a:spcPts val="80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协助中俄工科大学会员国际代理教育项目</a:t>
            </a:r>
          </a:p>
        </p:txBody>
      </p:sp>
      <p:pic>
        <p:nvPicPr>
          <p:cNvPr id="28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76" y="4589366"/>
            <a:ext cx="2405691" cy="15934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3005338"/>
            <a:ext cx="2466951" cy="158884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85" y="4589365"/>
            <a:ext cx="2394091" cy="158965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40" y="3004528"/>
            <a:ext cx="2405691" cy="159575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asrtu.ru/wp-content/uploads/2016/02/headbanner-twoflag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5" y="1458116"/>
            <a:ext cx="5533079" cy="11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60696"/>
            <a:ext cx="121920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我校加入</a:t>
            </a:r>
            <a:r>
              <a: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丝绸之路</a:t>
            </a:r>
            <a:r>
              <a:rPr 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sz="4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高科技园区联盟</a:t>
            </a: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1301415"/>
            <a:ext cx="10661784" cy="3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Картинки по запросу SRSP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>
            <a:fillRect/>
          </a:stretch>
        </p:blipFill>
        <p:spPr bwMode="auto">
          <a:xfrm>
            <a:off x="7924800" y="1607377"/>
            <a:ext cx="3520688" cy="20827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" descr="Картинки по запросу SRS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08" y="3588859"/>
            <a:ext cx="3532882" cy="2009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26080" y="1618488"/>
            <a:ext cx="5327904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年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7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月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zh-CN" altLang="en-US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日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zh-CN" altLang="ru-RU" sz="2000" dirty="0" err="1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中国，烟台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10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签署加入</a:t>
            </a:r>
          </a:p>
          <a:p>
            <a:r>
              <a:rPr 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丝绸之路</a:t>
            </a:r>
            <a:r>
              <a:rPr 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sz="2000" dirty="0">
                <a:solidFill>
                  <a:schemeClr val="tx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高科技园区联盟</a:t>
            </a:r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024128" y="3928868"/>
            <a:ext cx="6339840" cy="1356642"/>
            <a:chOff x="798696" y="4923601"/>
            <a:chExt cx="6374045" cy="110799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930026" y="5232757"/>
              <a:ext cx="1393739" cy="526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ru-RU" dirty="0">
                  <a:ln w="0"/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统一的</a:t>
              </a:r>
            </a:p>
            <a:p>
              <a:r>
                <a:rPr lang="zh-CN" altLang="ru-RU" dirty="0">
                  <a:ln w="0"/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基础资源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80072" y="5082790"/>
              <a:ext cx="1852439" cy="753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705" indent="-179705"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科技合作伙伴关系</a:t>
              </a:r>
              <a:r>
                <a:rPr lang="ru-RU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</a:p>
            <a:p>
              <a:pPr marL="179705" indent="-179705"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dirty="0" err="1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创新技术项目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151168" y="5035617"/>
              <a:ext cx="2021573" cy="901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智能的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endParaRP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科学的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 </a:t>
              </a: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经济的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endParaRPr>
            </a:p>
            <a:p>
              <a:pPr marL="179705" indent="-179705">
                <a:lnSpc>
                  <a:spcPct val="110000"/>
                </a:lnSpc>
                <a:buClr>
                  <a:srgbClr val="0089D3"/>
                </a:buClr>
                <a:buFont typeface="Courier New" panose="02070309020205020404" pitchFamily="49" charset="0"/>
                <a:buChar char="o"/>
              </a:pPr>
              <a:r>
                <a:rPr lang="zh-CN" alt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生产</a:t>
              </a: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</a:rPr>
                <a:t> </a:t>
              </a:r>
            </a:p>
            <a:p>
              <a:pPr marL="180975">
                <a:lnSpc>
                  <a:spcPct val="110000"/>
                </a:lnSpc>
                <a:buClr>
                  <a:srgbClr val="0089D3"/>
                </a:buClr>
              </a:pPr>
              <a:r>
                <a:rPr lang="zh-CN" altLang="ru-RU" sz="1200" b="1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区域财富</a:t>
              </a:r>
              <a:r>
                <a:rPr lang="ru-RU" sz="1200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 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798696" y="4923601"/>
              <a:ext cx="1514108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735484" y="4923602"/>
              <a:ext cx="1897028" cy="1107996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055191" y="4923601"/>
              <a:ext cx="1992723" cy="1107997"/>
            </a:xfrm>
            <a:prstGeom prst="roundRect">
              <a:avLst/>
            </a:prstGeom>
            <a:noFill/>
            <a:ln w="6350">
              <a:solidFill>
                <a:srgbClr val="008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cxnSp>
          <p:nvCxnSpPr>
            <p:cNvPr id="19" name="Прямая со стрелкой 18"/>
            <p:cNvCxnSpPr>
              <a:stCxn id="11" idx="3"/>
              <a:endCxn id="15" idx="1"/>
            </p:cNvCxnSpPr>
            <p:nvPr/>
          </p:nvCxnSpPr>
          <p:spPr>
            <a:xfrm>
              <a:off x="2312804" y="5477600"/>
              <a:ext cx="422680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stCxn id="15" idx="3"/>
              <a:endCxn id="16" idx="1"/>
            </p:cNvCxnSpPr>
            <p:nvPr/>
          </p:nvCxnSpPr>
          <p:spPr>
            <a:xfrm>
              <a:off x="4632512" y="5477600"/>
              <a:ext cx="422679" cy="0"/>
            </a:xfrm>
            <a:prstGeom prst="straightConnector1">
              <a:avLst/>
            </a:prstGeom>
            <a:ln>
              <a:solidFill>
                <a:srgbClr val="0089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" y="1677002"/>
            <a:ext cx="1481207" cy="1481207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708149" y="5593449"/>
            <a:ext cx="10775701" cy="857139"/>
            <a:chOff x="920377" y="5728838"/>
            <a:chExt cx="10775701" cy="857139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536" y="5728838"/>
              <a:ext cx="947681" cy="794608"/>
            </a:xfrm>
            <a:prstGeom prst="rect">
              <a:avLst/>
            </a:prstGeom>
          </p:spPr>
        </p:pic>
        <p:pic>
          <p:nvPicPr>
            <p:cNvPr id="42" name="Picture 6" descr="Картинки по запросу технопарк строгино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942" y="5745168"/>
              <a:ext cx="859723" cy="84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480" y="5828686"/>
              <a:ext cx="654297" cy="694294"/>
            </a:xfrm>
            <a:prstGeom prst="rect">
              <a:avLst/>
            </a:prstGeom>
          </p:spPr>
        </p:pic>
        <p:pic>
          <p:nvPicPr>
            <p:cNvPr id="44" name="Picture 14" descr="Картинки по запросу сколково логотип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BFDF14"/>
                </a:clrFrom>
                <a:clrTo>
                  <a:srgbClr val="BFDF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62" y="5748867"/>
              <a:ext cx="1140093" cy="81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Картинки по запросу петербургский экономический форум лого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AF9F9"/>
                </a:clrFrom>
                <a:clrTo>
                  <a:srgbClr val="FA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767" y="5816062"/>
              <a:ext cx="668579" cy="66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Картинки по запросу ОАО Российская венчурная компания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23350" r="4822" b="29243"/>
            <a:stretch>
              <a:fillRect/>
            </a:stretch>
          </p:blipFill>
          <p:spPr bwMode="auto">
            <a:xfrm>
              <a:off x="920377" y="5939641"/>
              <a:ext cx="1123548" cy="517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2" descr="Картинки по запросу флаг беларусь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66"/>
            <a:stretch>
              <a:fillRect/>
            </a:stretch>
          </p:blipFill>
          <p:spPr bwMode="auto">
            <a:xfrm>
              <a:off x="7089529" y="5949379"/>
              <a:ext cx="666216" cy="46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6577" y="5937187"/>
              <a:ext cx="694944" cy="477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2" descr="Картинки по запросу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405" y="5948919"/>
              <a:ext cx="682683" cy="46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042" y="5950277"/>
              <a:ext cx="731520" cy="462217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62" y="5906169"/>
              <a:ext cx="690494" cy="49861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12" y="5943948"/>
              <a:ext cx="769967" cy="452050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963" y="5937187"/>
              <a:ext cx="706115" cy="45881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885" y="5864714"/>
              <a:ext cx="661255" cy="619927"/>
            </a:xfrm>
            <a:prstGeom prst="rect">
              <a:avLst/>
            </a:prstGeom>
          </p:spPr>
        </p:pic>
      </p:grpSp>
      <p:sp>
        <p:nvSpPr>
          <p:cNvPr id="33" name="Прямоугольник с двумя скругленными соседними углами 3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合作项目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857664"/>
            <a:ext cx="10463914" cy="1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12530" y="1013198"/>
            <a:ext cx="384743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轻工业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9267" y="1400769"/>
            <a:ext cx="3531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ru-RU" altLang="zh-CN" sz="1400" dirty="0" smtClean="0">
                <a:latin typeface="Circe" panose="020B0502020203020203" pitchFamily="34" charset="-52"/>
              </a:rPr>
              <a:t> </a:t>
            </a:r>
            <a:r>
              <a:rPr lang="en-US" sz="1400" dirty="0" err="1" smtClean="0">
                <a:latin typeface="Circe" panose="020B0502020203020203" pitchFamily="34" charset="-52"/>
              </a:rPr>
              <a:t>Shishan</a:t>
            </a:r>
            <a:r>
              <a:rPr lang="en-US" sz="1400" dirty="0" smtClean="0">
                <a:latin typeface="Circe" panose="020B0502020203020203" pitchFamily="34" charset="-52"/>
              </a:rPr>
              <a:t> </a:t>
            </a:r>
            <a:r>
              <a:rPr lang="en-US" sz="1400" dirty="0" err="1">
                <a:latin typeface="Circe" panose="020B0502020203020203" pitchFamily="34" charset="-52"/>
              </a:rPr>
              <a:t>Pinxin</a:t>
            </a:r>
            <a:r>
              <a:rPr lang="en-US" sz="1400" dirty="0">
                <a:latin typeface="Circe" panose="020B0502020203020203" pitchFamily="34" charset="-52"/>
              </a:rPr>
              <a:t> Trading</a:t>
            </a:r>
            <a:r>
              <a:rPr lang="ru-RU" sz="1400" dirty="0" smtClean="0">
                <a:latin typeface="Circe" panose="020B0502020203020203" pitchFamily="34" charset="-52"/>
              </a:rPr>
              <a:t>» 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en-US" sz="1400" dirty="0" err="1">
                <a:latin typeface="Circe" panose="020B0502020203020203" pitchFamily="34" charset="-52"/>
              </a:rPr>
              <a:t>Weiken</a:t>
            </a:r>
            <a:r>
              <a:rPr lang="en-US" sz="1400" dirty="0">
                <a:latin typeface="Circe" panose="020B0502020203020203" pitchFamily="34" charset="-52"/>
              </a:rPr>
              <a:t> Trading</a:t>
            </a:r>
            <a:r>
              <a:rPr lang="ru-RU" sz="1400" dirty="0" smtClean="0">
                <a:latin typeface="Circe" panose="020B0502020203020203" pitchFamily="34" charset="-52"/>
              </a:rPr>
              <a:t>» 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 err="1">
                <a:latin typeface="Circe" panose="020B0502020203020203" pitchFamily="34" charset="-52"/>
                <a:sym typeface="+mn-ea"/>
              </a:rPr>
              <a:t>绍兴林赛</a:t>
            </a:r>
            <a:r>
              <a:rPr lang="zh-CN" altLang="ru-RU" sz="1400" dirty="0">
                <a:latin typeface="Circe" panose="020B0502020203020203" pitchFamily="34" charset="-52"/>
              </a:rPr>
              <a:t>纺织生产</a:t>
            </a:r>
            <a:r>
              <a:rPr lang="ru-RU" sz="1400" dirty="0">
                <a:latin typeface="Circe" panose="020B0502020203020203" pitchFamily="34" charset="-52"/>
              </a:rPr>
              <a:t>»</a:t>
            </a: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范德纺织</a:t>
            </a:r>
            <a:r>
              <a:rPr lang="ru-RU" sz="1400" dirty="0">
                <a:latin typeface="Circe" panose="020B0502020203020203" pitchFamily="34" charset="-52"/>
              </a:rPr>
              <a:t>»</a:t>
            </a: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sz="1400" dirty="0">
                <a:latin typeface="Circe" panose="020B0502020203020203" pitchFamily="34" charset="-52"/>
              </a:rPr>
              <a:t>«</a:t>
            </a:r>
            <a:r>
              <a:rPr lang="zh-CN" altLang="ru-RU" sz="1400" dirty="0">
                <a:latin typeface="Circe" panose="020B0502020203020203" pitchFamily="34" charset="-52"/>
              </a:rPr>
              <a:t>烟</a:t>
            </a:r>
            <a:r>
              <a:rPr lang="zh-CN" altLang="ru-RU" sz="1400" dirty="0" smtClean="0">
                <a:latin typeface="Circe" panose="020B0502020203020203" pitchFamily="34" charset="-52"/>
              </a:rPr>
              <a:t>台</a:t>
            </a:r>
            <a:r>
              <a:rPr lang="en-US" sz="1400" dirty="0">
                <a:latin typeface="Circe" panose="020B0502020203020203" pitchFamily="34" charset="-52"/>
              </a:rPr>
              <a:t>Cherry Group</a:t>
            </a:r>
            <a:r>
              <a:rPr lang="ru-RU" sz="1400" dirty="0" smtClean="0">
                <a:latin typeface="Circe" panose="020B0502020203020203" pitchFamily="34" charset="-52"/>
              </a:rPr>
              <a:t>»</a:t>
            </a:r>
            <a:endParaRPr lang="ru-RU" sz="1400" dirty="0">
              <a:latin typeface="Circe" panose="020B0502020203020203" pitchFamily="34" charset="-52"/>
            </a:endParaRPr>
          </a:p>
          <a:p>
            <a:pPr marL="285750" indent="-2857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工程技术中心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en-US" sz="1400" dirty="0">
                <a:latin typeface="Circe" panose="020B0502020203020203" pitchFamily="34" charset="-52"/>
              </a:rPr>
              <a:t>“Arts and Crafts Co. Ltd” </a:t>
            </a:r>
            <a:endParaRPr lang="ru-RU" sz="1400" dirty="0">
              <a:latin typeface="Circe" panose="020B0502020203020203" pitchFamily="34" charset="-52"/>
            </a:endParaRPr>
          </a:p>
        </p:txBody>
      </p:sp>
      <p:pic>
        <p:nvPicPr>
          <p:cNvPr id="1026" name="Picture 2" descr="https://donstu.ru/upload/iblock/d44/IMG_20180406_14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606" y="2945832"/>
            <a:ext cx="2766301" cy="15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12566" y="3352801"/>
            <a:ext cx="37603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工业与电子商务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12530" y="3820160"/>
            <a:ext cx="3880702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贵阳高新技术工业开发区</a:t>
            </a:r>
          </a:p>
          <a:p>
            <a:pPr indent="0">
              <a:buClr>
                <a:srgbClr val="0089D3"/>
              </a:buClr>
              <a:buFont typeface="Courier New" panose="02070309020205020404" pitchFamily="49" charset="0"/>
              <a:buNone/>
            </a:pPr>
            <a:endParaRPr lang="ru-RU" sz="1400" dirty="0">
              <a:latin typeface="Circe" panose="020B0502020203020203" pitchFamily="34" charset="-52"/>
            </a:endParaRPr>
          </a:p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 err="1">
                <a:latin typeface="Circe" panose="020B0502020203020203" pitchFamily="34" charset="-52"/>
              </a:rPr>
              <a:t>西安工业发展与国际电子商务物流园区</a:t>
            </a:r>
          </a:p>
        </p:txBody>
      </p:sp>
      <p:pic>
        <p:nvPicPr>
          <p:cNvPr id="1028" name="Picture 4" descr="https://donstu.ru/upload/iblock/aae/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17688"/>
          <a:stretch>
            <a:fillRect/>
          </a:stretch>
        </p:blipFill>
        <p:spPr bwMode="auto">
          <a:xfrm>
            <a:off x="8493184" y="1235936"/>
            <a:ext cx="2764723" cy="15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62913" y="5365363"/>
            <a:ext cx="376038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联合农业技术与食品生产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411966" y="5984673"/>
            <a:ext cx="281272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鲁东大学</a:t>
            </a:r>
          </a:p>
          <a:p>
            <a:pPr lvl="1" indent="0">
              <a:buClr>
                <a:srgbClr val="0089D3"/>
              </a:buClr>
              <a:buFont typeface="Courier New" panose="02070309020205020404" pitchFamily="49" charset="0"/>
              <a:buNone/>
            </a:pPr>
            <a:r>
              <a:rPr lang="ru-RU" sz="1400" dirty="0">
                <a:latin typeface="Circe" panose="020B0502020203020203" pitchFamily="34" charset="-52"/>
              </a:rPr>
              <a:t> (</a:t>
            </a:r>
            <a:r>
              <a:rPr lang="zh-CN" altLang="ru-RU" sz="1400" dirty="0" err="1">
                <a:latin typeface="Circe" panose="020B0502020203020203" pitchFamily="34" charset="-52"/>
              </a:rPr>
              <a:t>中国，烟台</a:t>
            </a:r>
            <a:r>
              <a:rPr lang="ru-RU" sz="1400" dirty="0">
                <a:latin typeface="Circe" panose="020B0502020203020203" pitchFamily="34" charset="-52"/>
              </a:rPr>
              <a:t>)</a:t>
            </a:r>
          </a:p>
        </p:txBody>
      </p:sp>
      <p:pic>
        <p:nvPicPr>
          <p:cNvPr id="1030" name="Picture 6" descr="https://donstu.ru/upload/iblock/212/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6" r="4112" b="12468"/>
          <a:stretch>
            <a:fillRect/>
          </a:stretch>
        </p:blipFill>
        <p:spPr bwMode="auto">
          <a:xfrm>
            <a:off x="8491606" y="4738045"/>
            <a:ext cx="2766301" cy="1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38026" y="1013573"/>
            <a:ext cx="36589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ea typeface="+mn-lt"/>
                <a:cs typeface="+mn-lt"/>
              </a:rPr>
              <a:t>信息技术</a:t>
            </a:r>
            <a:endParaRPr lang="ru-RU" sz="2400" b="1" dirty="0">
              <a:solidFill>
                <a:srgbClr val="0089D3"/>
              </a:solidFill>
              <a:ea typeface="+mn-lt"/>
              <a:cs typeface="+mn-lt"/>
            </a:endParaRPr>
          </a:p>
          <a:p>
            <a:r>
              <a:rPr lang="ru-RU" sz="2400" b="1" dirty="0">
                <a:solidFill>
                  <a:srgbClr val="0089D3"/>
                </a:solidFill>
                <a:ea typeface="+mn-lt"/>
                <a:cs typeface="+mn-lt"/>
              </a:rPr>
              <a:t>(</a:t>
            </a:r>
            <a:r>
              <a:rPr lang="zh-CN" altLang="ru-RU" sz="2400" b="1" dirty="0">
                <a:solidFill>
                  <a:srgbClr val="0089D3"/>
                </a:solidFill>
                <a:ea typeface="+mn-lt"/>
                <a:cs typeface="+mn-lt"/>
              </a:rPr>
              <a:t>联合实验室</a:t>
            </a:r>
            <a:r>
              <a:rPr lang="ru-RU" sz="2400" b="1" dirty="0">
                <a:solidFill>
                  <a:srgbClr val="0089D3"/>
                </a:solidFill>
                <a:ea typeface="+mn-lt"/>
                <a:cs typeface="+mn-lt"/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734851" y="1818731"/>
            <a:ext cx="238784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400" dirty="0">
                <a:latin typeface="Circe" panose="020B0502020203020203" pitchFamily="34" charset="-52"/>
              </a:rPr>
              <a:t>烟台科学技术处</a:t>
            </a:r>
          </a:p>
          <a:p>
            <a:pPr indent="0">
              <a:buClr>
                <a:srgbClr val="0089D3"/>
              </a:buClr>
              <a:buFont typeface="Courier New" panose="02070309020205020404" pitchFamily="49" charset="0"/>
              <a:buNone/>
            </a:pPr>
            <a:r>
              <a:rPr lang="ru-RU" sz="1400" dirty="0">
                <a:latin typeface="Circe" panose="020B0502020203020203" pitchFamily="34" charset="-52"/>
                <a:sym typeface="+mn-ea"/>
              </a:rPr>
              <a:t>    (</a:t>
            </a:r>
            <a:r>
              <a:rPr lang="zh-CN" altLang="ru-RU" sz="1400" dirty="0" err="1">
                <a:latin typeface="Circe" panose="020B0502020203020203" pitchFamily="34" charset="-52"/>
                <a:sym typeface="+mn-ea"/>
              </a:rPr>
              <a:t>中国，烟台</a:t>
            </a:r>
            <a:r>
              <a:rPr lang="ru-RU" sz="1400" dirty="0">
                <a:latin typeface="Circe" panose="020B0502020203020203" pitchFamily="34" charset="-52"/>
                <a:sym typeface="+mn-ea"/>
              </a:rPr>
              <a:t>)</a:t>
            </a:r>
            <a:endParaRPr lang="ru-RU" sz="1400" dirty="0">
              <a:latin typeface="Circe" panose="020B0502020203020203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38026" y="3015215"/>
            <a:ext cx="342546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多媒体与传媒技术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37991" y="3526791"/>
            <a:ext cx="277285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zh-CN" altLang="ru-RU" sz="1400" dirty="0">
                <a:latin typeface="Circe" panose="020B0502020203020203" pitchFamily="34" charset="-52"/>
              </a:rPr>
              <a:t>中俄网络媒体年会 </a:t>
            </a:r>
          </a:p>
          <a:p>
            <a:pPr>
              <a:buClr>
                <a:srgbClr val="0089D3"/>
              </a:buClr>
            </a:pPr>
            <a:r>
              <a:rPr lang="zh-CN" altLang="ru-RU" sz="1400" dirty="0">
                <a:latin typeface="Circe" panose="020B0502020203020203" pitchFamily="34" charset="-52"/>
              </a:rPr>
              <a:t>暨中俄青年新媒体创新营</a:t>
            </a:r>
          </a:p>
          <a:p>
            <a:pPr>
              <a:buClr>
                <a:srgbClr val="0089D3"/>
              </a:buClr>
            </a:pPr>
            <a:endParaRPr lang="ru-RU" sz="1400" dirty="0">
              <a:latin typeface="Circe" panose="020B0502020203020203" pitchFamily="34" charset="-52"/>
            </a:endParaRPr>
          </a:p>
          <a:p>
            <a:pPr marL="171450" indent="-171450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Circe" panose="020B0502020203020203" pitchFamily="34" charset="-52"/>
              </a:rPr>
              <a:t>China Daily </a:t>
            </a:r>
            <a:r>
              <a:rPr lang="ru-RU" sz="1400" dirty="0">
                <a:latin typeface="Circe" panose="020B0502020203020203" pitchFamily="34" charset="-52"/>
              </a:rPr>
              <a:t>(</a:t>
            </a:r>
            <a:r>
              <a:rPr lang="zh-CN" altLang="ru-RU" sz="1400" dirty="0">
                <a:latin typeface="Circe" panose="020B0502020203020203" pitchFamily="34" charset="-52"/>
              </a:rPr>
              <a:t>中国</a:t>
            </a:r>
            <a:r>
              <a:rPr lang="ru-RU" sz="1400" dirty="0">
                <a:latin typeface="Circe" panose="020B0502020203020203" pitchFamily="34" charset="-52"/>
              </a:rPr>
              <a:t>)</a:t>
            </a:r>
          </a:p>
        </p:txBody>
      </p: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1262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合作项目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8696" y="899079"/>
            <a:ext cx="10748035" cy="1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6250014" y="1311046"/>
            <a:ext cx="5954206" cy="4859864"/>
            <a:chOff x="482961" y="1283887"/>
            <a:chExt cx="5954206" cy="4859864"/>
          </a:xfrm>
        </p:grpSpPr>
        <p:pic>
          <p:nvPicPr>
            <p:cNvPr id="36" name="Picture 10" descr="Картинки по запросу sHANDONG JIAOTONG UNIVERSIT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9" t="1" r="10904" b="8808"/>
            <a:stretch>
              <a:fillRect/>
            </a:stretch>
          </p:blipFill>
          <p:spPr bwMode="auto">
            <a:xfrm>
              <a:off x="761228" y="3036075"/>
              <a:ext cx="513646" cy="59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6"/>
            <p:cNvSpPr>
              <a:spLocks noChangeArrowheads="1"/>
            </p:cNvSpPr>
            <p:nvPr/>
          </p:nvSpPr>
          <p:spPr bwMode="auto">
            <a:xfrm>
              <a:off x="712908" y="1283887"/>
              <a:ext cx="54796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397755" y="2199415"/>
              <a:ext cx="4105713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 err="1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烟台大学</a:t>
              </a:r>
              <a:r>
                <a:rPr lang="ru-RU" altLang="ru-RU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水产品养殖技术</a:t>
              </a:r>
              <a:endParaRPr lang="en-US" altLang="ru-RU" sz="1400" b="1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农产品加工与存储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pic>
          <p:nvPicPr>
            <p:cNvPr id="34" name="Picture 2" descr="0130391F455278B13FCECF139C8EA1352EFF26-7C6C-637C-12B1-673A0ADB5CB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61" y="2025326"/>
              <a:ext cx="1051364" cy="105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1397755" y="3174328"/>
              <a:ext cx="4105713" cy="76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山东交通学院</a:t>
              </a:r>
              <a:endParaRPr lang="ru-RU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工业与民用建筑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交通规划与运输管理</a:t>
              </a:r>
              <a:r>
                <a:rPr lang="ru-RU" altLang="ru-RU" sz="14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37" name="Rectangle 3"/>
            <p:cNvSpPr>
              <a:spLocks noChangeArrowheads="1"/>
            </p:cNvSpPr>
            <p:nvPr/>
          </p:nvSpPr>
          <p:spPr bwMode="auto">
            <a:xfrm>
              <a:off x="1397755" y="4081138"/>
              <a:ext cx="5039412" cy="553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zh-CN" altLang="ru-RU" sz="1600" b="1" dirty="0" err="1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沈阳建筑大学</a:t>
              </a:r>
              <a:endParaRPr lang="ru-RU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82880" indent="-18288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工业与民用建筑</a:t>
              </a:r>
              <a:r>
                <a:rPr lang="ru-RU" alt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38" name="Picture 12" descr="Картинки по запросу SHENYANG ARCHITECTURE UNIVERSIT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" b="3855"/>
            <a:stretch>
              <a:fillRect/>
            </a:stretch>
          </p:blipFill>
          <p:spPr bwMode="auto">
            <a:xfrm>
              <a:off x="761228" y="4083356"/>
              <a:ext cx="504238" cy="49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6"/>
            <p:cNvSpPr>
              <a:spLocks noChangeArrowheads="1"/>
            </p:cNvSpPr>
            <p:nvPr/>
          </p:nvSpPr>
          <p:spPr bwMode="auto">
            <a:xfrm>
              <a:off x="712908" y="4795191"/>
              <a:ext cx="46882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Прямоугольник 9"/>
            <p:cNvSpPr>
              <a:spLocks noChangeArrowheads="1"/>
            </p:cNvSpPr>
            <p:nvPr/>
          </p:nvSpPr>
          <p:spPr bwMode="auto">
            <a:xfrm>
              <a:off x="694801" y="5558976"/>
              <a:ext cx="49875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非营利教育组织</a:t>
              </a:r>
            </a:p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开始时间</a:t>
              </a:r>
              <a:r>
                <a:rPr lang="ru-RU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altLang="ja-JP" sz="1600" b="1" dirty="0" smtClean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2019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年</a:t>
              </a:r>
              <a:r>
                <a:rPr lang="en-US" altLang="ja-JP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月</a:t>
              </a:r>
              <a:r>
                <a:rPr lang="en-US" altLang="ja-JP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ja-JP" altLang="en-US" sz="16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Calibri" panose="020F0502020204030204" pitchFamily="34" charset="0"/>
                  <a:cs typeface="Calibri" panose="020F0502020204030204" pitchFamily="34" charset="0"/>
                </a:rPr>
                <a:t>日</a:t>
              </a:r>
              <a:endPara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Прямая соединительная линия 40"/>
          <p:cNvCxnSpPr/>
          <p:nvPr/>
        </p:nvCxnSpPr>
        <p:spPr>
          <a:xfrm>
            <a:off x="6278548" y="1392452"/>
            <a:ext cx="0" cy="477339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/>
          <p:cNvGrpSpPr/>
          <p:nvPr/>
        </p:nvGrpSpPr>
        <p:grpSpPr>
          <a:xfrm>
            <a:off x="705588" y="2137155"/>
            <a:ext cx="5387554" cy="3983735"/>
            <a:chOff x="6201840" y="2100947"/>
            <a:chExt cx="5387554" cy="3983735"/>
          </a:xfrm>
        </p:grpSpPr>
        <p:pic>
          <p:nvPicPr>
            <p:cNvPr id="42" name="Рисунок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764152" y="2569483"/>
              <a:ext cx="1755420" cy="60998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Прямоугольник 9"/>
            <p:cNvSpPr>
              <a:spLocks noChangeArrowheads="1"/>
            </p:cNvSpPr>
            <p:nvPr/>
          </p:nvSpPr>
          <p:spPr bwMode="auto">
            <a:xfrm>
              <a:off x="6201840" y="2100947"/>
              <a:ext cx="5218432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顿河国立技术大学</a:t>
              </a:r>
              <a:r>
                <a:rPr lang="ru-RU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中俄合作工业园区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783622" y="2569485"/>
              <a:ext cx="2536667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zh-CN" altLang="ru-RU" sz="1400" dirty="0"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份 在生物医学及其辅助技术领域的研究资金申请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227073" y="2454344"/>
              <a:ext cx="5565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dirty="0">
                  <a:solidFill>
                    <a:srgbClr val="0089D3"/>
                  </a:solidFill>
                  <a:latin typeface="Montserrat ExtraBold" panose="00000900000000000000" pitchFamily="2" charset="-52"/>
                </a:rPr>
                <a:t>3</a:t>
              </a:r>
            </a:p>
          </p:txBody>
        </p:sp>
        <p:sp>
          <p:nvSpPr>
            <p:cNvPr id="45" name="Прямоугольник 6"/>
            <p:cNvSpPr>
              <a:spLocks noChangeArrowheads="1"/>
            </p:cNvSpPr>
            <p:nvPr/>
          </p:nvSpPr>
          <p:spPr bwMode="auto">
            <a:xfrm>
              <a:off x="6201840" y="3434562"/>
              <a:ext cx="52589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endParaRPr lang="ru-RU" altLang="ru-RU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3"/>
            <p:cNvSpPr>
              <a:spLocks noChangeArrowheads="1"/>
            </p:cNvSpPr>
            <p:nvPr/>
          </p:nvSpPr>
          <p:spPr bwMode="auto">
            <a:xfrm>
              <a:off x="6201840" y="4516232"/>
              <a:ext cx="3467454" cy="156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ru-RU" sz="1600" b="1" dirty="0" smtClean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Spin-off </a:t>
              </a:r>
              <a:r>
                <a:rPr lang="ru-RU" altLang="ru-RU" sz="1600" b="1" dirty="0" smtClean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zh-CN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校企合作模式</a:t>
              </a: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endParaRPr lang="zh-CN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  <a:sym typeface="+mn-ea"/>
                </a:rPr>
                <a:t>中俄合作工业园区</a:t>
              </a:r>
              <a:endParaRPr lang="zh-CN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63550" indent="-285750">
                <a:spcBef>
                  <a:spcPct val="0"/>
                </a:spcBef>
                <a:buClr>
                  <a:srgbClr val="0089D3"/>
                </a:buClr>
                <a:buSzTx/>
                <a:buFont typeface="Courier New" panose="02070309020205020404" pitchFamily="49" charset="0"/>
                <a:buChar char="o"/>
                <a:defRPr/>
              </a:pPr>
              <a:r>
                <a:rPr lang="zh-CN" altLang="ru-RU" sz="160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鲁东大学</a:t>
              </a:r>
              <a:endParaRPr lang="ru-RU" altLang="ru-RU" sz="1600" dirty="0">
                <a:solidFill>
                  <a:schemeClr val="tx1"/>
                </a:solidFill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177800" indent="0">
                <a:spcBef>
                  <a:spcPct val="0"/>
                </a:spcBef>
                <a:buClr>
                  <a:srgbClr val="0089D3"/>
                </a:buClr>
                <a:buSzTx/>
                <a:buNone/>
                <a:defRPr/>
              </a:pPr>
              <a:r>
                <a:rPr lang="ru-RU" altLang="ru-RU" sz="1600" b="1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7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588" y="4161707"/>
              <a:ext cx="2021806" cy="578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Рисунок 12"/>
            <p:cNvPicPr>
              <a:picLocks noChangeAspect="1"/>
            </p:cNvPicPr>
            <p:nvPr/>
          </p:nvPicPr>
          <p:blipFill rotWithShape="1">
            <a:blip r:embed="rId8" cstate="print"/>
            <a:srcRect l="3436" t="2296" r="3714" b="4790"/>
            <a:stretch>
              <a:fillRect/>
            </a:stretch>
          </p:blipFill>
          <p:spPr bwMode="auto">
            <a:xfrm>
              <a:off x="9706031" y="5212767"/>
              <a:ext cx="859014" cy="85503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Скругленный прямоугольник 26"/>
          <p:cNvSpPr/>
          <p:nvPr/>
        </p:nvSpPr>
        <p:spPr>
          <a:xfrm>
            <a:off x="761924" y="1356923"/>
            <a:ext cx="5323437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0"/>
              </a:spcBef>
              <a:buClrTx/>
              <a:buSzTx/>
              <a:buAutoNum type="arabicPeriod"/>
            </a:pPr>
            <a:r>
              <a:rPr lang="zh-CN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俄罗斯基础研究基金和中国国家自然科学基金项目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9927" y="3547786"/>
            <a:ext cx="5323437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2.   </a:t>
            </a:r>
            <a:r>
              <a:rPr lang="zh-CN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欧盟</a:t>
            </a:r>
            <a:r>
              <a:rPr lang="en-US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ERASMUS+ </a:t>
            </a:r>
            <a:r>
              <a:rPr lang="zh-CN" altLang="en-US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合作项目</a:t>
            </a:r>
            <a:r>
              <a:rPr lang="en-US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altLang="ru-RU" sz="1600" b="1" dirty="0">
              <a:solidFill>
                <a:schemeClr val="bg1"/>
              </a:solidFill>
              <a:latin typeface="Montserrat ExtraBold" panose="00000900000000000000" pitchFamily="2" charset="-52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71720" y="1356847"/>
            <a:ext cx="5089556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3.  </a:t>
            </a:r>
            <a:r>
              <a:rPr lang="zh-CN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双毕业证计划项目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97371" y="4895243"/>
            <a:ext cx="4909995" cy="57908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600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zh-CN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我校联合山东交通学院组建</a:t>
            </a:r>
            <a:r>
              <a:rPr lang="en-US" altLang="ru-RU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顿河学院</a:t>
            </a:r>
            <a:r>
              <a:rPr lang="en-US" altLang="zh-CN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zh-CN" altLang="en-US" b="1" dirty="0">
                <a:solidFill>
                  <a:schemeClr val="bg1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rPr>
              <a:t>项目</a:t>
            </a:r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我校与山东交通学院联合组建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顿河学院</a:t>
            </a:r>
            <a:r>
              <a:rPr lang="en-US" altLang="zh-CN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3522294" y="2831086"/>
            <a:ext cx="3054613" cy="91381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桥梁与隧道建设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22294" y="3954678"/>
            <a:ext cx="3054613" cy="94951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运输组织与交通管理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22296" y="5084992"/>
            <a:ext cx="3054612" cy="984279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000" dirty="0">
                <a:latin typeface="Montserrat ExtraBold" panose="00000900000000000000" pitchFamily="2" charset="-52"/>
                <a:cs typeface="Arial" panose="020B0604020202020204" pitchFamily="34" charset="0"/>
              </a:rPr>
              <a:t>财务管理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2294" y="1337031"/>
            <a:ext cx="3054613" cy="121112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ru-RU" sz="2800" b="1" dirty="0">
                <a:solidFill>
                  <a:srgbClr val="FEDC4E"/>
                </a:solidFill>
                <a:ea typeface="+mn-lt"/>
                <a:cs typeface="+mn-lt"/>
              </a:rPr>
              <a:t>合作教学项目</a:t>
            </a:r>
            <a:r>
              <a:rPr lang="ru-RU" sz="2800" b="1" dirty="0">
                <a:solidFill>
                  <a:srgbClr val="FEDC4E"/>
                </a:solidFill>
                <a:ea typeface="+mn-lt"/>
                <a:cs typeface="+mn-lt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45" y="1514784"/>
            <a:ext cx="1023410" cy="108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>
            <a:fillRect/>
          </a:stretch>
        </p:blipFill>
        <p:spPr>
          <a:xfrm>
            <a:off x="834584" y="1470714"/>
            <a:ext cx="1053661" cy="1053661"/>
          </a:xfrm>
          <a:prstGeom prst="rect">
            <a:avLst/>
          </a:prstGeom>
        </p:spPr>
      </p:pic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1238992"/>
            <a:ext cx="4310923" cy="2401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81" y="3817199"/>
            <a:ext cx="4310922" cy="23912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9127" y="3195044"/>
            <a:ext cx="3378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 smtClean="0">
                <a:solidFill>
                  <a:srgbClr val="0089D3"/>
                </a:solidFill>
                <a:latin typeface="Montserrat ExtraBold" pitchFamily="50" charset="-52"/>
                <a:cs typeface="Arial" panose="020B0604020202020204" pitchFamily="34" charset="0"/>
              </a:rPr>
              <a:t>18.06.2019</a:t>
            </a:r>
            <a:endParaRPr lang="ru-RU" altLang="zh-CN" sz="2400" dirty="0">
              <a:solidFill>
                <a:srgbClr val="0089D3"/>
              </a:solidFill>
              <a:latin typeface="Montserrat ExtraBold" pitchFamily="50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68639"/>
            <a:ext cx="1215311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6280"/>
            <a:r>
              <a:rPr lang="zh-CN" altLang="en-US" sz="28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顿河畔罗斯托夫</a:t>
            </a:r>
            <a:endParaRPr lang="en-US" sz="2800" b="1" dirty="0">
              <a:solidFill>
                <a:srgbClr val="0089D3"/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indent="716280"/>
            <a:r>
              <a:rPr lang="zh-CN" altLang="en-US" sz="24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南方工商业中心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3881555" y="1683332"/>
            <a:ext cx="3039501" cy="342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zh-CN" altLang="en-US" sz="24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城市主要产业</a:t>
            </a:r>
            <a:endParaRPr lang="en-US" altLang="ru-RU" sz="16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农业机械制造业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食品工业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飞行器制造业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 err="1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机械、仪器制造业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冶金工业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化学工业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Arial Unicode MS" panose="020B0604020202020204" pitchFamily="34" charset="-128"/>
            </a:endParaRPr>
          </a:p>
          <a:p>
            <a:pPr marL="285750" lvl="0" indent="-285750"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轻工业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804333" y="1255776"/>
            <a:ext cx="10534227" cy="14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333" y="3172789"/>
            <a:ext cx="243927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1 352 000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城市人口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4333" y="3806421"/>
            <a:ext cx="2990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348 км</a:t>
            </a:r>
            <a:r>
              <a:rPr lang="ru-RU" sz="2800" baseline="300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城市面积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4332" y="4435607"/>
            <a:ext cx="2990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90 000+ </a:t>
            </a: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企业、公司数量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4333" y="5173847"/>
            <a:ext cx="253206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>
                <a:solidFill>
                  <a:srgbClr val="0089D3"/>
                </a:solidFill>
                <a:ea typeface="+mn-lt"/>
                <a:cs typeface="+mn-lt"/>
              </a:rPr>
              <a:t>城市排名第</a:t>
            </a:r>
            <a:r>
              <a:rPr lang="en-US" altLang="zh-CN" sz="1600" b="1" dirty="0">
                <a:solidFill>
                  <a:srgbClr val="0089D3"/>
                </a:solidFill>
                <a:ea typeface="+mn-lt"/>
                <a:cs typeface="+mn-lt"/>
              </a:rPr>
              <a:t>10</a:t>
            </a:r>
            <a:r>
              <a:rPr lang="zh-CN" altLang="ru-RU" sz="1600" b="1" dirty="0">
                <a:solidFill>
                  <a:srgbClr val="0089D3"/>
                </a:solidFill>
                <a:ea typeface="+mn-lt"/>
                <a:cs typeface="+mn-lt"/>
              </a:rPr>
              <a:t>位</a:t>
            </a:r>
            <a:endParaRPr lang="ru-RU" sz="1600" dirty="0">
              <a:solidFill>
                <a:srgbClr val="0089D3"/>
              </a:solidFill>
              <a:ea typeface="+mn-lt"/>
              <a:cs typeface="+mn-lt"/>
            </a:endParaRPr>
          </a:p>
          <a:p>
            <a:r>
              <a:rPr lang="zh-CN" altLang="ru-RU" sz="14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俄罗斯最具商业吸引力的城市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www.rostov-gorod.ru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685" y="1583284"/>
            <a:ext cx="1585281" cy="1441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0776" y="1793802"/>
            <a:ext cx="3989277" cy="4395708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3557206" y="174750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我校自</a:t>
            </a:r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2004 </a:t>
            </a: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起与山东交通学院的合作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9029" y="1269325"/>
            <a:ext cx="4967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针对中国学生编写的俄语教科书</a:t>
            </a:r>
            <a:r>
              <a:rPr 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«МЫ»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10691" y="1225597"/>
            <a:ext cx="634936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合作出版的教科书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l="25872" t="10322" r="24967" b="867"/>
          <a:stretch>
            <a:fillRect/>
          </a:stretch>
        </p:blipFill>
        <p:spPr>
          <a:xfrm>
            <a:off x="8112521" y="4365092"/>
            <a:ext cx="1371034" cy="20085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/>
          <a:srcRect l="26126" t="9558" r="24005" b="2565"/>
          <a:stretch>
            <a:fillRect/>
          </a:stretch>
        </p:blipFill>
        <p:spPr>
          <a:xfrm>
            <a:off x="6292174" y="2056366"/>
            <a:ext cx="1396312" cy="19684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/>
          <a:srcRect l="25995" t="8816" r="24294" b="2130"/>
          <a:stretch>
            <a:fillRect/>
          </a:stretch>
        </p:blipFill>
        <p:spPr>
          <a:xfrm>
            <a:off x="8121575" y="2053464"/>
            <a:ext cx="1371034" cy="19648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 rotWithShape="1">
          <a:blip r:embed="rId6" cstate="print"/>
          <a:srcRect l="3266" t="2729" r="3835" b="3390"/>
          <a:stretch>
            <a:fillRect/>
          </a:stretch>
        </p:blipFill>
        <p:spPr bwMode="auto">
          <a:xfrm>
            <a:off x="9906371" y="4363777"/>
            <a:ext cx="1467279" cy="200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/>
          <a:srcRect l="25610" t="8243" r="24827" b="11654"/>
          <a:stretch>
            <a:fillRect/>
          </a:stretch>
        </p:blipFill>
        <p:spPr>
          <a:xfrm>
            <a:off x="6292173" y="4365093"/>
            <a:ext cx="1396312" cy="20176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/>
          <a:srcRect l="29387" t="11740" r="23420" b="9072"/>
          <a:stretch>
            <a:fillRect/>
          </a:stretch>
        </p:blipFill>
        <p:spPr>
          <a:xfrm>
            <a:off x="9931653" y="2073241"/>
            <a:ext cx="1430446" cy="1940717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666029" y="1251218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2" y="1698467"/>
            <a:ext cx="3039023" cy="42987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72" y="3325764"/>
            <a:ext cx="1171575" cy="11715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97" y="2856601"/>
            <a:ext cx="1461552" cy="4670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13" y="4961693"/>
            <a:ext cx="1162352" cy="11623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/>
          <a:srcRect l="-37" t="6273" r="64832" b="74627"/>
          <a:stretch/>
        </p:blipFill>
        <p:spPr>
          <a:xfrm>
            <a:off x="3996906" y="4549056"/>
            <a:ext cx="1440509" cy="4395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61" y="1857482"/>
            <a:ext cx="1330197" cy="6499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33406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我校学术交流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541278" y="1854565"/>
            <a:ext cx="143501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从</a:t>
            </a:r>
            <a:r>
              <a:rPr 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2004</a:t>
            </a:r>
            <a:r>
              <a:rPr 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年开始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俄语研究计划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40220" y="1854773"/>
            <a:ext cx="203545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从</a:t>
            </a:r>
            <a:r>
              <a:rPr lang="ru-RU" sz="1400" b="1" dirty="0">
                <a:solidFill>
                  <a:srgbClr val="0096D8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2006</a:t>
            </a:r>
            <a:r>
              <a:rPr lang="zh-CN" alt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年起开始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ru-RU" sz="14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对俄学生汉语教学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" y="1984276"/>
            <a:ext cx="657910" cy="69812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7619" r="9772" b="11193"/>
          <a:stretch>
            <a:fillRect/>
          </a:stretch>
        </p:blipFill>
        <p:spPr>
          <a:xfrm>
            <a:off x="3170450" y="1981446"/>
            <a:ext cx="675224" cy="68346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226" y="4877425"/>
            <a:ext cx="2346151" cy="14060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6512055" y="1082022"/>
            <a:ext cx="428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学术交流项目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997" y="1082022"/>
            <a:ext cx="415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语言实习夏令营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996" y="3059728"/>
            <a:ext cx="50894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暑期夏令营</a:t>
            </a:r>
            <a:r>
              <a:rPr 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</a:t>
            </a:r>
          </a:p>
          <a:p>
            <a:r>
              <a:rPr lang="zh-CN" altLang="ru-RU" sz="1600" b="1" dirty="0">
                <a:solidFill>
                  <a:srgbClr val="0096D8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工程技术学校进修班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71620" y="3727185"/>
            <a:ext cx="244231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2014-20</a:t>
            </a:r>
            <a:r>
              <a:rPr lang="en-US" sz="14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19</a:t>
            </a:r>
            <a:r>
              <a:rPr lang="ru-RU" sz="1400" dirty="0" smtClean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-  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在山东交通学院举办的汉语语言夏令营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 </a:t>
            </a:r>
            <a:endParaRPr lang="ru-RU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超过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1</a:t>
            </a:r>
            <a:r>
              <a:rPr lang="en-US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2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0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  <a:sym typeface="+mn-ea"/>
              </a:rPr>
              <a:t>人参加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12996" y="3742509"/>
            <a:ext cx="256276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2015-20</a:t>
            </a:r>
            <a:r>
              <a:rPr lang="en-US" sz="1400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19</a:t>
            </a:r>
            <a:r>
              <a:rPr lang="ru-RU" sz="1400" dirty="0" smtClean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-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在顿河国立技术大学举办的俄语语言夏令营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endParaRPr lang="en-US" sz="1400" dirty="0"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Circe" panose="020B0502020203020203" pitchFamily="34" charset="-52"/>
                <a:cs typeface="Arial" panose="020B0604020202020204" pitchFamily="34" charset="0"/>
              </a:rPr>
              <a:t> </a:t>
            </a:r>
            <a:r>
              <a:rPr lang="zh-CN" altLang="en-US" sz="1400" dirty="0">
                <a:latin typeface="Circe" panose="020B0502020203020203" pitchFamily="34" charset="-52"/>
                <a:cs typeface="Arial" panose="020B0604020202020204" pitchFamily="34" charset="0"/>
              </a:rPr>
              <a:t>超过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130</a:t>
            </a:r>
            <a:r>
              <a:rPr lang="zh-CN" alt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人参加</a:t>
            </a:r>
            <a:r>
              <a:rPr lang="ru-RU" sz="1400" dirty="0">
                <a:latin typeface="Circe" panose="020B0502020203020203" pitchFamily="34" charset="-52"/>
                <a:cs typeface="Arial" panose="020B0604020202020204" pitchFamily="34" charset="0"/>
              </a:rPr>
              <a:t> )</a:t>
            </a:r>
            <a:endParaRPr lang="ru-RU" sz="800" dirty="0"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148945" y="1176618"/>
            <a:ext cx="16531" cy="5323450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12015" y="2049822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每学期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38917" y="2046351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solidFill>
                  <a:srgbClr val="000000"/>
                </a:solidFill>
                <a:latin typeface="Circe" panose="020B0502020203020203" pitchFamily="34" charset="-52"/>
              </a:rPr>
              <a:t>沈阳建筑大学项目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500483" y="3256560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 2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endParaRPr lang="ru-RU" sz="1400" b="0" dirty="0">
              <a:solidFill>
                <a:srgbClr val="0089D3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38815" y="3256431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latin typeface="Circe" panose="020B0502020203020203" pitchFamily="34" charset="-52"/>
              </a:rPr>
              <a:t>哈尔滨工业大学资助项目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500483" y="4346764"/>
            <a:ext cx="152690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en-US" altLang="zh-CN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/</a:t>
            </a:r>
            <a:r>
              <a:rPr lang="zh-CN" altLang="en-US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每学期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38917" y="4317784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latin typeface="Circe" panose="020B0502020203020203" pitchFamily="34" charset="-52"/>
              </a:rPr>
              <a:t>山东交通学院项目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518390" y="5516077"/>
            <a:ext cx="1526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36 </a:t>
            </a:r>
            <a:r>
              <a:rPr lang="zh-CN" alt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人</a:t>
            </a:r>
            <a:r>
              <a:rPr lang="ru-RU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</a:p>
          <a:p>
            <a:endParaRPr lang="ru-RU" sz="1400" b="0" dirty="0">
              <a:solidFill>
                <a:srgbClr val="0089D3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60266" y="5476435"/>
            <a:ext cx="291164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dirty="0">
                <a:solidFill>
                  <a:srgbClr val="000000"/>
                </a:solidFill>
                <a:latin typeface="Circe" panose="020B0502020203020203" pitchFamily="34" charset="-52"/>
              </a:rPr>
              <a:t>山东交通学院夏令营项目</a:t>
            </a:r>
          </a:p>
        </p:txBody>
      </p:sp>
      <p:pic>
        <p:nvPicPr>
          <p:cNvPr id="1026" name="Picture 2" descr="https://donstu.ru/upload/iblock/a35/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3" b="23050"/>
          <a:stretch/>
        </p:blipFill>
        <p:spPr bwMode="auto">
          <a:xfrm>
            <a:off x="3361119" y="4877425"/>
            <a:ext cx="2402999" cy="140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10918203" y="2650377"/>
            <a:ext cx="382814" cy="1555719"/>
          </a:xfrm>
          <a:prstGeom prst="rect">
            <a:avLst/>
          </a:prstGeom>
          <a:solidFill>
            <a:srgbClr val="A0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804" y="4001544"/>
            <a:ext cx="998031" cy="800121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我校教育输出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1473" y="2233384"/>
            <a:ext cx="1781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11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份与中国大学、单位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的合同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473" y="1262215"/>
            <a:ext cx="767713" cy="887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9951" y="4881619"/>
            <a:ext cx="20493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国际夏令营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17788" y="131876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43576" y="1200015"/>
            <a:ext cx="354781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193</a:t>
            </a:r>
            <a:endParaRPr lang="ru-RU" sz="48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200" dirty="0">
                <a:latin typeface="Circe" panose="020B0502020203020203" pitchFamily="34" charset="-52"/>
              </a:rPr>
              <a:t>位中国留学生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6404" y="1263270"/>
            <a:ext cx="722374" cy="892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6244" y="2450573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85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6343" y="4793769"/>
            <a:ext cx="709566" cy="782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71381" y="5031662"/>
            <a:ext cx="315736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网络式国际教学计划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6991" y="5725540"/>
            <a:ext cx="42320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计划模式</a:t>
            </a:r>
            <a:r>
              <a:rPr 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</a:p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Circe" panose="020B0502020203020203" pitchFamily="34" charset="-52"/>
              </a:rPr>
              <a:t>•</a:t>
            </a:r>
            <a:r>
              <a:rPr 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zh-CN" altLang="ru-RU" sz="1200" b="1" dirty="0">
                <a:solidFill>
                  <a:srgbClr val="0089D3"/>
                </a:solidFill>
                <a:latin typeface="Circe" panose="020B0502020203020203" pitchFamily="34" charset="-52"/>
              </a:rPr>
              <a:t>双毕业证计划</a:t>
            </a:r>
            <a:endParaRPr lang="ru-RU" sz="1200" b="1" dirty="0">
              <a:latin typeface="Circe" panose="020B0502020203020203" pitchFamily="34" charset="-52"/>
            </a:endParaRPr>
          </a:p>
          <a:p>
            <a:r>
              <a:rPr lang="ru-RU" sz="1200" b="1" dirty="0">
                <a:latin typeface="Circe" panose="020B0502020203020203" pitchFamily="34" charset="-52"/>
              </a:rPr>
              <a:t>• </a:t>
            </a:r>
            <a:r>
              <a:rPr lang="zh-CN" altLang="ru-RU" sz="1200" b="1" dirty="0">
                <a:latin typeface="Circe" panose="020B0502020203020203" pitchFamily="34" charset="-52"/>
              </a:rPr>
              <a:t>顿河学院</a:t>
            </a:r>
            <a:r>
              <a:rPr lang="ru-RU" sz="1200" b="1" dirty="0">
                <a:latin typeface="Circe" panose="020B0502020203020203" pitchFamily="34" charset="-52"/>
              </a:rPr>
              <a:t> – </a:t>
            </a:r>
            <a:r>
              <a:rPr lang="zh-CN" altLang="ru-RU" sz="1200" b="1" dirty="0">
                <a:latin typeface="Circe" panose="020B0502020203020203" pitchFamily="34" charset="-52"/>
              </a:rPr>
              <a:t>每年招生计划</a:t>
            </a:r>
            <a:r>
              <a:rPr lang="en-US" altLang="zh-CN" sz="1200" b="1" dirty="0">
                <a:latin typeface="Circe" panose="020B0502020203020203" pitchFamily="34" charset="-52"/>
              </a:rPr>
              <a:t>300</a:t>
            </a:r>
            <a:r>
              <a:rPr lang="zh-CN" altLang="en-US" sz="1200" b="1" dirty="0">
                <a:latin typeface="Circe" panose="020B0502020203020203" pitchFamily="34" charset="-52"/>
              </a:rPr>
              <a:t>人</a:t>
            </a:r>
            <a:r>
              <a:rPr lang="ru-RU" sz="1200" dirty="0">
                <a:latin typeface="Circe" panose="020B0502020203020203" pitchFamily="34" charset="-52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8140" y="4855064"/>
            <a:ext cx="20493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份合作教学计划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60533" y="2222819"/>
            <a:ext cx="1357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24</a:t>
            </a:r>
          </a:p>
          <a:p>
            <a:r>
              <a:rPr lang="zh-CN" altLang="ru-RU" sz="1200" dirty="0">
                <a:latin typeface="Circe" panose="020B0502020203020203" pitchFamily="34" charset="-52"/>
              </a:rPr>
              <a:t>合作单位伙伴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870750" y="2637857"/>
            <a:ext cx="1894101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位预科生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051470" y="2589705"/>
            <a:ext cx="59563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其中</a:t>
            </a:r>
            <a:r>
              <a:rPr lang="ru-RU" sz="1400" dirty="0">
                <a:solidFill>
                  <a:srgbClr val="0089D3"/>
                </a:solidFill>
                <a:latin typeface="Circe" panose="020B0502020203020203" pitchFamily="34" charset="-52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27184" y="2967117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59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870515" y="3207901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 err="1">
                <a:latin typeface="Circe" panose="020B0502020203020203" pitchFamily="34" charset="-52"/>
              </a:rPr>
              <a:t>位本科生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68528" y="3445443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0089D3"/>
                </a:solidFill>
                <a:latin typeface="Montserrat ExtraBold" panose="00000900000000000000" pitchFamily="50" charset="-52"/>
              </a:rPr>
              <a:t>46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833447" y="3737987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位硕士研究生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92926" y="3959981"/>
            <a:ext cx="249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840991" y="4234419"/>
            <a:ext cx="10972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200" dirty="0">
                <a:latin typeface="Circe" panose="020B0502020203020203" pitchFamily="34" charset="-52"/>
              </a:rPr>
              <a:t>位博士研究生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8160448" y="1347167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8352592" y="2621303"/>
            <a:ext cx="3196117" cy="1925548"/>
            <a:chOff x="8439985" y="2207684"/>
            <a:chExt cx="3712081" cy="1760963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8439985" y="2462918"/>
              <a:ext cx="3712081" cy="1221982"/>
              <a:chOff x="8450236" y="2883147"/>
              <a:chExt cx="3712081" cy="1221982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10531266" y="2883147"/>
                <a:ext cx="444613" cy="1187788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9619878" y="3645821"/>
                <a:ext cx="444613" cy="423676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8688834" y="3952626"/>
                <a:ext cx="444613" cy="132248"/>
              </a:xfrm>
              <a:prstGeom prst="rect">
                <a:avLst/>
              </a:prstGeom>
              <a:solidFill>
                <a:srgbClr val="A0D7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8450236" y="4038673"/>
                <a:ext cx="3712081" cy="66456"/>
                <a:chOff x="8421809" y="3197184"/>
                <a:chExt cx="3712081" cy="66456"/>
              </a:xfrm>
            </p:grpSpPr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 flipV="1">
                  <a:off x="8421809" y="3227652"/>
                  <a:ext cx="3712081" cy="5130"/>
                </a:xfrm>
                <a:prstGeom prst="line">
                  <a:avLst/>
                </a:prstGeom>
                <a:ln w="22225" cap="rnd">
                  <a:solidFill>
                    <a:srgbClr val="62C2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Овал 42"/>
                <p:cNvSpPr/>
                <p:nvPr/>
              </p:nvSpPr>
              <p:spPr>
                <a:xfrm>
                  <a:off x="8854237" y="3201923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Овал 43"/>
                <p:cNvSpPr/>
                <p:nvPr/>
              </p:nvSpPr>
              <p:spPr>
                <a:xfrm>
                  <a:off x="9782585" y="3198590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/>
                <p:cNvSpPr/>
                <p:nvPr/>
              </p:nvSpPr>
              <p:spPr>
                <a:xfrm>
                  <a:off x="10693973" y="3197184"/>
                  <a:ext cx="62347" cy="61717"/>
                </a:xfrm>
                <a:prstGeom prst="ellipse">
                  <a:avLst/>
                </a:prstGeom>
                <a:solidFill>
                  <a:srgbClr val="62C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10344145" y="2207684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157</a:t>
              </a:r>
              <a:r>
                <a:rPr lang="en-US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 </a:t>
              </a:r>
              <a:r>
                <a:rPr lang="zh-CN" altLang="en-US" sz="1400" b="1" dirty="0" smtClean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4233" y="2988900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40 </a:t>
              </a:r>
              <a:r>
                <a:rPr lang="zh-CN" alt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98914" y="3232788"/>
              <a:ext cx="990336" cy="28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5 </a:t>
              </a:r>
              <a:r>
                <a:rPr lang="zh-CN" altLang="ru-RU" sz="1400" b="1" dirty="0">
                  <a:solidFill>
                    <a:srgbClr val="EE6E08"/>
                  </a:solidFill>
                  <a:latin typeface="Circe" panose="020B0502020203020203" pitchFamily="34" charset="-52"/>
                </a:rPr>
                <a:t>人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47964" y="3726612"/>
              <a:ext cx="573591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2004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78562" y="3729398"/>
              <a:ext cx="591969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64569" y="3726584"/>
              <a:ext cx="697346" cy="23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62C2B8"/>
                  </a:solidFill>
                  <a:latin typeface="Circe" panose="020B0502020203020203" pitchFamily="34" charset="-52"/>
                </a:rPr>
                <a:t>2018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299662" y="1289016"/>
            <a:ext cx="324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ru-RU" sz="1200" b="1" dirty="0">
                <a:solidFill>
                  <a:srgbClr val="0094D7"/>
                </a:solidFill>
                <a:latin typeface="Montserrat ExtraBold" panose="00000900000000000000" pitchFamily="2" charset="-52"/>
              </a:rPr>
              <a:t>顿河国立技术大学中国留学生数量情况</a:t>
            </a:r>
          </a:p>
        </p:txBody>
      </p:sp>
      <p:sp>
        <p:nvSpPr>
          <p:cNvPr id="70" name="Овал 69"/>
          <p:cNvSpPr/>
          <p:nvPr/>
        </p:nvSpPr>
        <p:spPr>
          <a:xfrm>
            <a:off x="11082770" y="4165396"/>
            <a:ext cx="53681" cy="67485"/>
          </a:xfrm>
          <a:prstGeom prst="ellipse">
            <a:avLst/>
          </a:prstGeom>
          <a:solidFill>
            <a:srgbClr val="62C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10741055" y="2299226"/>
            <a:ext cx="85268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EE6E08"/>
                </a:solidFill>
                <a:latin typeface="Circe" panose="020B0502020203020203" pitchFamily="34" charset="-52"/>
              </a:rPr>
              <a:t>193</a:t>
            </a:r>
            <a:r>
              <a:rPr lang="zh-CN" altLang="en-US" sz="1400" b="1" dirty="0" smtClean="0">
                <a:solidFill>
                  <a:srgbClr val="EE6E08"/>
                </a:solidFill>
                <a:latin typeface="Circe" panose="020B0502020203020203" pitchFamily="34" charset="-52"/>
              </a:rPr>
              <a:t>人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864507" y="4283642"/>
            <a:ext cx="600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62C2B8"/>
                </a:solidFill>
                <a:latin typeface="Circe" panose="020B0502020203020203" pitchFamily="34" charset="-52"/>
              </a:rPr>
              <a:t>2019</a:t>
            </a:r>
          </a:p>
        </p:txBody>
      </p:sp>
      <p:sp>
        <p:nvSpPr>
          <p:cNvPr id="75" name="Прямоугольник с двумя скругленными соседними углами 7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2941" y="1316579"/>
            <a:ext cx="3084693" cy="486504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5332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我校社会活动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818140" y="857282"/>
            <a:ext cx="10821704" cy="2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87"/>
          <p:cNvSpPr txBox="1">
            <a:spLocks noChangeArrowheads="1"/>
          </p:cNvSpPr>
          <p:nvPr/>
        </p:nvSpPr>
        <p:spPr bwMode="auto">
          <a:xfrm>
            <a:off x="6031556" y="2272863"/>
            <a:ext cx="264138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项目目标 </a:t>
            </a:r>
            <a:r>
              <a:rPr lang="ru-RU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eaLnBrk="1" hangingPunct="1">
              <a:buClr>
                <a:srgbClr val="0089D3"/>
              </a:buClr>
            </a:pPr>
            <a:endParaRPr lang="ru-RU" altLang="ru-RU" sz="1400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提升生活健康质量，  国民活力与责任感</a:t>
            </a: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论证教育方法，培养  教练员、职业经理人</a:t>
            </a: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1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indent="-36195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发展俄罗斯体育基础设施建设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31465" y="1217519"/>
            <a:ext cx="303482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大学项目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r>
              <a:rPr lang="zh-CN" altLang="ru-RU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皇家马德里</a:t>
            </a:r>
            <a:r>
              <a:rPr lang="en-US" altLang="zh-CN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-</a:t>
            </a:r>
          </a:p>
          <a:p>
            <a:r>
              <a: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顿河国立技术大学</a:t>
            </a:r>
          </a:p>
          <a:p>
            <a:r>
              <a:rPr lang="zh-CN" altLang="en-US" sz="16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足球队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/>
            </a:r>
            <a:b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</a:br>
            <a:endParaRPr lang="ru-RU" sz="1600" dirty="0">
              <a:latin typeface="Montserrat ExtraBold" panose="00000900000000000000" pitchFamily="2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874832" y="136873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2381" y="2073865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8498" y="2073865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1500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71" y="3219366"/>
            <a:ext cx="105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626" y="3219363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700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86001" y="2201980"/>
            <a:ext cx="995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栋宿舍楼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83399" y="3311697"/>
            <a:ext cx="140871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座体育场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062045" y="2201979"/>
            <a:ext cx="161202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Circe" panose="020B0502020203020203" pitchFamily="34" charset="-52"/>
              </a:rPr>
              <a:t>个位置可提供给休养者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76560" y="3311697"/>
            <a:ext cx="168354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600" dirty="0">
                <a:latin typeface="Circe" panose="020B0502020203020203" pitchFamily="34" charset="-52"/>
              </a:rPr>
              <a:t>座音乐大厅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-26435" y="1316579"/>
            <a:ext cx="60579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>
              <a:defRPr/>
            </a:pP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顿河国立技术大学</a:t>
            </a:r>
          </a:p>
          <a:p>
            <a:pPr marL="716280">
              <a:defRPr/>
            </a:pP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大学生体育医疗保健综合工程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 «</a:t>
            </a:r>
            <a:r>
              <a:rPr lang="zh-CN" alt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彩虹</a:t>
            </a:r>
            <a:r>
              <a:rPr lang="ru-RU" sz="20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»</a:t>
            </a:r>
            <a:endParaRPr lang="en-US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4081135"/>
            <a:ext cx="4655696" cy="2222798"/>
          </a:xfrm>
          <a:prstGeom prst="rect">
            <a:avLst/>
          </a:prstGeom>
        </p:spPr>
      </p:pic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2085" r="-1"/>
          <a:stretch>
            <a:fillRect/>
          </a:stretch>
        </p:blipFill>
        <p:spPr>
          <a:xfrm>
            <a:off x="4191856" y="1098507"/>
            <a:ext cx="7315200" cy="533311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我校体育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7715" y="3072778"/>
            <a:ext cx="316431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36</a:t>
            </a:r>
          </a:p>
          <a:p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支校体育队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7715" y="4428715"/>
            <a:ext cx="3342894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4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年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«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皇家马德里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—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顿河国立技术大学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» 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队均荣获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Copa Alma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715" y="1314455"/>
            <a:ext cx="366541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2017</a:t>
            </a:r>
            <a:r>
              <a:rPr lang="zh-CN" altLang="ru-RU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年</a:t>
            </a:r>
            <a:r>
              <a:rPr lang="en-US" altLang="zh-CN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9</a:t>
            </a:r>
            <a:r>
              <a:rPr lang="zh-CN" altLang="en-US" sz="28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月</a:t>
            </a:r>
            <a:r>
              <a:rPr lang="ru-RU" sz="2800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26</a:t>
            </a:r>
            <a:r>
              <a:rPr lang="zh-CN" altLang="ru-RU" sz="2800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日</a:t>
            </a:r>
            <a:endParaRPr lang="ru-RU" sz="28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fontAlgn="auto">
              <a:lnSpc>
                <a:spcPct val="150000"/>
              </a:lnSpc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在我校举办了</a:t>
            </a:r>
          </a:p>
          <a:p>
            <a:pPr fontAlgn="auto">
              <a:lnSpc>
                <a:spcPct val="150000"/>
              </a:lnSpc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</a:rPr>
              <a:t>中俄</a:t>
            </a:r>
            <a:r>
              <a:rPr lang="zh-CN" altLang="ru-RU" sz="2000" b="1" dirty="0">
                <a:solidFill>
                  <a:srgbClr val="0089D3"/>
                </a:solidFill>
                <a:latin typeface="Circe Bold" panose="020B0602020203020203" pitchFamily="34" charset="-52"/>
              </a:rPr>
              <a:t>电子竞技大赛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190114" y="2551663"/>
            <a:ext cx="6260698" cy="475861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90114" y="5741198"/>
            <a:ext cx="6260698" cy="618345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190114" y="5225620"/>
            <a:ext cx="6260698" cy="446874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90114" y="1789861"/>
            <a:ext cx="6260698" cy="68454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90114" y="3100608"/>
            <a:ext cx="6260698" cy="550300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90114" y="3715100"/>
            <a:ext cx="6260698" cy="680798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90114" y="4460091"/>
            <a:ext cx="6260698" cy="696826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190114" y="1206521"/>
            <a:ext cx="6260698" cy="512987"/>
          </a:xfrm>
          <a:prstGeom prst="roundRect">
            <a:avLst/>
          </a:prstGeom>
          <a:solidFill>
            <a:srgbClr val="008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0" y="334062"/>
            <a:ext cx="12192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合作前景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Picture 6" descr="ÐÐ°ÑÑÐ¸Ð½ÐºÐ¸ Ð¿Ð¾ Ð·Ð°Ð¿ÑÐ¾ÑÑ russia china rel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39" y="1218825"/>
            <a:ext cx="4011387" cy="2170160"/>
          </a:xfrm>
          <a:prstGeom prst="rect">
            <a:avLst/>
          </a:prstGeom>
          <a:noFill/>
        </p:spPr>
      </p:pic>
      <p:sp>
        <p:nvSpPr>
          <p:cNvPr id="15370" name="AutoShape 10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372" name="AutoShape 12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5374" name="AutoShape 14" descr="ÐÐ°ÑÑÐ¸Ð½ÐºÐ¸ Ð¿Ð¾ Ð·Ð°Ð¿ÑÐ¾ÑÑ russia ch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5190114" y="1253615"/>
            <a:ext cx="5677911" cy="49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招生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合作教学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None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其中包括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«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校企合作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»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项目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科研项目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2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合作研究与设计项目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None/>
              <a:defRPr/>
            </a:pP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None/>
              <a:defRPr/>
            </a:pPr>
            <a:endParaRPr lang="ru-RU" altLang="ru-RU" sz="10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网络式相互作用区域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擅长领域发展中心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en-US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MBA, MPA, coaching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05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跨区域创新合作伙伴发展</a:t>
            </a:r>
            <a:r>
              <a:rPr lang="ru-RU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/                                                </a:t>
            </a: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技术转移中心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4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推行社会与新型提案</a:t>
            </a:r>
            <a:endParaRPr lang="ru-RU" altLang="ru-RU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endParaRPr lang="ru-RU" altLang="ru-RU" sz="1400" dirty="0"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defRPr/>
            </a:pPr>
            <a:r>
              <a:rPr lang="zh-CN" altLang="ru-RU" dirty="0"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组织与实施国际商业活动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8139" y="3445838"/>
            <a:ext cx="37735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2000" dirty="0">
                <a:solidFill>
                  <a:srgbClr val="0089D3"/>
                </a:solidFill>
                <a:latin typeface="+mj-lt"/>
              </a:rPr>
              <a:t>联系方式</a:t>
            </a:r>
            <a:endParaRPr lang="ru-RU" sz="2000" dirty="0">
              <a:solidFill>
                <a:srgbClr val="0089D3"/>
              </a:solidFill>
              <a:latin typeface="+mj-lt"/>
            </a:endParaRPr>
          </a:p>
          <a:p>
            <a:r>
              <a:rPr lang="zh-CN" altLang="ru-RU" sz="2000" dirty="0" smtClean="0">
                <a:solidFill>
                  <a:srgbClr val="0089D3"/>
                </a:solidFill>
                <a:latin typeface="+mj-lt"/>
              </a:rPr>
              <a:t>国际合作与协议中心</a:t>
            </a:r>
            <a:endParaRPr lang="ru-RU" sz="2000" dirty="0">
              <a:solidFill>
                <a:srgbClr val="0089D3"/>
              </a:solidFill>
              <a:latin typeface="+mj-lt"/>
            </a:endParaRPr>
          </a:p>
          <a:p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+7 (863</a:t>
            </a:r>
            <a:r>
              <a:rPr lang="ru-RU" sz="1600">
                <a:solidFill>
                  <a:srgbClr val="0089D3"/>
                </a:solidFill>
                <a:latin typeface="Montserrat ExtraBold" panose="00000900000000000000" pitchFamily="2" charset="-52"/>
              </a:rPr>
              <a:t>) </a:t>
            </a:r>
            <a:r>
              <a:rPr lang="ru-RU" sz="16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2-738-785 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600" dirty="0" err="1">
                <a:solidFill>
                  <a:srgbClr val="0089D3"/>
                </a:solidFill>
                <a:latin typeface="Montserrat ExtraBold" panose="00000900000000000000" pitchFamily="2" charset="-52"/>
              </a:rPr>
              <a:t>dstu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_</a:t>
            </a:r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oms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@</a:t>
            </a:r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mail</a:t>
            </a:r>
            <a:r>
              <a:rPr lang="ru-RU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.</a:t>
            </a:r>
            <a:r>
              <a:rPr lang="ru-RU" sz="1600" dirty="0" err="1">
                <a:solidFill>
                  <a:srgbClr val="0089D3"/>
                </a:solidFill>
                <a:latin typeface="Montserrat ExtraBold" panose="00000900000000000000" pitchFamily="2" charset="-52"/>
              </a:rPr>
              <a:t>ru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cipp@donstu.ru</a:t>
            </a:r>
            <a:endParaRPr lang="ru-RU" sz="1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76" y="4829810"/>
            <a:ext cx="1510050" cy="1529733"/>
          </a:xfrm>
          <a:prstGeom prst="rect">
            <a:avLst/>
          </a:prstGeom>
        </p:spPr>
      </p:pic>
      <p:pic>
        <p:nvPicPr>
          <p:cNvPr id="29" name="Picture 2" descr="ÐÐ°ÑÑÐ¸Ð½ÐºÐ¸ Ð¿Ð¾ Ð·Ð°Ð¿ÑÐ¾ÑÑ wechat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0" y="5182148"/>
            <a:ext cx="777477" cy="7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 вправо 29"/>
          <p:cNvSpPr/>
          <p:nvPr/>
        </p:nvSpPr>
        <p:spPr>
          <a:xfrm>
            <a:off x="2228406" y="5384278"/>
            <a:ext cx="675251" cy="350640"/>
          </a:xfrm>
          <a:prstGeom prst="rightArrow">
            <a:avLst/>
          </a:prstGeom>
          <a:solidFill>
            <a:srgbClr val="53B649"/>
          </a:solidFill>
          <a:ln>
            <a:solidFill>
              <a:srgbClr val="53B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3251198" y="392208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谢谢观赏！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51668" y="5980155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9487" y="2697691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THE MINISTRY FOR EDUCATION AND SCIENCE OF THE RUSSIAN FEDERATION 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01770" y="2697690"/>
            <a:ext cx="1404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STATE 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TECHNICAL UNIVERSITY</a:t>
            </a:r>
          </a:p>
        </p:txBody>
      </p:sp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737059" y="1271638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21" y="1385869"/>
            <a:ext cx="1070712" cy="117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9358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zh-CN" altLang="ru-RU" sz="2800" b="1" dirty="0">
                <a:solidFill>
                  <a:srgbClr val="0089D3"/>
                </a:solidFill>
                <a:latin typeface="华文中宋" panose="02010600040101010101" charset="-122"/>
                <a:ea typeface="华文中宋" panose="02010600040101010101" charset="-122"/>
                <a:cs typeface="Arial Unicode MS" panose="020B0604020202020204" pitchFamily="34" charset="-128"/>
              </a:rPr>
              <a:t>顿河国立技术大学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98696" y="1043091"/>
            <a:ext cx="10881240" cy="21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74515" y="1771286"/>
            <a:ext cx="2540810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930" indent="-32893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295" algn="l"/>
                <a:tab pos="433070" algn="l"/>
                <a:tab pos="882650" algn="l"/>
                <a:tab pos="133159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14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顿河畔罗斯托夫</a:t>
            </a:r>
          </a:p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145" algn="l"/>
                <a:tab pos="1781175" algn="l"/>
                <a:tab pos="2230120" algn="l"/>
                <a:tab pos="2679700" algn="l"/>
                <a:tab pos="3128645" algn="l"/>
                <a:tab pos="3578225" algn="l"/>
                <a:tab pos="4027170" algn="l"/>
                <a:tab pos="4476750" algn="l"/>
                <a:tab pos="4925695" algn="l"/>
                <a:tab pos="5375275" algn="l"/>
                <a:tab pos="5824220" algn="l"/>
                <a:tab pos="6273800" algn="l"/>
                <a:tab pos="6722745" algn="l"/>
                <a:tab pos="7172325" algn="l"/>
                <a:tab pos="7621270" algn="l"/>
                <a:tab pos="8070850" algn="l"/>
                <a:tab pos="8519795" algn="l"/>
                <a:tab pos="8969375" algn="l"/>
              </a:tabLst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农业机械制造学院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4596" t="-581" r="-386" b="9669"/>
          <a:stretch>
            <a:fillRect/>
          </a:stretch>
        </p:blipFill>
        <p:spPr bwMode="auto">
          <a:xfrm>
            <a:off x="1709906" y="1536183"/>
            <a:ext cx="1566869" cy="1071055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80274" y="5340242"/>
            <a:ext cx="1944505" cy="31559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335280" algn="l"/>
                <a:tab pos="672465" algn="l"/>
                <a:tab pos="1009650" algn="l"/>
                <a:tab pos="1346200" algn="l"/>
                <a:tab pos="1683385" algn="l"/>
                <a:tab pos="2019935" algn="l"/>
                <a:tab pos="2357120" algn="l"/>
                <a:tab pos="2694305" algn="l"/>
                <a:tab pos="3030855" algn="l"/>
                <a:tab pos="3368040" algn="l"/>
                <a:tab pos="3705225" algn="l"/>
                <a:tab pos="4041775" algn="l"/>
                <a:tab pos="4378960" algn="l"/>
                <a:tab pos="4715510" algn="l"/>
                <a:tab pos="5052695" algn="l"/>
                <a:tab pos="5389880" algn="l"/>
                <a:tab pos="5726430" algn="l"/>
                <a:tab pos="6063615" algn="l"/>
                <a:tab pos="6400800" algn="l"/>
                <a:tab pos="6737350" algn="l"/>
              </a:tabLst>
              <a:defRPr/>
            </a:pPr>
            <a:r>
              <a:rPr lang="zh-CN" altLang="ru-RU" sz="1600" b="1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俄南方重点大学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35716" y="3588669"/>
            <a:ext cx="205801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280" algn="l"/>
                <a:tab pos="672465" algn="l"/>
                <a:tab pos="1009650" algn="l"/>
                <a:tab pos="1346200" algn="l"/>
                <a:tab pos="1683385" algn="l"/>
                <a:tab pos="2019935" algn="l"/>
                <a:tab pos="2357120" algn="l"/>
                <a:tab pos="2694305" algn="l"/>
                <a:tab pos="3030855" algn="l"/>
                <a:tab pos="3368040" algn="l"/>
                <a:tab pos="3705225" algn="l"/>
                <a:tab pos="4041775" algn="l"/>
                <a:tab pos="4378960" algn="l"/>
                <a:tab pos="4715510" algn="l"/>
                <a:tab pos="5052695" algn="l"/>
                <a:tab pos="5389880" algn="l"/>
                <a:tab pos="5726430" algn="l"/>
                <a:tab pos="6063615" algn="l"/>
                <a:tab pos="6400800" algn="l"/>
                <a:tab pos="6737350" algn="l"/>
              </a:tabLst>
              <a:defRPr/>
            </a:pPr>
            <a:r>
              <a:rPr lang="zh-CN" altLang="en-US" sz="1600" b="1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顿河国立技术大学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6138" y="1833026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6138" y="3526430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2400" b="1" dirty="0">
              <a:solidFill>
                <a:srgbClr val="0094D7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2452" y="5268449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94D7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2000" b="1" dirty="0">
              <a:solidFill>
                <a:srgbClr val="0094D7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06" y="3221316"/>
            <a:ext cx="1586572" cy="1076816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97" y="4907286"/>
            <a:ext cx="1574831" cy="106844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935028" y="1640727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/>
          <a:srcRect r="79113" b="20272"/>
          <a:stretch>
            <a:fillRect/>
          </a:stretch>
        </p:blipFill>
        <p:spPr>
          <a:xfrm>
            <a:off x="6293101" y="1540838"/>
            <a:ext cx="632663" cy="6606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/>
          <a:srcRect r="80199" b="18460"/>
          <a:stretch>
            <a:fillRect/>
          </a:stretch>
        </p:blipFill>
        <p:spPr>
          <a:xfrm>
            <a:off x="6269941" y="4216810"/>
            <a:ext cx="678984" cy="69123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202901" y="3221316"/>
            <a:ext cx="244544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在校学生人数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18402" y="4995717"/>
            <a:ext cx="2520289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3 000+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在校外国留学生人数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20889" y="2229713"/>
            <a:ext cx="199477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 </a:t>
            </a:r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000+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</a:rPr>
              <a:t>在校教职工人数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26591" y="2434446"/>
            <a:ext cx="130136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所 分校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8608" y="1533818"/>
            <a:ext cx="862410" cy="7158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8475254" y="1636609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037424" y="1451340"/>
            <a:ext cx="1301368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26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栋 教学楼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17244" y="3941929"/>
            <a:ext cx="652094" cy="7998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753704" y="5065079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个 院系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38883" y="5052270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教研室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06401" y="3803871"/>
            <a:ext cx="185824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  <a:endParaRPr lang="ru-RU" sz="3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zh-CN" altLang="ru-RU" sz="1600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教学专业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054373" y="2424006"/>
            <a:ext cx="135499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</a:p>
          <a:p>
            <a:r>
              <a:rPr lang="zh-CN" altLang="ru-RU" sz="1600" b="1" dirty="0">
                <a:solidFill>
                  <a:srgbClr val="1A1B13"/>
                </a:solidFill>
                <a:latin typeface="Microsoft New Tai Lue" panose="020B0502040204020203" charset="0"/>
                <a:cs typeface="Microsoft New Tai Lue" panose="020B0502040204020203" charset="0"/>
              </a:rPr>
              <a:t>栋 宿舍</a:t>
            </a:r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学校院系结构设置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2112976" y="1755319"/>
            <a:ext cx="2253778" cy="3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ru-RU" sz="20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学科方向</a:t>
            </a: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812298" y="2332493"/>
            <a:ext cx="2972600" cy="630985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艺术与人文科学</a:t>
            </a: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12296" y="4644108"/>
            <a:ext cx="2972602" cy="592456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社会科学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12295" y="3889400"/>
            <a:ext cx="2972603" cy="587934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自然科学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12296" y="3125693"/>
            <a:ext cx="2972602" cy="599917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生命与生物医学</a:t>
            </a: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12296" y="5399044"/>
            <a:ext cx="2972602" cy="574431"/>
          </a:xfrm>
          <a:prstGeom prst="roundRect">
            <a:avLst/>
          </a:prstGeom>
          <a:solidFill>
            <a:srgbClr val="0089D3"/>
          </a:solidFill>
          <a:ln>
            <a:noFill/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工程技术与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IT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433504" y="1754991"/>
            <a:ext cx="2562870" cy="39878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 院系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90932" y="1761275"/>
            <a:ext cx="139778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sz="2000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个 教研室</a:t>
            </a: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8690932" y="1116471"/>
            <a:ext cx="18174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134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4032457" y="1214691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14"/>
          <p:cNvSpPr txBox="1">
            <a:spLocks noChangeArrowheads="1"/>
          </p:cNvSpPr>
          <p:nvPr/>
        </p:nvSpPr>
        <p:spPr bwMode="auto">
          <a:xfrm>
            <a:off x="2118425" y="1064125"/>
            <a:ext cx="18939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</a:p>
        </p:txBody>
      </p:sp>
      <p:sp>
        <p:nvSpPr>
          <p:cNvPr id="89" name="TextBox 14"/>
          <p:cNvSpPr txBox="1">
            <a:spLocks noChangeArrowheads="1"/>
          </p:cNvSpPr>
          <p:nvPr/>
        </p:nvSpPr>
        <p:spPr bwMode="auto">
          <a:xfrm>
            <a:off x="6433504" y="1120550"/>
            <a:ext cx="205774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lang="ru-RU" altLang="ru-RU" sz="4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4274256" y="2315411"/>
            <a:ext cx="1710900" cy="52861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军事教育系</a:t>
            </a: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6072314" y="2311525"/>
            <a:ext cx="1704684" cy="53473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机电自动化管理系</a:t>
            </a: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7864156" y="2325891"/>
            <a:ext cx="1704684" cy="518974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交通服务与运营系</a:t>
            </a: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9655998" y="2329303"/>
            <a:ext cx="1704684" cy="51472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农业综合系</a:t>
            </a: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072314" y="2974149"/>
            <a:ext cx="1704684" cy="52719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道路交通系</a:t>
            </a: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7864156" y="2975768"/>
            <a:ext cx="1704684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创新经济与管理系</a:t>
            </a:r>
          </a:p>
        </p:txBody>
      </p:sp>
      <p:sp>
        <p:nvSpPr>
          <p:cNvPr id="63" name="Скругленный прямоугольник 62"/>
          <p:cNvSpPr/>
          <p:nvPr/>
        </p:nvSpPr>
        <p:spPr bwMode="auto">
          <a:xfrm>
            <a:off x="9655999" y="2974808"/>
            <a:ext cx="1704684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社会人文系</a:t>
            </a:r>
          </a:p>
        </p:txBody>
      </p:sp>
      <p:sp>
        <p:nvSpPr>
          <p:cNvPr id="64" name="Скругленный прямоугольник 63"/>
          <p:cNvSpPr/>
          <p:nvPr/>
        </p:nvSpPr>
        <p:spPr bwMode="auto">
          <a:xfrm>
            <a:off x="4274256" y="2967558"/>
            <a:ext cx="1710900" cy="52783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国际系</a:t>
            </a:r>
          </a:p>
        </p:txBody>
      </p:sp>
      <p:sp>
        <p:nvSpPr>
          <p:cNvPr id="65" name="Скругленный прямоугольник 64"/>
          <p:cNvSpPr/>
          <p:nvPr/>
        </p:nvSpPr>
        <p:spPr bwMode="auto">
          <a:xfrm>
            <a:off x="6072315" y="3617134"/>
            <a:ext cx="1704684" cy="519398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旅游服务系</a:t>
            </a:r>
          </a:p>
        </p:txBody>
      </p:sp>
      <p:sp>
        <p:nvSpPr>
          <p:cNvPr id="66" name="Скругленный прямоугольник 65"/>
          <p:cNvSpPr/>
          <p:nvPr/>
        </p:nvSpPr>
        <p:spPr bwMode="auto">
          <a:xfrm>
            <a:off x="4274180" y="3617135"/>
            <a:ext cx="1710976" cy="519623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法律系</a:t>
            </a:r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9655997" y="3615963"/>
            <a:ext cx="1704685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建筑艺术与工艺教育系</a:t>
            </a:r>
          </a:p>
        </p:txBody>
      </p:sp>
      <p:sp>
        <p:nvSpPr>
          <p:cNvPr id="68" name="Скругленный прямоугольник 67"/>
          <p:cNvSpPr/>
          <p:nvPr/>
        </p:nvSpPr>
        <p:spPr bwMode="auto">
          <a:xfrm>
            <a:off x="7864156" y="3615963"/>
            <a:ext cx="1704684" cy="5205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仪器制造与技术调控系</a:t>
            </a: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6072315" y="4255536"/>
            <a:ext cx="1704684" cy="50710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传媒与多媒体技术系</a:t>
            </a: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7864157" y="4257965"/>
            <a:ext cx="1704684" cy="50224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信息经济系统系</a:t>
            </a: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9655998" y="4257965"/>
            <a:ext cx="1726706" cy="500965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工业与民用建筑系</a:t>
            </a: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9655998" y="5485960"/>
            <a:ext cx="1726706" cy="47131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机械制造技术与设备系</a:t>
            </a:r>
          </a:p>
        </p:txBody>
      </p:sp>
      <p:sp>
        <p:nvSpPr>
          <p:cNvPr id="90" name="Скругленный прямоугольник 89"/>
          <p:cNvSpPr/>
          <p:nvPr/>
        </p:nvSpPr>
        <p:spPr bwMode="auto">
          <a:xfrm>
            <a:off x="6072314" y="6055759"/>
            <a:ext cx="3496526" cy="473041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安全动力与工程生态系</a:t>
            </a: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4280017" y="4883378"/>
            <a:ext cx="1705139" cy="469769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体育系</a:t>
            </a:r>
          </a:p>
        </p:txBody>
      </p:sp>
      <p:sp>
        <p:nvSpPr>
          <p:cNvPr id="92" name="Скругленный прямоугольник 91"/>
          <p:cNvSpPr/>
          <p:nvPr/>
        </p:nvSpPr>
        <p:spPr bwMode="auto">
          <a:xfrm>
            <a:off x="6072315" y="5482377"/>
            <a:ext cx="3496526" cy="470586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能源与石油天然气生产系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9655998" y="4881875"/>
            <a:ext cx="1726706" cy="472652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心理教育与儿童缺陷系</a:t>
            </a:r>
          </a:p>
        </p:txBody>
      </p:sp>
      <p:sp>
        <p:nvSpPr>
          <p:cNvPr id="94" name="Скругленный прямоугольник 93"/>
          <p:cNvSpPr/>
          <p:nvPr/>
        </p:nvSpPr>
        <p:spPr bwMode="auto">
          <a:xfrm>
            <a:off x="4269130" y="5481728"/>
            <a:ext cx="1716025" cy="46900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ru-RU" sz="1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信息与计算机技术系</a:t>
            </a:r>
          </a:p>
        </p:txBody>
      </p:sp>
      <p:sp>
        <p:nvSpPr>
          <p:cNvPr id="95" name="Скругленный прямоугольник 94"/>
          <p:cNvSpPr/>
          <p:nvPr/>
        </p:nvSpPr>
        <p:spPr bwMode="auto">
          <a:xfrm>
            <a:off x="7864156" y="4879268"/>
            <a:ext cx="1704684" cy="477987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飞行器制造系</a:t>
            </a: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6072315" y="4879268"/>
            <a:ext cx="1704684" cy="47388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机械制造技术系</a:t>
            </a:r>
          </a:p>
        </p:txBody>
      </p:sp>
      <p:sp>
        <p:nvSpPr>
          <p:cNvPr id="97" name="Скругленный прямоугольник 96"/>
          <p:cNvSpPr/>
          <p:nvPr/>
        </p:nvSpPr>
        <p:spPr bwMode="auto">
          <a:xfrm>
            <a:off x="4269131" y="4253278"/>
            <a:ext cx="1716025" cy="506930"/>
          </a:xfrm>
          <a:prstGeom prst="round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89D3"/>
                </a:solidFill>
                <a:uLnTx/>
                <a:uFillTx/>
                <a:ea typeface="+mn-lt"/>
                <a:cs typeface="Arial Unicode MS" panose="020B0604020202020204" pitchFamily="34" charset="-128"/>
              </a:rPr>
              <a:t>工程建筑系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888" y="1186457"/>
            <a:ext cx="1135917" cy="864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897" y="1060216"/>
            <a:ext cx="1322064" cy="1067638"/>
          </a:xfrm>
          <a:prstGeom prst="rect">
            <a:avLst/>
          </a:prstGeom>
        </p:spPr>
      </p:pic>
      <p:sp>
        <p:nvSpPr>
          <p:cNvPr id="47" name="Прямоугольник с двумя скругленными соседними углами 4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993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我校教学计划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3628974" y="4535191"/>
            <a:ext cx="5071549" cy="7683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ru-RU" sz="2400" b="1" dirty="0">
                <a:solidFill>
                  <a:schemeClr val="tx2">
                    <a:lumMod val="5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实现终身教育战略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527935" y="4862523"/>
            <a:ext cx="21731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个 教学专业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1048857" y="5685485"/>
            <a:ext cx="7395693" cy="653337"/>
            <a:chOff x="2341377" y="3444315"/>
            <a:chExt cx="6057862" cy="534057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603273" y="3448215"/>
              <a:ext cx="1391936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5" name="Скругленный прямоугольник 124"/>
            <p:cNvSpPr/>
            <p:nvPr/>
          </p:nvSpPr>
          <p:spPr>
            <a:xfrm>
              <a:off x="7143729" y="3448215"/>
              <a:ext cx="1160178" cy="530157"/>
            </a:xfrm>
            <a:prstGeom prst="roundRect">
              <a:avLst/>
            </a:prstGeom>
            <a:solidFill>
              <a:srgbClr val="0089D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solidFill>
                  <a:srgbClr val="FFFFFF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127" name="Группа 126"/>
            <p:cNvGrpSpPr/>
            <p:nvPr/>
          </p:nvGrpSpPr>
          <p:grpSpPr>
            <a:xfrm>
              <a:off x="2341377" y="3448215"/>
              <a:ext cx="2242513" cy="530157"/>
              <a:chOff x="2451449" y="5481662"/>
              <a:chExt cx="2242513" cy="530157"/>
            </a:xfrm>
          </p:grpSpPr>
          <p:sp>
            <p:nvSpPr>
              <p:cNvPr id="134" name="Скругленный прямоугольник 133"/>
              <p:cNvSpPr/>
              <p:nvPr/>
            </p:nvSpPr>
            <p:spPr>
              <a:xfrm>
                <a:off x="2508193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5" name="Скругленный прямоугольник 134"/>
              <p:cNvSpPr/>
              <p:nvPr/>
            </p:nvSpPr>
            <p:spPr>
              <a:xfrm>
                <a:off x="3605798" y="548166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451449" y="5564536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chemeClr val="bg1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初等教育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539613" y="5563819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中等教育</a:t>
                </a:r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4530040" y="3527742"/>
              <a:ext cx="1537361" cy="2507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预科</a:t>
              </a: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5971340" y="3444315"/>
              <a:ext cx="1154349" cy="530157"/>
              <a:chOff x="5950070" y="5486095"/>
              <a:chExt cx="1154349" cy="530157"/>
            </a:xfrm>
          </p:grpSpPr>
          <p:sp>
            <p:nvSpPr>
              <p:cNvPr id="132" name="Скругленный прямоугольник 131"/>
              <p:cNvSpPr/>
              <p:nvPr/>
            </p:nvSpPr>
            <p:spPr>
              <a:xfrm>
                <a:off x="6027769" y="5486095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5950070" y="5576134"/>
                <a:ext cx="1154349" cy="250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高等教育</a:t>
                </a:r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7048397" y="3527775"/>
              <a:ext cx="1350842" cy="4266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大学毕业后</a:t>
              </a:r>
            </a:p>
            <a:p>
              <a:pPr algn="ctr"/>
              <a:r>
                <a:rPr lang="zh-CN" altLang="ru-RU" sz="1400" b="1" dirty="0">
                  <a:solidFill>
                    <a:srgbClr val="FFFFFF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成人教育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49257" y="1254776"/>
            <a:ext cx="7840304" cy="2697225"/>
            <a:chOff x="718400" y="1516629"/>
            <a:chExt cx="7938022" cy="2483779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8400" y="1516629"/>
              <a:ext cx="7938022" cy="2483779"/>
              <a:chOff x="1766372" y="3428997"/>
              <a:chExt cx="6914612" cy="2479929"/>
            </a:xfrm>
          </p:grpSpPr>
          <p:sp>
            <p:nvSpPr>
              <p:cNvPr id="58" name="Скругленный прямоугольник 57"/>
              <p:cNvSpPr/>
              <p:nvPr/>
            </p:nvSpPr>
            <p:spPr>
              <a:xfrm>
                <a:off x="1828800" y="3429000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2983149" y="342899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4137498" y="342900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5291847" y="342899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6446196" y="342899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1828800" y="407892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2983149" y="4078921"/>
                <a:ext cx="1040860" cy="1180087"/>
              </a:xfrm>
              <a:prstGeom prst="roundRect">
                <a:avLst>
                  <a:gd name="adj" fmla="val 7653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4137498" y="4078923"/>
                <a:ext cx="1040860" cy="1174463"/>
              </a:xfrm>
              <a:prstGeom prst="roundRect">
                <a:avLst>
                  <a:gd name="adj" fmla="val 685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5291847" y="4078920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7" name="Скругленный прямоугольник 66"/>
              <p:cNvSpPr/>
              <p:nvPr/>
            </p:nvSpPr>
            <p:spPr>
              <a:xfrm>
                <a:off x="6446196" y="4078919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7600545" y="4078920"/>
                <a:ext cx="1040860" cy="1170405"/>
              </a:xfrm>
              <a:prstGeom prst="roundRect">
                <a:avLst>
                  <a:gd name="adj" fmla="val 9094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828800" y="4728852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79B2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1828800" y="5378769"/>
                <a:ext cx="1040860" cy="530157"/>
              </a:xfrm>
              <a:prstGeom prst="roundRect">
                <a:avLst/>
              </a:prstGeom>
              <a:solidFill>
                <a:srgbClr val="0089D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chemeClr val="accent5">
                      <a:lumMod val="5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2983149" y="537876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4137498" y="537876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5291847" y="537876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6402337" y="5378766"/>
                <a:ext cx="1144850" cy="530157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806103" y="3493366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博士研究生</a:t>
                </a:r>
                <a:endParaRPr lang="en-US" altLang="zh-CN" sz="1400" b="1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(3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15766" y="4151151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硕士研究生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(2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</a:t>
                </a:r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)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814232" y="4808936"/>
                <a:ext cx="1040861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本科</a:t>
                </a:r>
                <a:endParaRPr lang="en-US" altLang="zh-CN" sz="1400" b="1" dirty="0" smtClean="0">
                  <a:solidFill>
                    <a:schemeClr val="bg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(4 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年）</a:t>
                </a:r>
                <a:endParaRPr lang="ru-RU" sz="14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66372" y="5459207"/>
                <a:ext cx="1131657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FFFFFF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中等教育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983147" y="3540475"/>
                <a:ext cx="1040860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ea typeface="+mn-lt"/>
                    <a:cs typeface="+mn-lt"/>
                  </a:rPr>
                  <a:t>工程技术与</a:t>
                </a:r>
                <a:r>
                  <a:rPr lang="en-US" altLang="zh-CN" sz="1400" b="1" dirty="0">
                    <a:solidFill>
                      <a:srgbClr val="0089D3"/>
                    </a:solidFill>
                    <a:ea typeface="+mn-lt"/>
                    <a:cs typeface="+mn-lt"/>
                  </a:rPr>
                  <a:t>IT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19121" y="4517132"/>
                <a:ext cx="1154349" cy="508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ea typeface="+mn-lt"/>
                    <a:cs typeface="+mn-lt"/>
                    <a:sym typeface="+mn-ea"/>
                  </a:rPr>
                  <a:t>工程技术与</a:t>
                </a:r>
                <a:r>
                  <a:rPr lang="en-US" altLang="zh-CN" sz="1400" b="1" dirty="0">
                    <a:solidFill>
                      <a:srgbClr val="0089D3"/>
                    </a:solidFill>
                    <a:ea typeface="+mn-lt"/>
                    <a:cs typeface="+mn-lt"/>
                    <a:sym typeface="+mn-ea"/>
                  </a:rPr>
                  <a:t>IT</a:t>
                </a:r>
                <a:endParaRPr lang="en-US" altLang="zh-CN" sz="900" b="1" dirty="0">
                  <a:solidFill>
                    <a:srgbClr val="0089D3"/>
                  </a:solidFill>
                  <a:ea typeface="+mn-lt"/>
                  <a:cs typeface="+mn-lt"/>
                </a:endParaRPr>
              </a:p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ru-RU" sz="700" b="1" dirty="0">
                  <a:solidFill>
                    <a:schemeClr val="bg1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2919121" y="5497394"/>
                <a:ext cx="1154349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中等技术学校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60566" y="3533207"/>
                <a:ext cx="1207758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自然科学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4107147" y="4412450"/>
                <a:ext cx="1131654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艺术与人文科学</a:t>
                </a:r>
                <a:endParaRPr lang="en-US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4137309" y="5497666"/>
                <a:ext cx="1019769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中学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291847" y="3533769"/>
                <a:ext cx="1040860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社会科学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301927" y="5427511"/>
                <a:ext cx="1040860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中等专科学校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384711" y="3479995"/>
                <a:ext cx="1166029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艺术与人文科学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384151" y="4494079"/>
                <a:ext cx="1162477" cy="281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  <a:sym typeface="+mn-ea"/>
                  </a:rPr>
                  <a:t>社会科学</a:t>
                </a:r>
                <a:endParaRPr lang="en-US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332707" y="5416288"/>
                <a:ext cx="1267838" cy="479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ru-RU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尼古拉二世中等武备学校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99191" y="4308270"/>
                <a:ext cx="1081793" cy="7344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rgbClr val="0089D3"/>
                    </a:solidFill>
                    <a:latin typeface="Montserrat ExtraBold" panose="00000900000000000000" pitchFamily="2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生命与生物医学</a:t>
                </a:r>
                <a:endParaRPr lang="en-US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en-US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ctr"/>
                <a:endParaRPr lang="ru-RU" sz="9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38" name="TextBox 137"/>
            <p:cNvSpPr txBox="1"/>
            <p:nvPr/>
          </p:nvSpPr>
          <p:spPr>
            <a:xfrm>
              <a:off x="4672818" y="2602130"/>
              <a:ext cx="1403089" cy="56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ru-RU" sz="1400" b="1" dirty="0">
                  <a:solidFill>
                    <a:srgbClr val="0089D3"/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自然科学</a:t>
              </a:r>
              <a:endParaRPr lang="zh-CN" altLang="ru-RU" sz="9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endParaRPr lang="ru-RU" sz="9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/>
              <a:endParaRPr lang="ru-RU" sz="1100" b="1" dirty="0"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40" name="TextBox 14"/>
          <p:cNvSpPr txBox="1">
            <a:spLocks noChangeArrowheads="1"/>
          </p:cNvSpPr>
          <p:nvPr/>
        </p:nvSpPr>
        <p:spPr bwMode="auto">
          <a:xfrm>
            <a:off x="1527935" y="4293655"/>
            <a:ext cx="14911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341</a:t>
            </a:r>
            <a:endParaRPr lang="ru-RU" altLang="ru-RU" sz="4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211" y="4436515"/>
            <a:ext cx="647866" cy="7946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0361" y="1249799"/>
            <a:ext cx="2368367" cy="1681948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0593"/>
          <a:stretch>
            <a:fillRect/>
          </a:stretch>
        </p:blipFill>
        <p:spPr bwMode="auto">
          <a:xfrm>
            <a:off x="9020361" y="2920132"/>
            <a:ext cx="2362342" cy="1684493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86" y="4602080"/>
            <a:ext cx="2361417" cy="16926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0" name="Прямоугольник с двумя скругленными соседними углами 6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国内外与我校合作伙伴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10214" y="952905"/>
            <a:ext cx="1067248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ru-RU" sz="2000" dirty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稳定的制度与区域发展</a:t>
            </a:r>
            <a:r>
              <a:rPr lang="ru-RU" sz="2000" dirty="0">
                <a:solidFill>
                  <a:srgbClr val="0089D3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>
            <a:fillRect/>
          </a:stretch>
        </p:blipFill>
        <p:spPr>
          <a:xfrm>
            <a:off x="728816" y="5239586"/>
            <a:ext cx="1493800" cy="43134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30" y="4949108"/>
            <a:ext cx="1124651" cy="942993"/>
          </a:xfrm>
          <a:prstGeom prst="rect">
            <a:avLst/>
          </a:prstGeom>
        </p:spPr>
      </p:pic>
      <p:sp>
        <p:nvSpPr>
          <p:cNvPr id="60" name="Rectangle 47"/>
          <p:cNvSpPr>
            <a:spLocks noChangeArrowheads="1"/>
          </p:cNvSpPr>
          <p:nvPr/>
        </p:nvSpPr>
        <p:spPr bwMode="auto">
          <a:xfrm>
            <a:off x="491820" y="5840628"/>
            <a:ext cx="151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latin typeface="Circe Light" panose="020B0402020203020203" pitchFamily="34" charset="-52"/>
            </a:endParaRPr>
          </a:p>
        </p:txBody>
      </p:sp>
      <p:pic>
        <p:nvPicPr>
          <p:cNvPr id="61" name="Рисунок 60" descr="http://dstu.edu.ru/static/img/partners/logo_gloria_d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7866" r="1747" b="5730"/>
          <a:stretch>
            <a:fillRect/>
          </a:stretch>
        </p:blipFill>
        <p:spPr bwMode="auto">
          <a:xfrm>
            <a:off x="7341161" y="1653695"/>
            <a:ext cx="1867965" cy="3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4" b="31411"/>
          <a:stretch>
            <a:fillRect/>
          </a:stretch>
        </p:blipFill>
        <p:spPr>
          <a:xfrm>
            <a:off x="2938916" y="2803347"/>
            <a:ext cx="1712974" cy="4685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" b="37065"/>
          <a:stretch>
            <a:fillRect/>
          </a:stretch>
        </p:blipFill>
        <p:spPr>
          <a:xfrm>
            <a:off x="4943525" y="2838390"/>
            <a:ext cx="1595352" cy="311823"/>
          </a:xfrm>
          <a:prstGeom prst="rect">
            <a:avLst/>
          </a:prstGeom>
        </p:spPr>
      </p:pic>
      <p:pic>
        <p:nvPicPr>
          <p:cNvPr id="64" name="Picture 2" descr="http://joobz.ru/assets/uploads/2014/11/05/141519719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2542" y="4955424"/>
            <a:ext cx="961051" cy="94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64" descr="http://dstu.edu.ru/static/img/partners/bci.gif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4976" r="4291" b="4870"/>
          <a:stretch>
            <a:fillRect/>
          </a:stretch>
        </p:blipFill>
        <p:spPr bwMode="auto">
          <a:xfrm>
            <a:off x="9638261" y="3926047"/>
            <a:ext cx="1743953" cy="38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2" cstate="print"/>
          <a:srcRect l="1708" r="1349"/>
          <a:stretch>
            <a:fillRect/>
          </a:stretch>
        </p:blipFill>
        <p:spPr bwMode="auto">
          <a:xfrm>
            <a:off x="7383709" y="3936575"/>
            <a:ext cx="1694979" cy="46870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2"/>
          <p:cNvSpPr txBox="1">
            <a:spLocks noChangeArrowheads="1"/>
          </p:cNvSpPr>
          <p:nvPr/>
        </p:nvSpPr>
        <p:spPr bwMode="auto">
          <a:xfrm>
            <a:off x="710876" y="2223380"/>
            <a:ext cx="1537898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俄罗斯农业机器制造厂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2894354" y="1602115"/>
            <a:ext cx="1615440" cy="1143236"/>
            <a:chOff x="3340243" y="1539497"/>
            <a:chExt cx="2181629" cy="1127231"/>
          </a:xfrm>
        </p:grpSpPr>
        <p:pic>
          <p:nvPicPr>
            <p:cNvPr id="69" name="Рисунок 68" descr="http://www.impulsprokarieru.cz/galerie/zamestnavatele/1333195752_cs_logo_kovosvit-mas_slogan_red-kopirovat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4" b="33179"/>
            <a:stretch>
              <a:fillRect/>
            </a:stretch>
          </p:blipFill>
          <p:spPr bwMode="auto">
            <a:xfrm>
              <a:off x="3400425" y="1539497"/>
              <a:ext cx="1972618" cy="499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8"/>
            <p:cNvSpPr txBox="1">
              <a:spLocks noChangeArrowheads="1"/>
            </p:cNvSpPr>
            <p:nvPr/>
          </p:nvSpPr>
          <p:spPr bwMode="auto">
            <a:xfrm>
              <a:off x="3340243" y="2152065"/>
              <a:ext cx="2181629" cy="51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俄罗斯</a:t>
              </a:r>
              <a:r>
                <a:rPr lang="en-US" altLang="zh-CN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-</a:t>
              </a:r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捷克</a:t>
              </a:r>
            </a:p>
            <a:p>
              <a:pPr algn="l" eaLnBrk="1" hangingPunct="1"/>
              <a:r>
                <a:rPr lang="zh-CN" altLang="en-US" sz="1400" b="1" dirty="0">
                  <a:solidFill>
                    <a:srgbClr val="4472C4">
                      <a:lumMod val="50000"/>
                    </a:srgb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机械制造有限公司</a:t>
              </a:r>
              <a:endParaRPr lang="ru-RU" altLang="ru-RU" sz="1400" b="1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9340004" y="2834400"/>
            <a:ext cx="2041976" cy="748316"/>
            <a:chOff x="5325927" y="1850886"/>
            <a:chExt cx="2708212" cy="1185019"/>
          </a:xfrm>
        </p:grpSpPr>
        <p:pic>
          <p:nvPicPr>
            <p:cNvPr id="72" name="Рисунок 71" descr="http://dstu.edu.ru/static/img/partners/b_media_ur.jpg">
              <a:hlinkClick r:id="rId14"/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" t="6231" r="831" b="7268"/>
            <a:stretch>
              <a:fillRect/>
            </a:stretch>
          </p:blipFill>
          <p:spPr bwMode="auto">
            <a:xfrm>
              <a:off x="5758731" y="1850886"/>
              <a:ext cx="2238487" cy="49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69"/>
            <p:cNvSpPr txBox="1">
              <a:spLocks noChangeArrowheads="1"/>
            </p:cNvSpPr>
            <p:nvPr/>
          </p:nvSpPr>
          <p:spPr bwMode="auto">
            <a:xfrm>
              <a:off x="5325927" y="2550213"/>
              <a:ext cx="2708212" cy="485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zh-CN" altLang="en-US" sz="14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+mn-ea"/>
                </a:rPr>
                <a:t>南方媒体集团公司</a:t>
              </a:r>
              <a:endParaRPr lang="ru-RU" altLang="ru-RU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4" name="TextBox 75"/>
          <p:cNvSpPr txBox="1">
            <a:spLocks noChangeArrowheads="1"/>
          </p:cNvSpPr>
          <p:nvPr/>
        </p:nvSpPr>
        <p:spPr bwMode="auto">
          <a:xfrm>
            <a:off x="7247898" y="2202904"/>
            <a:ext cx="194071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sym typeface="+mn-ea"/>
              </a:rPr>
              <a:t>Gloria Jeans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5" name="TextBox 5163"/>
          <p:cNvSpPr txBox="1">
            <a:spLocks noChangeArrowheads="1"/>
          </p:cNvSpPr>
          <p:nvPr/>
        </p:nvSpPr>
        <p:spPr bwMode="auto">
          <a:xfrm>
            <a:off x="710471" y="3343712"/>
            <a:ext cx="180648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俄罗斯直升机制造厂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6" name="TextBox 76"/>
          <p:cNvSpPr txBox="1">
            <a:spLocks noChangeArrowheads="1"/>
          </p:cNvSpPr>
          <p:nvPr/>
        </p:nvSpPr>
        <p:spPr bwMode="auto">
          <a:xfrm>
            <a:off x="2936309" y="3340936"/>
            <a:ext cx="116560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美国铝公司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" name="TextBox 71"/>
          <p:cNvSpPr txBox="1">
            <a:spLocks noChangeArrowheads="1"/>
          </p:cNvSpPr>
          <p:nvPr/>
        </p:nvSpPr>
        <p:spPr bwMode="auto">
          <a:xfrm>
            <a:off x="5067692" y="3289196"/>
            <a:ext cx="173703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 smtClean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匹</a:t>
            </a:r>
            <a:r>
              <a:rPr lang="zh-CN" altLang="en-US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威系统</a:t>
            </a:r>
          </a:p>
        </p:txBody>
      </p:sp>
      <p:sp>
        <p:nvSpPr>
          <p:cNvPr id="78" name="TextBox 74"/>
          <p:cNvSpPr txBox="1">
            <a:spLocks noChangeArrowheads="1"/>
          </p:cNvSpPr>
          <p:nvPr/>
        </p:nvSpPr>
        <p:spPr bwMode="auto">
          <a:xfrm>
            <a:off x="4891203" y="4486826"/>
            <a:ext cx="1726606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新切尔卡斯克电力机车建筑制造厂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9" name="TextBox 65"/>
          <p:cNvSpPr txBox="1">
            <a:spLocks noChangeArrowheads="1"/>
          </p:cNvSpPr>
          <p:nvPr/>
        </p:nvSpPr>
        <p:spPr bwMode="auto">
          <a:xfrm>
            <a:off x="706852" y="5788785"/>
            <a:ext cx="2223366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亚速光学机械制造厂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" name="TextBox 72"/>
          <p:cNvSpPr txBox="1">
            <a:spLocks noChangeArrowheads="1"/>
          </p:cNvSpPr>
          <p:nvPr/>
        </p:nvSpPr>
        <p:spPr bwMode="auto">
          <a:xfrm>
            <a:off x="3014173" y="4486782"/>
            <a:ext cx="2086019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三菱电气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" name="TextBox 73"/>
          <p:cNvSpPr txBox="1">
            <a:spLocks noChangeArrowheads="1"/>
          </p:cNvSpPr>
          <p:nvPr/>
        </p:nvSpPr>
        <p:spPr bwMode="auto">
          <a:xfrm>
            <a:off x="2663662" y="5788869"/>
            <a:ext cx="134071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dirty="0">
                <a:latin typeface="+mn-lt"/>
                <a:ea typeface="+mn-lt"/>
                <a:cs typeface="+mn-lt"/>
              </a:rPr>
              <a:t>GC</a:t>
            </a:r>
            <a:r>
              <a:rPr lang="zh-CN" altLang="en-US" sz="1400" dirty="0">
                <a:latin typeface="+mn-lt"/>
                <a:ea typeface="+mn-lt"/>
                <a:cs typeface="+mn-lt"/>
              </a:rPr>
              <a:t>南方城市</a:t>
            </a:r>
          </a:p>
        </p:txBody>
      </p:sp>
      <p:sp>
        <p:nvSpPr>
          <p:cNvPr id="82" name="TextBox 73"/>
          <p:cNvSpPr txBox="1">
            <a:spLocks noChangeArrowheads="1"/>
          </p:cNvSpPr>
          <p:nvPr/>
        </p:nvSpPr>
        <p:spPr bwMode="auto">
          <a:xfrm>
            <a:off x="4281555" y="5840930"/>
            <a:ext cx="1363856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zh-CN" altLang="en-US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喀莫茨公司</a:t>
            </a:r>
          </a:p>
        </p:txBody>
      </p:sp>
      <p:sp>
        <p:nvSpPr>
          <p:cNvPr id="83" name="TextBox 66"/>
          <p:cNvSpPr txBox="1">
            <a:spLocks noChangeArrowheads="1"/>
          </p:cNvSpPr>
          <p:nvPr/>
        </p:nvSpPr>
        <p:spPr bwMode="auto">
          <a:xfrm>
            <a:off x="7517382" y="4487143"/>
            <a:ext cx="1427822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ru-RU" sz="1400" dirty="0">
                <a:latin typeface="Circe Light" panose="020B04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俄罗斯邮政</a:t>
            </a:r>
          </a:p>
        </p:txBody>
      </p:sp>
      <p:sp>
        <p:nvSpPr>
          <p:cNvPr id="84" name="TextBox 70"/>
          <p:cNvSpPr txBox="1">
            <a:spLocks noChangeArrowheads="1"/>
          </p:cNvSpPr>
          <p:nvPr/>
        </p:nvSpPr>
        <p:spPr bwMode="auto">
          <a:xfrm>
            <a:off x="9587487" y="4473079"/>
            <a:ext cx="221981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俄罗斯中央投资银行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5" name="TextBox 69"/>
          <p:cNvSpPr txBox="1">
            <a:spLocks noChangeArrowheads="1"/>
          </p:cNvSpPr>
          <p:nvPr/>
        </p:nvSpPr>
        <p:spPr bwMode="auto">
          <a:xfrm>
            <a:off x="5918081" y="5840795"/>
            <a:ext cx="182745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烟台国家高新技术区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" name="TextBox 73"/>
          <p:cNvSpPr txBox="1">
            <a:spLocks noChangeArrowheads="1"/>
          </p:cNvSpPr>
          <p:nvPr/>
        </p:nvSpPr>
        <p:spPr bwMode="auto">
          <a:xfrm>
            <a:off x="4891748" y="2211782"/>
            <a:ext cx="1978847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皇家马德里足球俱乐部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4" y="1765559"/>
            <a:ext cx="1717483" cy="231239"/>
          </a:xfrm>
          <a:prstGeom prst="rect">
            <a:avLst/>
          </a:prstGeom>
        </p:spPr>
      </p:pic>
      <p:sp>
        <p:nvSpPr>
          <p:cNvPr id="88" name="TextBox 72"/>
          <p:cNvSpPr txBox="1">
            <a:spLocks noChangeArrowheads="1"/>
          </p:cNvSpPr>
          <p:nvPr/>
        </p:nvSpPr>
        <p:spPr bwMode="auto">
          <a:xfrm>
            <a:off x="972438" y="4487224"/>
            <a:ext cx="169134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顿河</a:t>
            </a:r>
            <a:r>
              <a:rPr lang="zh-CN" altLang="en-US" sz="1400" dirty="0" smtClean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酒农</a:t>
            </a:r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场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09" y="3985142"/>
            <a:ext cx="1271265" cy="42900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88" y="5131026"/>
            <a:ext cx="1008426" cy="633064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4920392" y="3988949"/>
            <a:ext cx="1477638" cy="430239"/>
            <a:chOff x="713376" y="3816200"/>
            <a:chExt cx="1650791" cy="482170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00"/>
            <a:stretch>
              <a:fillRect/>
            </a:stretch>
          </p:blipFill>
          <p:spPr>
            <a:xfrm>
              <a:off x="713376" y="3816200"/>
              <a:ext cx="627564" cy="482170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18" b="-5287"/>
            <a:stretch>
              <a:fillRect/>
            </a:stretch>
          </p:blipFill>
          <p:spPr>
            <a:xfrm>
              <a:off x="1332571" y="3935790"/>
              <a:ext cx="1031596" cy="354479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" y="2797455"/>
            <a:ext cx="1798346" cy="461980"/>
          </a:xfrm>
          <a:prstGeom prst="rect">
            <a:avLst/>
          </a:prstGeom>
        </p:spPr>
      </p:pic>
      <p:pic>
        <p:nvPicPr>
          <p:cNvPr id="95" name="Рисунок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4" y="3834982"/>
            <a:ext cx="1507597" cy="5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Группа 95"/>
          <p:cNvGrpSpPr/>
          <p:nvPr/>
        </p:nvGrpSpPr>
        <p:grpSpPr>
          <a:xfrm>
            <a:off x="9823211" y="5198283"/>
            <a:ext cx="1530930" cy="449340"/>
            <a:chOff x="9740495" y="5387048"/>
            <a:chExt cx="2120103" cy="473017"/>
          </a:xfrm>
        </p:grpSpPr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54979" y="5387048"/>
              <a:ext cx="1605619" cy="468784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3" r="24704" b="44521"/>
            <a:stretch>
              <a:fillRect/>
            </a:stretch>
          </p:blipFill>
          <p:spPr bwMode="auto">
            <a:xfrm>
              <a:off x="9740495" y="5388180"/>
              <a:ext cx="698635" cy="47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9" name="Рисунок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61" y="2788774"/>
            <a:ext cx="1895318" cy="41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Прямоугольник 7"/>
          <p:cNvSpPr>
            <a:spLocks noChangeArrowheads="1"/>
          </p:cNvSpPr>
          <p:nvPr/>
        </p:nvSpPr>
        <p:spPr bwMode="auto">
          <a:xfrm>
            <a:off x="7340486" y="3289238"/>
            <a:ext cx="1781423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zh-CN" alt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西</a:t>
            </a:r>
            <a:r>
              <a:rPr lang="zh-CN" alt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门子股份公司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1" name="TextBox 72"/>
          <p:cNvSpPr txBox="1">
            <a:spLocks noChangeArrowheads="1"/>
          </p:cNvSpPr>
          <p:nvPr/>
        </p:nvSpPr>
        <p:spPr bwMode="auto">
          <a:xfrm>
            <a:off x="7868285" y="5840730"/>
            <a:ext cx="164211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latin typeface="Myriad Pro" panose="020B0503030403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航空试验开放公司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89" y="5000121"/>
            <a:ext cx="1038624" cy="778968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43" y="1665350"/>
            <a:ext cx="1621171" cy="223325"/>
          </a:xfrm>
          <a:prstGeom prst="rect">
            <a:avLst/>
          </a:prstGeom>
        </p:spPr>
      </p:pic>
      <p:sp>
        <p:nvSpPr>
          <p:cNvPr id="104" name="TextBox 75"/>
          <p:cNvSpPr txBox="1">
            <a:spLocks noChangeArrowheads="1"/>
          </p:cNvSpPr>
          <p:nvPr/>
        </p:nvSpPr>
        <p:spPr bwMode="auto">
          <a:xfrm>
            <a:off x="9623923" y="2186710"/>
            <a:ext cx="170239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400" dirty="0"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犎牛南方有限公司</a:t>
            </a:r>
            <a:endParaRPr lang="ru-RU" altLang="ru-RU" sz="1400" dirty="0">
              <a:latin typeface="Circe Light" panose="020B04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000" r="71319" b="32261"/>
          <a:stretch>
            <a:fillRect/>
          </a:stretch>
        </p:blipFill>
        <p:spPr>
          <a:xfrm>
            <a:off x="4725298" y="1514307"/>
            <a:ext cx="640948" cy="64552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9260" r="65198" b="10285"/>
          <a:stretch>
            <a:fillRect/>
          </a:stretch>
        </p:blipFill>
        <p:spPr>
          <a:xfrm>
            <a:off x="5358137" y="1629513"/>
            <a:ext cx="1475725" cy="420907"/>
          </a:xfrm>
          <a:prstGeom prst="rect">
            <a:avLst/>
          </a:prstGeom>
        </p:spPr>
      </p:pic>
      <p:sp>
        <p:nvSpPr>
          <p:cNvPr id="55" name="Прямоугольник с двумя скругленными соседними углами 54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84510" y="2070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学校基础教研室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40" y="1311443"/>
            <a:ext cx="1824032" cy="1748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r="7294" b="70906"/>
          <a:stretch>
            <a:fillRect/>
          </a:stretch>
        </p:blipFill>
        <p:spPr>
          <a:xfrm flipH="1">
            <a:off x="2844799" y="1263368"/>
            <a:ext cx="536449" cy="1462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1703" b="61216"/>
          <a:stretch>
            <a:fillRect/>
          </a:stretch>
        </p:blipFill>
        <p:spPr>
          <a:xfrm flipH="1">
            <a:off x="7829837" y="1330504"/>
            <a:ext cx="442095" cy="19291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80805" y="1388737"/>
            <a:ext cx="42524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交通系统与物流运营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3366835" y="1841232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大众传媒与多媒</a:t>
            </a:r>
            <a:r>
              <a:rPr lang="zh-CN" altLang="en-US" sz="1400" b="1" dirty="0" smtClean="0">
                <a:latin typeface="Myriad Pro" panose="020B0503030403020204" pitchFamily="34" charset="0"/>
                <a:sym typeface="+mn-ea"/>
              </a:rPr>
              <a:t>体技术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3380805" y="2314681"/>
            <a:ext cx="325635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时装设计与制作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3366613" y="2855664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ea typeface="+mn-lt"/>
              </a:rPr>
              <a:t>钢铁、合金生产技术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3394096" y="326890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工业计量学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3410883" y="367541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latin typeface="Circe" panose="020B0502020203020203" pitchFamily="34" charset="-52"/>
              </a:rPr>
              <a:t>飞行器制造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7355262" y="3373773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algn="r"/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农工综合体产品加工制造法与设</a:t>
            </a:r>
            <a:r>
              <a:rPr lang="zh-CN" altLang="en-US" sz="1400" b="1" dirty="0" smtClean="0">
                <a:latin typeface="Myriad Pro" panose="020B0503030403020204" pitchFamily="34" charset="0"/>
                <a:sym typeface="+mn-ea"/>
              </a:rPr>
              <a:t>备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427670" y="457326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latin typeface="Circe" panose="020B0502020203020203" pitchFamily="34" charset="-52"/>
              </a:rPr>
              <a:t>传动系统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3411188" y="5107135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solidFill>
                  <a:srgbClr val="0089D3"/>
                </a:solidFill>
                <a:latin typeface="Circe" panose="020B0502020203020203" pitchFamily="34" charset="-52"/>
              </a:rPr>
              <a:t>电子机械制造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309666" y="1285049"/>
            <a:ext cx="325635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自动化控制系统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394255" y="5595577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>
                <a:latin typeface="Circe" panose="020B0502020203020203" pitchFamily="34" charset="-52"/>
              </a:rPr>
              <a:t>计算机软硬件程序系统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8321675" y="2315845"/>
            <a:ext cx="35725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spc="-170" dirty="0">
                <a:latin typeface="Myriad Pro" panose="020B0503030403020204" pitchFamily="34" charset="0"/>
                <a:sym typeface="+mn-ea"/>
              </a:rPr>
              <a:t>无线电设备系统设计与制作</a:t>
            </a:r>
            <a:r>
              <a:rPr lang="ru-RU" sz="1400" spc="-170" dirty="0" smtClean="0">
                <a:latin typeface="Myriad Pro" panose="020B0503030403020204" pitchFamily="34" charset="0"/>
                <a:sym typeface="+mn-ea"/>
              </a:rPr>
              <a:t> </a:t>
            </a:r>
            <a:endParaRPr lang="ru-RU" sz="1400" dirty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endParaRPr lang="ru-RU" sz="1400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7980045" y="2855595"/>
            <a:ext cx="280543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algn="l"/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水产养殖技术方法</a:t>
            </a:r>
            <a:endParaRPr lang="ru-RU" sz="1400" b="1" dirty="0" smtClean="0">
              <a:latin typeface="Circe" panose="020B0502020203020203" pitchFamily="34" charset="-52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3410883" y="4162781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车辆制造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8309666" y="4011416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供暖系统与煤气供应系统</a:t>
            </a:r>
            <a:endParaRPr lang="ru-RU" sz="1400" b="1" dirty="0" smtClean="0">
              <a:latin typeface="Circe" panose="020B0502020203020203" pitchFamily="34" charset="-52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7776845" y="4573270"/>
            <a:ext cx="2336165" cy="23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algn="ctr" defTabSz="62230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>
                <a:latin typeface="Myriad Pro" panose="020B0503030403020204" pitchFamily="34" charset="0"/>
                <a:sym typeface="+mn-ea"/>
              </a:rPr>
              <a:t>农业机械设计与制造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8309666" y="5033270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ea typeface="+mn-lt"/>
              </a:rPr>
              <a:t>有色金属加工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309666" y="5508788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东正教与神学</a:t>
            </a:r>
            <a:endParaRPr lang="ru-RU" sz="1400" b="1" dirty="0" smtClean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321732" y="5972966"/>
            <a:ext cx="3824789" cy="28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</a:pPr>
            <a:r>
              <a:rPr lang="zh-CN" altLang="ru-RU" sz="1400" b="1" dirty="0" smtClean="0">
                <a:latin typeface="Circe" panose="020B0502020203020203" pitchFamily="34" charset="-52"/>
              </a:rPr>
              <a:t>传动系统生产设计技术保障</a:t>
            </a: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7582479" y="1311443"/>
            <a:ext cx="0" cy="505548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/>
          <a:srcRect t="60093" b="30646"/>
          <a:stretch>
            <a:fillRect/>
          </a:stretch>
        </p:blipFill>
        <p:spPr>
          <a:xfrm flipH="1">
            <a:off x="7777018" y="3373517"/>
            <a:ext cx="578654" cy="46566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t="69995" r="-259" b="11386"/>
          <a:stretch>
            <a:fillRect/>
          </a:stretch>
        </p:blipFill>
        <p:spPr>
          <a:xfrm flipH="1">
            <a:off x="2801190" y="4520776"/>
            <a:ext cx="580149" cy="9361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/>
          <a:srcRect l="-2082" t="40254" b="50724"/>
          <a:stretch>
            <a:fillRect/>
          </a:stretch>
        </p:blipFill>
        <p:spPr>
          <a:xfrm flipH="1">
            <a:off x="2849422" y="4071738"/>
            <a:ext cx="459117" cy="44873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/>
          <a:srcRect l="2316" t="50485" r="-1"/>
          <a:stretch>
            <a:fillRect/>
          </a:stretch>
        </p:blipFill>
        <p:spPr>
          <a:xfrm flipH="1">
            <a:off x="7836229" y="3955696"/>
            <a:ext cx="439337" cy="24629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/>
          <a:srcRect l="5759" t="40487" r="-23" b="51695"/>
          <a:stretch>
            <a:fillRect/>
          </a:stretch>
        </p:blipFill>
        <p:spPr>
          <a:xfrm flipH="1">
            <a:off x="2794847" y="3182598"/>
            <a:ext cx="545456" cy="3931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/>
          <a:srcRect l="14431" t="30884" r="10949" b="61538"/>
          <a:stretch>
            <a:fillRect/>
          </a:stretch>
        </p:blipFill>
        <p:spPr>
          <a:xfrm flipH="1">
            <a:off x="2864376" y="2772863"/>
            <a:ext cx="431799" cy="381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/>
          <a:srcRect l="13654" t="50629" r="8798" b="41962"/>
          <a:stretch>
            <a:fillRect/>
          </a:stretch>
        </p:blipFill>
        <p:spPr>
          <a:xfrm flipH="1">
            <a:off x="2854661" y="3625369"/>
            <a:ext cx="448733" cy="37253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380761" y="6050823"/>
            <a:ext cx="382478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ru-RU" sz="1400" b="1" dirty="0" smtClean="0">
                <a:solidFill>
                  <a:srgbClr val="0089D3"/>
                </a:solidFill>
                <a:latin typeface="Circe" panose="020B0502020203020203" pitchFamily="34" charset="-52"/>
              </a:rPr>
              <a:t>生态监督与许可事务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293787" y="1778599"/>
            <a:ext cx="360059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Myriad Pro" panose="020B0503030403020204" pitchFamily="34" charset="0"/>
                <a:sym typeface="+mn-ea"/>
              </a:rPr>
              <a:t>无线电定位系统与卫星导航系统</a:t>
            </a:r>
            <a:r>
              <a:rPr lang="ru-RU" sz="1400" dirty="0" smtClean="0">
                <a:latin typeface="Myriad Pro" panose="020B0503030403020204" pitchFamily="34" charset="0"/>
                <a:sym typeface="+mn-ea"/>
              </a:rPr>
              <a:t>  </a:t>
            </a:r>
            <a:endParaRPr lang="ru-RU" sz="1400" dirty="0" smtClean="0">
              <a:latin typeface="Circe" panose="020B0502020203020203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76" y="5538942"/>
            <a:ext cx="361408" cy="361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10" y="6050766"/>
            <a:ext cx="357174" cy="341677"/>
          </a:xfrm>
          <a:prstGeom prst="rect">
            <a:avLst/>
          </a:prstGeom>
        </p:spPr>
      </p:pic>
      <p:sp>
        <p:nvSpPr>
          <p:cNvPr id="40" name="Прямоугольник с двумя скругленными соседними углами 3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学校设施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2161804" y="1482475"/>
            <a:ext cx="5181607" cy="36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所科学教育中心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30 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所实验室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Camozzi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444500" eaLnBrk="1" hangingPunct="1">
              <a:buClr>
                <a:srgbClr val="0089D3"/>
              </a:buClr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Mitsubishi, Alcoa, </a:t>
            </a: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Festo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444500" eaLnBrk="1" hangingPunct="1">
              <a:buClr>
                <a:srgbClr val="0089D3"/>
              </a:buClr>
            </a:pP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Kovosvit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MAS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等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俄罗斯原子能公司研究中心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纳米技术研究中心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南方现代化机械制造中心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Gara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ж</a:t>
            </a: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商业研发场所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农业技术研究园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endParaRPr lang="ru-RU" altLang="ru-RU" sz="700" b="1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444500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10 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间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spin-off 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和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RDI</a:t>
            </a: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办公室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0433" y="1405104"/>
            <a:ext cx="4642269" cy="4892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40" y="1246695"/>
            <a:ext cx="1106996" cy="1067072"/>
          </a:xfrm>
          <a:prstGeom prst="rect">
            <a:avLst/>
          </a:prstGeom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58664"/>
            <a:ext cx="1219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zh-CN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  <a:sym typeface="+mn-ea"/>
              </a:rPr>
              <a:t>学校设施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39" y="1263831"/>
            <a:ext cx="1284463" cy="1322615"/>
          </a:xfrm>
          <a:prstGeom prst="rect">
            <a:avLst/>
          </a:prstGeom>
        </p:spPr>
      </p:pic>
      <p:sp>
        <p:nvSpPr>
          <p:cNvPr id="7" name="Text Box 87"/>
          <p:cNvSpPr txBox="1">
            <a:spLocks noChangeArrowheads="1"/>
          </p:cNvSpPr>
          <p:nvPr/>
        </p:nvSpPr>
        <p:spPr bwMode="auto">
          <a:xfrm>
            <a:off x="2269631" y="1213065"/>
            <a:ext cx="4472546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会议大楼</a:t>
            </a:r>
            <a:endParaRPr 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8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音乐大厅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– 1 500 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座位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小型会议报告厅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交涉与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MICE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活动模块化办公室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多媒体播放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944" y="3781210"/>
            <a:ext cx="4492976" cy="2702248"/>
          </a:xfrm>
          <a:prstGeom prst="rect">
            <a:avLst/>
          </a:prstGeom>
        </p:spPr>
      </p:pic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6921244" y="1198097"/>
            <a:ext cx="4250732" cy="233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多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sym typeface="+mn-ea"/>
              </a:rPr>
              <a:t>媒体产业园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</a:t>
            </a:r>
            <a:r>
              <a:rPr lang="zh-CN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南部区</a:t>
            </a:r>
            <a:r>
              <a:rPr lang="en-US" altLang="zh-CN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-</a:t>
            </a:r>
            <a:r>
              <a:rPr lang="zh-CN" altLang="en-US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顿河国立技术大学</a:t>
            </a:r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»</a:t>
            </a:r>
            <a:endParaRPr 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eaLnBrk="1" hangingPunct="1">
              <a:buClr>
                <a:srgbClr val="0089D3"/>
              </a:buClr>
            </a:pPr>
            <a:endParaRPr lang="ru-RU" altLang="ru-RU" sz="800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ru-RU" altLang="ru-RU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MediaLab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广播与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ТВ</a:t>
            </a: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预告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制片人中心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工艺设计演播室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电视学校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TEFI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74955" eaLnBrk="1" hangingPunct="1">
              <a:buClr>
                <a:srgbClr val="0089D3"/>
              </a:buClr>
              <a:buFont typeface="Courier New" panose="02070309020205020404" pitchFamily="49" charset="0"/>
              <a:buChar char="o"/>
            </a:pPr>
            <a:r>
              <a:rPr lang="zh-CN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儿童动画演播室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6016" y="3802454"/>
            <a:ext cx="4341708" cy="2684141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</TotalTime>
  <Words>3091</Words>
  <Application>Microsoft Office PowerPoint</Application>
  <PresentationFormat>Широкоэкранный</PresentationFormat>
  <Paragraphs>527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4" baseType="lpstr">
      <vt:lpstr>Courier New</vt:lpstr>
      <vt:lpstr>Montserrat ExtraBold</vt:lpstr>
      <vt:lpstr>Microsoft New Tai Lue</vt:lpstr>
      <vt:lpstr>Myriad Pro</vt:lpstr>
      <vt:lpstr>Wingdings 3</vt:lpstr>
      <vt:lpstr>Arial Unicode MS</vt:lpstr>
      <vt:lpstr>Arial</vt:lpstr>
      <vt:lpstr>Times New Roman</vt:lpstr>
      <vt:lpstr>SimSun</vt:lpstr>
      <vt:lpstr>Calibri Light</vt:lpstr>
      <vt:lpstr>Circe Light</vt:lpstr>
      <vt:lpstr>Calibri</vt:lpstr>
      <vt:lpstr>Circe</vt:lpstr>
      <vt:lpstr>Trebuchet MS</vt:lpstr>
      <vt:lpstr>华文中宋</vt:lpstr>
      <vt:lpstr>Book Antiqua</vt:lpstr>
      <vt:lpstr>Circe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donstu CIPP</cp:lastModifiedBy>
  <cp:revision>896</cp:revision>
  <cp:lastPrinted>2018-05-14T14:40:00Z</cp:lastPrinted>
  <dcterms:created xsi:type="dcterms:W3CDTF">2017-04-06T13:54:00Z</dcterms:created>
  <dcterms:modified xsi:type="dcterms:W3CDTF">2020-04-06T12:31:10Z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