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87" r:id="rId2"/>
    <p:sldId id="257" r:id="rId3"/>
    <p:sldId id="276" r:id="rId4"/>
    <p:sldId id="259" r:id="rId5"/>
    <p:sldId id="260" r:id="rId6"/>
    <p:sldId id="266" r:id="rId7"/>
    <p:sldId id="277" r:id="rId8"/>
    <p:sldId id="267" r:id="rId9"/>
    <p:sldId id="268" r:id="rId10"/>
    <p:sldId id="269" r:id="rId11"/>
    <p:sldId id="278" r:id="rId12"/>
    <p:sldId id="270" r:id="rId13"/>
    <p:sldId id="279" r:id="rId14"/>
    <p:sldId id="280" r:id="rId15"/>
    <p:sldId id="282" r:id="rId16"/>
    <p:sldId id="271" r:id="rId17"/>
    <p:sldId id="272" r:id="rId18"/>
    <p:sldId id="273" r:id="rId19"/>
    <p:sldId id="283" r:id="rId20"/>
    <p:sldId id="284" r:id="rId21"/>
    <p:sldId id="274" r:id="rId22"/>
    <p:sldId id="286" r:id="rId23"/>
    <p:sldId id="285" r:id="rId24"/>
    <p:sldId id="288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irce Light" panose="020B0402020203020203" pitchFamily="34" charset="-52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ontserrat ExtraBold" panose="00000900000000000000" pitchFamily="2" charset="-52"/>
      <p:bold r:id="rId34"/>
    </p:embeddedFont>
    <p:embeddedFont>
      <p:font typeface="Circe" panose="020B0502020203020203" pitchFamily="34" charset="-52"/>
      <p:regular r:id="rId35"/>
    </p:embeddedFont>
    <p:embeddedFont>
      <p:font typeface="Wingdings 3" panose="05040102010807070707" pitchFamily="18" charset="2"/>
      <p:regular r:id="rId36"/>
    </p:embeddedFont>
    <p:embeddedFont>
      <p:font typeface="Arial Unicode MS" panose="020B0604020202020204" charset="-128"/>
      <p:regular r:id="rId37"/>
    </p:embeddedFont>
    <p:embeddedFont>
      <p:font typeface="Trebuchet MS" panose="020B0603020202020204" pitchFamily="34" charset="0"/>
      <p:regular r:id="rId38"/>
      <p:bold r:id="rId39"/>
      <p:italic r:id="rId40"/>
      <p:boldItalic r:id="rId4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D3"/>
    <a:srgbClr val="26449A"/>
    <a:srgbClr val="30559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6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2A69B0-0497-44BC-867B-995AE987F875}" type="doc">
      <dgm:prSet loTypeId="urn:microsoft.com/office/officeart/2005/8/layout/cycle4#1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524F310B-1490-44DC-8C3B-E8ED587DB3BA}">
      <dgm:prSet phldrT="[Текст]" custT="1"/>
      <dgm:spPr>
        <a:xfrm>
          <a:off x="2830583" y="346480"/>
          <a:ext cx="2326781" cy="2326781"/>
        </a:xfrm>
        <a:solidFill>
          <a:srgbClr val="2E83C3">
            <a:shade val="8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indent="0" algn="ctr">
            <a:lnSpc>
              <a:spcPct val="100000"/>
            </a:lnSpc>
          </a:pPr>
          <a:endParaRPr lang="ru-RU" sz="18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61BDC23A-A754-4A4D-9CDA-1ED29E01C309}" type="parTrans" cxnId="{62ABA660-038E-45A5-A344-A7371EBE0D3D}">
      <dgm:prSet/>
      <dgm:spPr/>
      <dgm:t>
        <a:bodyPr/>
        <a:lstStyle/>
        <a:p>
          <a:endParaRPr lang="ru-RU"/>
        </a:p>
      </dgm:t>
    </dgm:pt>
    <dgm:pt modelId="{27E71376-1B9D-4DBD-9BE5-FE444CE99AA6}" type="sibTrans" cxnId="{62ABA660-038E-45A5-A344-A7371EBE0D3D}">
      <dgm:prSet/>
      <dgm:spPr/>
      <dgm:t>
        <a:bodyPr/>
        <a:lstStyle/>
        <a:p>
          <a:endParaRPr lang="ru-RU"/>
        </a:p>
      </dgm:t>
    </dgm:pt>
    <dgm:pt modelId="{08172B7C-DF29-4815-A3D3-7CC4CC71A943}">
      <dgm:prSet phldrT="[Текст]" custT="1"/>
      <dgm:spPr>
        <a:xfrm rot="5400000">
          <a:off x="5238312" y="306296"/>
          <a:ext cx="2326781" cy="2326781"/>
        </a:xfrm>
        <a:solidFill>
          <a:srgbClr val="2E83C3">
            <a:shade val="80000"/>
            <a:hueOff val="157826"/>
            <a:satOff val="-6190"/>
            <a:lumOff val="9892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lnSpc>
              <a:spcPct val="100000"/>
            </a:lnSpc>
          </a:pPr>
          <a:endParaRPr lang="ru-RU" sz="11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EAD11477-A02C-4CD5-A88A-A06292BD09C8}" type="parTrans" cxnId="{5B255D42-56C0-4057-B720-517F924CAAB6}">
      <dgm:prSet/>
      <dgm:spPr/>
      <dgm:t>
        <a:bodyPr/>
        <a:lstStyle/>
        <a:p>
          <a:endParaRPr lang="ru-RU"/>
        </a:p>
      </dgm:t>
    </dgm:pt>
    <dgm:pt modelId="{100EB734-CA34-4215-A6C9-3F01C4C5B0EC}" type="sibTrans" cxnId="{5B255D42-56C0-4057-B720-517F924CAAB6}">
      <dgm:prSet/>
      <dgm:spPr/>
      <dgm:t>
        <a:bodyPr/>
        <a:lstStyle/>
        <a:p>
          <a:endParaRPr lang="ru-RU"/>
        </a:p>
      </dgm:t>
    </dgm:pt>
    <dgm:pt modelId="{C926DBFD-4112-4850-A054-8AF017298F01}">
      <dgm:prSet phldrT="[Текст]" custT="1"/>
      <dgm:spPr>
        <a:xfrm rot="10800000">
          <a:off x="5238312" y="2740551"/>
          <a:ext cx="2326781" cy="2326781"/>
        </a:xfrm>
        <a:solidFill>
          <a:srgbClr val="2E83C3">
            <a:shade val="80000"/>
            <a:hueOff val="315652"/>
            <a:satOff val="-12380"/>
            <a:lumOff val="19785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l"/>
          <a:endParaRPr lang="ru-RU" sz="1200" b="1" dirty="0">
            <a:solidFill>
              <a:sysClr val="window" lastClr="FFFFFF"/>
            </a:solidFill>
            <a:latin typeface="Montserrat ExtraBold" panose="00000900000000000000" pitchFamily="50" charset="-52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BAA7FAAD-6CCD-4628-90B2-9AA895567669}" type="parTrans" cxnId="{60D6FCA9-987C-4DA1-86EE-4FB5C3ABEDD1}">
      <dgm:prSet/>
      <dgm:spPr/>
      <dgm:t>
        <a:bodyPr/>
        <a:lstStyle/>
        <a:p>
          <a:endParaRPr lang="ru-RU"/>
        </a:p>
      </dgm:t>
    </dgm:pt>
    <dgm:pt modelId="{FE315728-DA2F-4198-A733-A63D72169E95}" type="sibTrans" cxnId="{60D6FCA9-987C-4DA1-86EE-4FB5C3ABEDD1}">
      <dgm:prSet/>
      <dgm:spPr/>
      <dgm:t>
        <a:bodyPr/>
        <a:lstStyle/>
        <a:p>
          <a:endParaRPr lang="ru-RU"/>
        </a:p>
      </dgm:t>
    </dgm:pt>
    <dgm:pt modelId="{084E3CCC-777D-4BAD-AFC0-B90129FB21FE}">
      <dgm:prSet phldrT="[Текст]" custT="1"/>
      <dgm:spPr>
        <a:xfrm rot="16200000">
          <a:off x="2804057" y="2740551"/>
          <a:ext cx="2326781" cy="2326781"/>
        </a:xfrm>
        <a:solidFill>
          <a:srgbClr val="2E83C3">
            <a:shade val="80000"/>
            <a:hueOff val="473479"/>
            <a:satOff val="-18570"/>
            <a:lumOff val="29677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1100" b="1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5D88852C-871E-436A-9004-35C49620179A}" type="parTrans" cxnId="{F9F20BAB-44E7-4EE7-AE5E-60B88599273F}">
      <dgm:prSet/>
      <dgm:spPr/>
      <dgm:t>
        <a:bodyPr/>
        <a:lstStyle/>
        <a:p>
          <a:endParaRPr lang="ru-RU"/>
        </a:p>
      </dgm:t>
    </dgm:pt>
    <dgm:pt modelId="{C2D75C9E-DFF3-4F56-920C-2D8C6F90F307}" type="sibTrans" cxnId="{F9F20BAB-44E7-4EE7-AE5E-60B88599273F}">
      <dgm:prSet/>
      <dgm:spPr/>
      <dgm:t>
        <a:bodyPr/>
        <a:lstStyle/>
        <a:p>
          <a:endParaRPr lang="ru-RU"/>
        </a:p>
      </dgm:t>
    </dgm:pt>
    <dgm:pt modelId="{2C8425C9-65CB-4166-9E0F-4FE5BCF9DF29}">
      <dgm:prSet phldrT="[Текст]" custT="1"/>
      <dgm:spPr>
        <a:xfrm>
          <a:off x="1786823" y="0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tIns="0"/>
        <a:lstStyle/>
        <a:p>
          <a:pPr algn="l"/>
          <a:endParaRPr lang="ru-RU" sz="1200" b="1" i="0" dirty="0">
            <a:solidFill>
              <a:srgbClr val="5FCBEF">
                <a:lumMod val="5000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D5963F56-FC5A-4BD3-8B9C-4CC9967A56A0}" type="parTrans" cxnId="{74F94438-6AC2-4517-AA3E-8BBC63D4331A}">
      <dgm:prSet/>
      <dgm:spPr/>
      <dgm:t>
        <a:bodyPr/>
        <a:lstStyle/>
        <a:p>
          <a:endParaRPr lang="ru-RU"/>
        </a:p>
      </dgm:t>
    </dgm:pt>
    <dgm:pt modelId="{7655E075-3FE8-4FAE-868A-E9CD1AFF4935}" type="sibTrans" cxnId="{74F94438-6AC2-4517-AA3E-8BBC63D4331A}">
      <dgm:prSet/>
      <dgm:spPr/>
      <dgm:t>
        <a:bodyPr/>
        <a:lstStyle/>
        <a:p>
          <a:endParaRPr lang="ru-RU"/>
        </a:p>
      </dgm:t>
    </dgm:pt>
    <dgm:pt modelId="{EC1357B5-BB3B-4178-B5F1-80AC5143E997}">
      <dgm:prSet phldrT="[Текст]" custT="1"/>
      <dgm:spPr>
        <a:xfrm>
          <a:off x="6117969" y="0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157826"/>
              <a:satOff val="-6190"/>
              <a:lumOff val="9892"/>
              <a:alphaOff val="0"/>
            </a:srgbClr>
          </a:solidFill>
          <a:prstDash val="solid"/>
        </a:ln>
        <a:effectLst/>
      </dgm:spPr>
      <dgm:t>
        <a:bodyPr tIns="0"/>
        <a:lstStyle/>
        <a:p>
          <a:pPr marL="171450" indent="0"/>
          <a:endParaRPr lang="ru-RU" sz="16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26B0B788-4939-443B-A97C-1A369968136B}" type="parTrans" cxnId="{0ACCDAFA-28D4-4BB4-971C-626B8749CD7B}">
      <dgm:prSet/>
      <dgm:spPr/>
      <dgm:t>
        <a:bodyPr/>
        <a:lstStyle/>
        <a:p>
          <a:endParaRPr lang="ru-RU"/>
        </a:p>
      </dgm:t>
    </dgm:pt>
    <dgm:pt modelId="{905F1FC9-5C4A-45BF-8C88-F3F6EF41DFA5}" type="sibTrans" cxnId="{0ACCDAFA-28D4-4BB4-971C-626B8749CD7B}">
      <dgm:prSet/>
      <dgm:spPr/>
      <dgm:t>
        <a:bodyPr/>
        <a:lstStyle/>
        <a:p>
          <a:endParaRPr lang="ru-RU"/>
        </a:p>
      </dgm:t>
    </dgm:pt>
    <dgm:pt modelId="{C63BF4E2-3AB5-4822-B026-82B9073407F8}">
      <dgm:prSet phldrT="[Текст]" custT="1"/>
      <dgm:spPr>
        <a:xfrm>
          <a:off x="1656178" y="3654068"/>
          <a:ext cx="3035000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473479"/>
              <a:satOff val="-18570"/>
              <a:lumOff val="29677"/>
              <a:alphaOff val="0"/>
            </a:srgbClr>
          </a:solidFill>
          <a:prstDash val="solid"/>
        </a:ln>
        <a:effectLst/>
      </dgm:spPr>
      <dgm:t>
        <a:bodyPr tIns="0" bIns="0" anchor="t" anchorCtr="0"/>
        <a:lstStyle/>
        <a:p>
          <a:pPr algn="l"/>
          <a:endParaRPr lang="ru-RU" sz="1200" b="1" i="0" dirty="0">
            <a:solidFill>
              <a:schemeClr val="accent5">
                <a:lumMod val="50000"/>
              </a:schemeClr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76AAB60E-E6AE-49FF-BB30-A68E008270FC}" type="parTrans" cxnId="{1804F6A4-B480-4961-A3EE-A93C384BD2EF}">
      <dgm:prSet/>
      <dgm:spPr/>
      <dgm:t>
        <a:bodyPr/>
        <a:lstStyle/>
        <a:p>
          <a:endParaRPr lang="ru-RU"/>
        </a:p>
      </dgm:t>
    </dgm:pt>
    <dgm:pt modelId="{ADBF9A90-F18A-4F18-93E0-7C8ED03B0459}" type="sibTrans" cxnId="{1804F6A4-B480-4961-A3EE-A93C384BD2EF}">
      <dgm:prSet/>
      <dgm:spPr/>
      <dgm:t>
        <a:bodyPr/>
        <a:lstStyle/>
        <a:p>
          <a:endParaRPr lang="ru-RU"/>
        </a:p>
      </dgm:t>
    </dgm:pt>
    <dgm:pt modelId="{8EE64C70-705D-4066-8B16-48750702D8C8}">
      <dgm:prSet phldrT="[Текст]" custT="1"/>
      <dgm:spPr>
        <a:xfrm>
          <a:off x="6117969" y="3654068"/>
          <a:ext cx="2654573" cy="1719561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315652"/>
              <a:satOff val="-12380"/>
              <a:lumOff val="19785"/>
              <a:alphaOff val="0"/>
            </a:srgbClr>
          </a:solidFill>
          <a:prstDash val="solid"/>
        </a:ln>
        <a:effectLst/>
      </dgm:spPr>
      <dgm:t>
        <a:bodyPr tIns="0"/>
        <a:lstStyle/>
        <a:p>
          <a:pPr marL="57150" indent="0"/>
          <a:endParaRPr lang="ru-RU" sz="700" i="0" dirty="0">
            <a:solidFill>
              <a:srgbClr val="0079B2"/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9DDE4AF2-DE88-400E-AB79-CAF63DB6EC38}" type="sibTrans" cxnId="{EBD87648-5C40-4657-AD3D-64A058F0B0F7}">
      <dgm:prSet/>
      <dgm:spPr/>
      <dgm:t>
        <a:bodyPr/>
        <a:lstStyle/>
        <a:p>
          <a:endParaRPr lang="ru-RU"/>
        </a:p>
      </dgm:t>
    </dgm:pt>
    <dgm:pt modelId="{E8B0F2D7-129D-423B-BE43-A0D75EB73AAB}" type="parTrans" cxnId="{EBD87648-5C40-4657-AD3D-64A058F0B0F7}">
      <dgm:prSet/>
      <dgm:spPr/>
      <dgm:t>
        <a:bodyPr/>
        <a:lstStyle/>
        <a:p>
          <a:endParaRPr lang="ru-RU"/>
        </a:p>
      </dgm:t>
    </dgm:pt>
    <dgm:pt modelId="{66C05F69-1C5B-49C6-BC26-8DC6917D74F7}" type="pres">
      <dgm:prSet presAssocID="{F92A69B0-0497-44BC-867B-995AE987F87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065C0A-630D-4CB1-9572-A729AA3A6BFA}" type="pres">
      <dgm:prSet presAssocID="{F92A69B0-0497-44BC-867B-995AE987F875}" presName="children" presStyleCnt="0"/>
      <dgm:spPr/>
    </dgm:pt>
    <dgm:pt modelId="{0DABBFB7-EBD0-4262-BC86-316396194A1C}" type="pres">
      <dgm:prSet presAssocID="{F92A69B0-0497-44BC-867B-995AE987F875}" presName="child1group" presStyleCnt="0"/>
      <dgm:spPr/>
    </dgm:pt>
    <dgm:pt modelId="{6F17857A-AD6D-4B72-BB05-68419A6C5836}" type="pres">
      <dgm:prSet presAssocID="{F92A69B0-0497-44BC-867B-995AE987F875}" presName="child1" presStyleLbl="bgAcc1" presStyleIdx="0" presStyleCnt="4" custScaleX="106612" custScaleY="77298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3796259-FBF3-4F89-BA49-2D781E15CEEE}" type="pres">
      <dgm:prSet presAssocID="{F92A69B0-0497-44BC-867B-995AE987F87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522E2-1A08-41C0-8EA5-EAC0A3C5A03B}" type="pres">
      <dgm:prSet presAssocID="{F92A69B0-0497-44BC-867B-995AE987F875}" presName="child2group" presStyleCnt="0"/>
      <dgm:spPr/>
    </dgm:pt>
    <dgm:pt modelId="{129C74F8-0024-4CE4-B601-A284BFAA6ADC}" type="pres">
      <dgm:prSet presAssocID="{F92A69B0-0497-44BC-867B-995AE987F875}" presName="child2" presStyleLbl="bgAcc1" presStyleIdx="1" presStyleCnt="4" custScaleX="117722" custScaleY="77580" custLinFactNeighborX="4920" custLinFactNeighborY="-63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652720D-D544-4781-828A-FCFA5115CC7D}" type="pres">
      <dgm:prSet presAssocID="{F92A69B0-0497-44BC-867B-995AE987F87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802B3-E11E-417F-874D-569D16C79C38}" type="pres">
      <dgm:prSet presAssocID="{F92A69B0-0497-44BC-867B-995AE987F875}" presName="child3group" presStyleCnt="0"/>
      <dgm:spPr/>
    </dgm:pt>
    <dgm:pt modelId="{A95CC38C-5961-4686-93B2-291B9B66F8C9}" type="pres">
      <dgm:prSet presAssocID="{F92A69B0-0497-44BC-867B-995AE987F875}" presName="child3" presStyleLbl="bgAcc1" presStyleIdx="2" presStyleCnt="4" custScaleX="115190" custScaleY="8001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CC6C601-EFFB-4FF8-9578-47268F58482A}" type="pres">
      <dgm:prSet presAssocID="{F92A69B0-0497-44BC-867B-995AE987F87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BB3C3-FD4A-4188-A7AB-00CF51BED695}" type="pres">
      <dgm:prSet presAssocID="{F92A69B0-0497-44BC-867B-995AE987F875}" presName="child4group" presStyleCnt="0"/>
      <dgm:spPr/>
    </dgm:pt>
    <dgm:pt modelId="{AB9B66AF-E66D-4235-A55F-B9A1A6340228}" type="pres">
      <dgm:prSet presAssocID="{F92A69B0-0497-44BC-867B-995AE987F875}" presName="child4" presStyleLbl="bgAcc1" presStyleIdx="3" presStyleCnt="4" custScaleX="97319" custScaleY="92887" custLinFactNeighborX="1926" custLinFactNeighborY="-201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498C40C-E0E6-4037-862C-E5C5AFEB9CF0}" type="pres">
      <dgm:prSet presAssocID="{F92A69B0-0497-44BC-867B-995AE987F87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44ACD7-3EA3-4637-80B6-0DF058780AEC}" type="pres">
      <dgm:prSet presAssocID="{F92A69B0-0497-44BC-867B-995AE987F875}" presName="childPlaceholder" presStyleCnt="0"/>
      <dgm:spPr/>
    </dgm:pt>
    <dgm:pt modelId="{3FF066BB-09D9-4288-8181-4A3B2B2F5ABC}" type="pres">
      <dgm:prSet presAssocID="{F92A69B0-0497-44BC-867B-995AE987F875}" presName="circle" presStyleCnt="0"/>
      <dgm:spPr/>
    </dgm:pt>
    <dgm:pt modelId="{87B1EB60-153D-4877-BD1B-4F981F873734}" type="pres">
      <dgm:prSet presAssocID="{F92A69B0-0497-44BC-867B-995AE987F875}" presName="quadrant1" presStyleLbl="node1" presStyleIdx="0" presStyleCnt="4" custLinFactNeighborX="2310" custLinFactNeighborY="1517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D4DA99D9-07C2-4B0F-B4EB-B3FE8AB87CBB}" type="pres">
      <dgm:prSet presAssocID="{F92A69B0-0497-44BC-867B-995AE987F875}" presName="quadrant2" presStyleLbl="node1" presStyleIdx="1" presStyleCnt="4" custLinFactNeighborX="727" custLinFactNeighborY="1625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4937E791-B163-4E4E-8532-091DEBA842BF}" type="pres">
      <dgm:prSet presAssocID="{F92A69B0-0497-44BC-867B-995AE987F875}" presName="quadrant3" presStyleLbl="node1" presStyleIdx="2" presStyleCnt="4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F7A7306C-95D9-40B8-A536-5EB698D40259}" type="pres">
      <dgm:prSet presAssocID="{F92A69B0-0497-44BC-867B-995AE987F875}" presName="quadrant4" presStyleLbl="node1" presStyleIdx="3" presStyleCnt="4" custLinFactNeighborX="2310" custLinFactNeighborY="-232">
        <dgm:presLayoutVars>
          <dgm:chMax val="1"/>
          <dgm:bulletEnabled val="1"/>
        </dgm:presLayoutVars>
      </dgm:prSet>
      <dgm:spPr>
        <a:prstGeom prst="pieWedge">
          <a:avLst/>
        </a:prstGeom>
      </dgm:spPr>
      <dgm:t>
        <a:bodyPr/>
        <a:lstStyle/>
        <a:p>
          <a:endParaRPr lang="ru-RU"/>
        </a:p>
      </dgm:t>
    </dgm:pt>
    <dgm:pt modelId="{6EB2FC97-4A66-4941-8BE2-F5A8E583D504}" type="pres">
      <dgm:prSet presAssocID="{F92A69B0-0497-44BC-867B-995AE987F875}" presName="quadrantPlaceholder" presStyleCnt="0"/>
      <dgm:spPr/>
    </dgm:pt>
    <dgm:pt modelId="{0A93EAD1-88B7-4689-A438-AC3AC378E516}" type="pres">
      <dgm:prSet presAssocID="{F92A69B0-0497-44BC-867B-995AE987F875}" presName="center1" presStyleLbl="fgShp" presStyleIdx="0" presStyleCnt="2"/>
      <dgm:spPr>
        <a:xfrm>
          <a:off x="4782897" y="2203188"/>
          <a:ext cx="803357" cy="698571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</a:ln>
        <a:effectLst/>
      </dgm:spPr>
    </dgm:pt>
    <dgm:pt modelId="{08CBB75B-7EEF-4A97-995C-7ADA16681064}" type="pres">
      <dgm:prSet presAssocID="{F92A69B0-0497-44BC-867B-995AE987F875}" presName="center2" presStyleLbl="fgShp" presStyleIdx="1" presStyleCnt="2"/>
      <dgm:spPr>
        <a:xfrm rot="10800000">
          <a:off x="4782897" y="2471869"/>
          <a:ext cx="803357" cy="698571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</a:ln>
        <a:effectLst/>
      </dgm:spPr>
    </dgm:pt>
  </dgm:ptLst>
  <dgm:cxnLst>
    <dgm:cxn modelId="{1804F6A4-B480-4961-A3EE-A93C384BD2EF}" srcId="{084E3CCC-777D-4BAD-AFC0-B90129FB21FE}" destId="{C63BF4E2-3AB5-4822-B026-82B9073407F8}" srcOrd="0" destOrd="0" parTransId="{76AAB60E-E6AE-49FF-BB30-A68E008270FC}" sibTransId="{ADBF9A90-F18A-4F18-93E0-7C8ED03B0459}"/>
    <dgm:cxn modelId="{5B255D42-56C0-4057-B720-517F924CAAB6}" srcId="{F92A69B0-0497-44BC-867B-995AE987F875}" destId="{08172B7C-DF29-4815-A3D3-7CC4CC71A943}" srcOrd="1" destOrd="0" parTransId="{EAD11477-A02C-4CD5-A88A-A06292BD09C8}" sibTransId="{100EB734-CA34-4215-A6C9-3F01C4C5B0EC}"/>
    <dgm:cxn modelId="{62ABA660-038E-45A5-A344-A7371EBE0D3D}" srcId="{F92A69B0-0497-44BC-867B-995AE987F875}" destId="{524F310B-1490-44DC-8C3B-E8ED587DB3BA}" srcOrd="0" destOrd="0" parTransId="{61BDC23A-A754-4A4D-9CDA-1ED29E01C309}" sibTransId="{27E71376-1B9D-4DBD-9BE5-FE444CE99AA6}"/>
    <dgm:cxn modelId="{726D6942-BC63-4779-930C-E16696FC98E0}" type="presOf" srcId="{C63BF4E2-3AB5-4822-B026-82B9073407F8}" destId="{AB9B66AF-E66D-4235-A55F-B9A1A6340228}" srcOrd="0" destOrd="0" presId="urn:microsoft.com/office/officeart/2005/8/layout/cycle4#1"/>
    <dgm:cxn modelId="{74F94438-6AC2-4517-AA3E-8BBC63D4331A}" srcId="{524F310B-1490-44DC-8C3B-E8ED587DB3BA}" destId="{2C8425C9-65CB-4166-9E0F-4FE5BCF9DF29}" srcOrd="0" destOrd="0" parTransId="{D5963F56-FC5A-4BD3-8B9C-4CC9967A56A0}" sibTransId="{7655E075-3FE8-4FAE-868A-E9CD1AFF4935}"/>
    <dgm:cxn modelId="{EC4EC804-114D-417E-A8B9-28E73213CBC4}" type="presOf" srcId="{EC1357B5-BB3B-4178-B5F1-80AC5143E997}" destId="{F652720D-D544-4781-828A-FCFA5115CC7D}" srcOrd="1" destOrd="0" presId="urn:microsoft.com/office/officeart/2005/8/layout/cycle4#1"/>
    <dgm:cxn modelId="{FF3D6C46-F8AD-4342-BE40-1BF2CCE7846F}" type="presOf" srcId="{08172B7C-DF29-4815-A3D3-7CC4CC71A943}" destId="{D4DA99D9-07C2-4B0F-B4EB-B3FE8AB87CBB}" srcOrd="0" destOrd="0" presId="urn:microsoft.com/office/officeart/2005/8/layout/cycle4#1"/>
    <dgm:cxn modelId="{121E22C3-D4C3-4204-9DCA-BD0EC64F34CC}" type="presOf" srcId="{8EE64C70-705D-4066-8B16-48750702D8C8}" destId="{A95CC38C-5961-4686-93B2-291B9B66F8C9}" srcOrd="0" destOrd="0" presId="urn:microsoft.com/office/officeart/2005/8/layout/cycle4#1"/>
    <dgm:cxn modelId="{0ACCDAFA-28D4-4BB4-971C-626B8749CD7B}" srcId="{08172B7C-DF29-4815-A3D3-7CC4CC71A943}" destId="{EC1357B5-BB3B-4178-B5F1-80AC5143E997}" srcOrd="0" destOrd="0" parTransId="{26B0B788-4939-443B-A97C-1A369968136B}" sibTransId="{905F1FC9-5C4A-45BF-8C88-F3F6EF41DFA5}"/>
    <dgm:cxn modelId="{A3CB5DA8-4318-415B-9E80-C8D85FCCBA36}" type="presOf" srcId="{2C8425C9-65CB-4166-9E0F-4FE5BCF9DF29}" destId="{6F17857A-AD6D-4B72-BB05-68419A6C5836}" srcOrd="0" destOrd="0" presId="urn:microsoft.com/office/officeart/2005/8/layout/cycle4#1"/>
    <dgm:cxn modelId="{60D6FCA9-987C-4DA1-86EE-4FB5C3ABEDD1}" srcId="{F92A69B0-0497-44BC-867B-995AE987F875}" destId="{C926DBFD-4112-4850-A054-8AF017298F01}" srcOrd="2" destOrd="0" parTransId="{BAA7FAAD-6CCD-4628-90B2-9AA895567669}" sibTransId="{FE315728-DA2F-4198-A733-A63D72169E95}"/>
    <dgm:cxn modelId="{75DC32A5-8829-4FFA-9D66-70CB23DDE324}" type="presOf" srcId="{8EE64C70-705D-4066-8B16-48750702D8C8}" destId="{ACC6C601-EFFB-4FF8-9578-47268F58482A}" srcOrd="1" destOrd="0" presId="urn:microsoft.com/office/officeart/2005/8/layout/cycle4#1"/>
    <dgm:cxn modelId="{08F0C2F2-BC4D-4659-AE5D-7A507677A5CF}" type="presOf" srcId="{084E3CCC-777D-4BAD-AFC0-B90129FB21FE}" destId="{F7A7306C-95D9-40B8-A536-5EB698D40259}" srcOrd="0" destOrd="0" presId="urn:microsoft.com/office/officeart/2005/8/layout/cycle4#1"/>
    <dgm:cxn modelId="{EBD87648-5C40-4657-AD3D-64A058F0B0F7}" srcId="{C926DBFD-4112-4850-A054-8AF017298F01}" destId="{8EE64C70-705D-4066-8B16-48750702D8C8}" srcOrd="0" destOrd="0" parTransId="{E8B0F2D7-129D-423B-BE43-A0D75EB73AAB}" sibTransId="{9DDE4AF2-DE88-400E-AB79-CAF63DB6EC38}"/>
    <dgm:cxn modelId="{DDA64F55-5017-40EA-A306-547B7BB44ADC}" type="presOf" srcId="{524F310B-1490-44DC-8C3B-E8ED587DB3BA}" destId="{87B1EB60-153D-4877-BD1B-4F981F873734}" srcOrd="0" destOrd="0" presId="urn:microsoft.com/office/officeart/2005/8/layout/cycle4#1"/>
    <dgm:cxn modelId="{3BB54A91-A7F0-439F-8A93-F3D2DD94ED0F}" type="presOf" srcId="{C63BF4E2-3AB5-4822-B026-82B9073407F8}" destId="{A498C40C-E0E6-4037-862C-E5C5AFEB9CF0}" srcOrd="1" destOrd="0" presId="urn:microsoft.com/office/officeart/2005/8/layout/cycle4#1"/>
    <dgm:cxn modelId="{F9F20BAB-44E7-4EE7-AE5E-60B88599273F}" srcId="{F92A69B0-0497-44BC-867B-995AE987F875}" destId="{084E3CCC-777D-4BAD-AFC0-B90129FB21FE}" srcOrd="3" destOrd="0" parTransId="{5D88852C-871E-436A-9004-35C49620179A}" sibTransId="{C2D75C9E-DFF3-4F56-920C-2D8C6F90F307}"/>
    <dgm:cxn modelId="{32E42966-982F-4DCA-8BF5-18ED6EA0B121}" type="presOf" srcId="{2C8425C9-65CB-4166-9E0F-4FE5BCF9DF29}" destId="{63796259-FBF3-4F89-BA49-2D781E15CEEE}" srcOrd="1" destOrd="0" presId="urn:microsoft.com/office/officeart/2005/8/layout/cycle4#1"/>
    <dgm:cxn modelId="{5A0E37A5-ECE1-4310-AEB1-1C32B3409F56}" type="presOf" srcId="{C926DBFD-4112-4850-A054-8AF017298F01}" destId="{4937E791-B163-4E4E-8532-091DEBA842BF}" srcOrd="0" destOrd="0" presId="urn:microsoft.com/office/officeart/2005/8/layout/cycle4#1"/>
    <dgm:cxn modelId="{D60D1E13-D81B-472E-BD4E-B562CB59C5F8}" type="presOf" srcId="{EC1357B5-BB3B-4178-B5F1-80AC5143E997}" destId="{129C74F8-0024-4CE4-B601-A284BFAA6ADC}" srcOrd="0" destOrd="0" presId="urn:microsoft.com/office/officeart/2005/8/layout/cycle4#1"/>
    <dgm:cxn modelId="{6FA34AF3-7011-4DC1-845D-A3447A4DF1F5}" type="presOf" srcId="{F92A69B0-0497-44BC-867B-995AE987F875}" destId="{66C05F69-1C5B-49C6-BC26-8DC6917D74F7}" srcOrd="0" destOrd="0" presId="urn:microsoft.com/office/officeart/2005/8/layout/cycle4#1"/>
    <dgm:cxn modelId="{86DB3251-39B5-41DE-8694-93D80A369897}" type="presParOf" srcId="{66C05F69-1C5B-49C6-BC26-8DC6917D74F7}" destId="{0B065C0A-630D-4CB1-9572-A729AA3A6BFA}" srcOrd="0" destOrd="0" presId="urn:microsoft.com/office/officeart/2005/8/layout/cycle4#1"/>
    <dgm:cxn modelId="{51638962-EFC5-45BE-9690-86618232A0EF}" type="presParOf" srcId="{0B065C0A-630D-4CB1-9572-A729AA3A6BFA}" destId="{0DABBFB7-EBD0-4262-BC86-316396194A1C}" srcOrd="0" destOrd="0" presId="urn:microsoft.com/office/officeart/2005/8/layout/cycle4#1"/>
    <dgm:cxn modelId="{FA4E74D6-EAD9-4CD0-BC71-B61FF0DDA81B}" type="presParOf" srcId="{0DABBFB7-EBD0-4262-BC86-316396194A1C}" destId="{6F17857A-AD6D-4B72-BB05-68419A6C5836}" srcOrd="0" destOrd="0" presId="urn:microsoft.com/office/officeart/2005/8/layout/cycle4#1"/>
    <dgm:cxn modelId="{5BDAA36C-6AD8-45E4-AF67-D369C2BE0710}" type="presParOf" srcId="{0DABBFB7-EBD0-4262-BC86-316396194A1C}" destId="{63796259-FBF3-4F89-BA49-2D781E15CEEE}" srcOrd="1" destOrd="0" presId="urn:microsoft.com/office/officeart/2005/8/layout/cycle4#1"/>
    <dgm:cxn modelId="{D849C870-9775-43D3-B6D4-2D80E90A257F}" type="presParOf" srcId="{0B065C0A-630D-4CB1-9572-A729AA3A6BFA}" destId="{2D1522E2-1A08-41C0-8EA5-EAC0A3C5A03B}" srcOrd="1" destOrd="0" presId="urn:microsoft.com/office/officeart/2005/8/layout/cycle4#1"/>
    <dgm:cxn modelId="{02AAFB20-45AC-47F6-9E8A-591B123C93E9}" type="presParOf" srcId="{2D1522E2-1A08-41C0-8EA5-EAC0A3C5A03B}" destId="{129C74F8-0024-4CE4-B601-A284BFAA6ADC}" srcOrd="0" destOrd="0" presId="urn:microsoft.com/office/officeart/2005/8/layout/cycle4#1"/>
    <dgm:cxn modelId="{9EE90EC6-3C8F-4970-B499-A9975CD7B546}" type="presParOf" srcId="{2D1522E2-1A08-41C0-8EA5-EAC0A3C5A03B}" destId="{F652720D-D544-4781-828A-FCFA5115CC7D}" srcOrd="1" destOrd="0" presId="urn:microsoft.com/office/officeart/2005/8/layout/cycle4#1"/>
    <dgm:cxn modelId="{D5BA38EE-AAE6-41F2-8A16-749BBD2AC06C}" type="presParOf" srcId="{0B065C0A-630D-4CB1-9572-A729AA3A6BFA}" destId="{2ED802B3-E11E-417F-874D-569D16C79C38}" srcOrd="2" destOrd="0" presId="urn:microsoft.com/office/officeart/2005/8/layout/cycle4#1"/>
    <dgm:cxn modelId="{EE42489E-707E-4335-82C3-04DF4A72B3C1}" type="presParOf" srcId="{2ED802B3-E11E-417F-874D-569D16C79C38}" destId="{A95CC38C-5961-4686-93B2-291B9B66F8C9}" srcOrd="0" destOrd="0" presId="urn:microsoft.com/office/officeart/2005/8/layout/cycle4#1"/>
    <dgm:cxn modelId="{F03532EF-C538-4319-ACD6-4B6F499BA326}" type="presParOf" srcId="{2ED802B3-E11E-417F-874D-569D16C79C38}" destId="{ACC6C601-EFFB-4FF8-9578-47268F58482A}" srcOrd="1" destOrd="0" presId="urn:microsoft.com/office/officeart/2005/8/layout/cycle4#1"/>
    <dgm:cxn modelId="{AC6F802C-D3E8-46F8-BDB4-7F924D1FB0AE}" type="presParOf" srcId="{0B065C0A-630D-4CB1-9572-A729AA3A6BFA}" destId="{B31BB3C3-FD4A-4188-A7AB-00CF51BED695}" srcOrd="3" destOrd="0" presId="urn:microsoft.com/office/officeart/2005/8/layout/cycle4#1"/>
    <dgm:cxn modelId="{720F7F8F-DC6B-4AE0-9E54-DAF63E112886}" type="presParOf" srcId="{B31BB3C3-FD4A-4188-A7AB-00CF51BED695}" destId="{AB9B66AF-E66D-4235-A55F-B9A1A6340228}" srcOrd="0" destOrd="0" presId="urn:microsoft.com/office/officeart/2005/8/layout/cycle4#1"/>
    <dgm:cxn modelId="{481390D3-C276-4C83-A27B-E8F4DA64B600}" type="presParOf" srcId="{B31BB3C3-FD4A-4188-A7AB-00CF51BED695}" destId="{A498C40C-E0E6-4037-862C-E5C5AFEB9CF0}" srcOrd="1" destOrd="0" presId="urn:microsoft.com/office/officeart/2005/8/layout/cycle4#1"/>
    <dgm:cxn modelId="{F7C9AD59-0CB4-44CF-82FF-E90C3751E0D0}" type="presParOf" srcId="{0B065C0A-630D-4CB1-9572-A729AA3A6BFA}" destId="{4344ACD7-3EA3-4637-80B6-0DF058780AEC}" srcOrd="4" destOrd="0" presId="urn:microsoft.com/office/officeart/2005/8/layout/cycle4#1"/>
    <dgm:cxn modelId="{A25956CA-7E11-4503-8B23-C37A7311BFB9}" type="presParOf" srcId="{66C05F69-1C5B-49C6-BC26-8DC6917D74F7}" destId="{3FF066BB-09D9-4288-8181-4A3B2B2F5ABC}" srcOrd="1" destOrd="0" presId="urn:microsoft.com/office/officeart/2005/8/layout/cycle4#1"/>
    <dgm:cxn modelId="{44C4B590-AE3C-4012-B875-EB52E8045C69}" type="presParOf" srcId="{3FF066BB-09D9-4288-8181-4A3B2B2F5ABC}" destId="{87B1EB60-153D-4877-BD1B-4F981F873734}" srcOrd="0" destOrd="0" presId="urn:microsoft.com/office/officeart/2005/8/layout/cycle4#1"/>
    <dgm:cxn modelId="{6201BF4F-27DC-4D71-B027-E8832FC24527}" type="presParOf" srcId="{3FF066BB-09D9-4288-8181-4A3B2B2F5ABC}" destId="{D4DA99D9-07C2-4B0F-B4EB-B3FE8AB87CBB}" srcOrd="1" destOrd="0" presId="urn:microsoft.com/office/officeart/2005/8/layout/cycle4#1"/>
    <dgm:cxn modelId="{52E97AFC-75AC-402C-BB95-DDDE68607E98}" type="presParOf" srcId="{3FF066BB-09D9-4288-8181-4A3B2B2F5ABC}" destId="{4937E791-B163-4E4E-8532-091DEBA842BF}" srcOrd="2" destOrd="0" presId="urn:microsoft.com/office/officeart/2005/8/layout/cycle4#1"/>
    <dgm:cxn modelId="{AA5A93AC-3D70-464F-B7D0-2A4DB5AA2CBB}" type="presParOf" srcId="{3FF066BB-09D9-4288-8181-4A3B2B2F5ABC}" destId="{F7A7306C-95D9-40B8-A536-5EB698D40259}" srcOrd="3" destOrd="0" presId="urn:microsoft.com/office/officeart/2005/8/layout/cycle4#1"/>
    <dgm:cxn modelId="{C304CCFA-FA42-4EE1-A282-12E522E688EF}" type="presParOf" srcId="{3FF066BB-09D9-4288-8181-4A3B2B2F5ABC}" destId="{6EB2FC97-4A66-4941-8BE2-F5A8E583D504}" srcOrd="4" destOrd="0" presId="urn:microsoft.com/office/officeart/2005/8/layout/cycle4#1"/>
    <dgm:cxn modelId="{DA784FF2-A25F-4C69-BA7C-F039EBA901EA}" type="presParOf" srcId="{66C05F69-1C5B-49C6-BC26-8DC6917D74F7}" destId="{0A93EAD1-88B7-4689-A438-AC3AC378E516}" srcOrd="2" destOrd="0" presId="urn:microsoft.com/office/officeart/2005/8/layout/cycle4#1"/>
    <dgm:cxn modelId="{7A1278D2-6C75-4587-90FF-824E7F0D775D}" type="presParOf" srcId="{66C05F69-1C5B-49C6-BC26-8DC6917D74F7}" destId="{08CBB75B-7EEF-4A97-995C-7ADA16681064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AE8E2D-4480-430C-ACFC-62F5CEE84AAE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AF72FD9-2CEB-44F7-ABBC-949AE75B5F1C}" type="pres">
      <dgm:prSet presAssocID="{8CAE8E2D-4480-430C-ACFC-62F5CEE84A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14ACAD2-6E79-41B2-A8B3-D29B12D00D6A}" type="presOf" srcId="{8CAE8E2D-4480-430C-ACFC-62F5CEE84AAE}" destId="{EAF72FD9-2CEB-44F7-ABBC-949AE75B5F1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CC38C-5961-4686-93B2-291B9B66F8C9}">
      <dsp:nvSpPr>
        <dsp:cNvPr id="0" name=""/>
        <dsp:cNvSpPr/>
      </dsp:nvSpPr>
      <dsp:spPr>
        <a:xfrm>
          <a:off x="4164913" y="2900196"/>
          <a:ext cx="2317928" cy="104293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315652"/>
              <a:satOff val="-12380"/>
              <a:lumOff val="1978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0" rIns="26670" bIns="26670" numCol="1" spcCol="1270" anchor="t" anchorCtr="0">
          <a:noAutofit/>
        </a:bodyPr>
        <a:lstStyle/>
        <a:p>
          <a:pPr marL="57150" lvl="1" indent="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700" i="0" kern="1200" dirty="0">
            <a:solidFill>
              <a:srgbClr val="0079B2"/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4883202" y="3183841"/>
        <a:ext cx="1576729" cy="736382"/>
      </dsp:txXfrm>
    </dsp:sp>
    <dsp:sp modelId="{AB9B66AF-E66D-4235-A55F-B9A1A6340228}">
      <dsp:nvSpPr>
        <dsp:cNvPr id="0" name=""/>
        <dsp:cNvSpPr/>
      </dsp:nvSpPr>
      <dsp:spPr>
        <a:xfrm>
          <a:off x="1100306" y="2790064"/>
          <a:ext cx="1958316" cy="121077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473479"/>
              <a:satOff val="-18570"/>
              <a:lumOff val="29677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i="0" kern="1200" dirty="0">
            <a:solidFill>
              <a:schemeClr val="accent5">
                <a:lumMod val="50000"/>
              </a:schemeClr>
            </a:solidFill>
            <a:effectLst/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126903" y="3119355"/>
        <a:ext cx="1317627" cy="854886"/>
      </dsp:txXfrm>
    </dsp:sp>
    <dsp:sp modelId="{129C74F8-0024-4CE4-B601-A284BFAA6ADC}">
      <dsp:nvSpPr>
        <dsp:cNvPr id="0" name=""/>
        <dsp:cNvSpPr/>
      </dsp:nvSpPr>
      <dsp:spPr>
        <a:xfrm>
          <a:off x="4238442" y="137870"/>
          <a:ext cx="2368878" cy="101124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157826"/>
              <a:satOff val="-6190"/>
              <a:lumOff val="9892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60960" bIns="60960" numCol="1" spcCol="1270" anchor="t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71319" y="160084"/>
        <a:ext cx="1613787" cy="714008"/>
      </dsp:txXfrm>
    </dsp:sp>
    <dsp:sp modelId="{6F17857A-AD6D-4B72-BB05-68419A6C5836}">
      <dsp:nvSpPr>
        <dsp:cNvPr id="0" name=""/>
        <dsp:cNvSpPr/>
      </dsp:nvSpPr>
      <dsp:spPr>
        <a:xfrm>
          <a:off x="968050" y="147959"/>
          <a:ext cx="2145315" cy="100757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2E83C3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b="1" i="0" kern="1200" dirty="0">
            <a:solidFill>
              <a:srgbClr val="5FCBEF">
                <a:lumMod val="50000"/>
              </a:srgb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990183" y="170092"/>
        <a:ext cx="1457455" cy="711413"/>
      </dsp:txXfrm>
    </dsp:sp>
    <dsp:sp modelId="{87B1EB60-153D-4877-BD1B-4F981F873734}">
      <dsp:nvSpPr>
        <dsp:cNvPr id="0" name=""/>
        <dsp:cNvSpPr/>
      </dsp:nvSpPr>
      <dsp:spPr>
        <a:xfrm>
          <a:off x="1974406" y="258941"/>
          <a:ext cx="1763786" cy="1763786"/>
        </a:xfrm>
        <a:prstGeom prst="pieWedge">
          <a:avLst/>
        </a:prstGeom>
        <a:solidFill>
          <a:srgbClr val="2E83C3">
            <a:shade val="80000"/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2491007" y="775542"/>
        <a:ext cx="1247185" cy="1247185"/>
      </dsp:txXfrm>
    </dsp:sp>
    <dsp:sp modelId="{D4DA99D9-07C2-4B0F-B4EB-B3FE8AB87CBB}">
      <dsp:nvSpPr>
        <dsp:cNvPr id="0" name=""/>
        <dsp:cNvSpPr/>
      </dsp:nvSpPr>
      <dsp:spPr>
        <a:xfrm rot="5400000">
          <a:off x="3791740" y="260845"/>
          <a:ext cx="1763786" cy="1763786"/>
        </a:xfrm>
        <a:prstGeom prst="pieWedge">
          <a:avLst/>
        </a:prstGeom>
        <a:solidFill>
          <a:srgbClr val="2E83C3">
            <a:shade val="80000"/>
            <a:hueOff val="157826"/>
            <a:satOff val="-6190"/>
            <a:lumOff val="9892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-5400000">
        <a:off x="3791740" y="777446"/>
        <a:ext cx="1247185" cy="1247185"/>
      </dsp:txXfrm>
    </dsp:sp>
    <dsp:sp modelId="{4937E791-B163-4E4E-8532-091DEBA842BF}">
      <dsp:nvSpPr>
        <dsp:cNvPr id="0" name=""/>
        <dsp:cNvSpPr/>
      </dsp:nvSpPr>
      <dsp:spPr>
        <a:xfrm rot="10800000">
          <a:off x="3778918" y="2077439"/>
          <a:ext cx="1763786" cy="1763786"/>
        </a:xfrm>
        <a:prstGeom prst="pieWedge">
          <a:avLst/>
        </a:prstGeom>
        <a:solidFill>
          <a:srgbClr val="2E83C3">
            <a:shade val="80000"/>
            <a:hueOff val="315652"/>
            <a:satOff val="-12380"/>
            <a:lumOff val="19785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ysClr val="window" lastClr="FFFFFF"/>
            </a:solidFill>
            <a:latin typeface="Montserrat ExtraBold" panose="00000900000000000000" pitchFamily="50" charset="-52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10800000">
        <a:off x="3778918" y="2077439"/>
        <a:ext cx="1247185" cy="1247185"/>
      </dsp:txXfrm>
    </dsp:sp>
    <dsp:sp modelId="{F7A7306C-95D9-40B8-A536-5EB698D40259}">
      <dsp:nvSpPr>
        <dsp:cNvPr id="0" name=""/>
        <dsp:cNvSpPr/>
      </dsp:nvSpPr>
      <dsp:spPr>
        <a:xfrm rot="16200000">
          <a:off x="1974406" y="2073347"/>
          <a:ext cx="1763786" cy="1763786"/>
        </a:xfrm>
        <a:prstGeom prst="pieWedge">
          <a:avLst/>
        </a:prstGeom>
        <a:solidFill>
          <a:srgbClr val="2E83C3">
            <a:shade val="80000"/>
            <a:hueOff val="473479"/>
            <a:satOff val="-18570"/>
            <a:lumOff val="29677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ysClr val="window" lastClr="FFFFFF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 rot="5400000">
        <a:off x="2491007" y="2073347"/>
        <a:ext cx="1247185" cy="1247185"/>
      </dsp:txXfrm>
    </dsp:sp>
    <dsp:sp modelId="{0A93EAD1-88B7-4689-A438-AC3AC378E516}">
      <dsp:nvSpPr>
        <dsp:cNvPr id="0" name=""/>
        <dsp:cNvSpPr/>
      </dsp:nvSpPr>
      <dsp:spPr>
        <a:xfrm>
          <a:off x="3433696" y="1670098"/>
          <a:ext cx="608974" cy="529543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BB75B-7EEF-4A97-995C-7ADA16681064}">
      <dsp:nvSpPr>
        <dsp:cNvPr id="0" name=""/>
        <dsp:cNvSpPr/>
      </dsp:nvSpPr>
      <dsp:spPr>
        <a:xfrm rot="10800000">
          <a:off x="3433696" y="1873769"/>
          <a:ext cx="608974" cy="529543"/>
        </a:xfrm>
        <a:prstGeom prst="circularArrow">
          <a:avLst/>
        </a:prstGeom>
        <a:solidFill>
          <a:srgbClr val="0079B2"/>
        </a:solidFill>
        <a:ln w="12700" cap="rnd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C8F65-7409-40FD-A674-76138CBB9575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D3536-6875-4917-A4D2-987BCD8361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6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13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314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829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756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21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788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361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571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127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35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F9D5-56B2-4E9F-937F-EF8A54C91F8A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2D3EC-2E6C-41F9-880A-674545A55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74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F9D5-56B2-4E9F-937F-EF8A54C91F8A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2D3EC-2E6C-41F9-880A-674545A55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46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F9D5-56B2-4E9F-937F-EF8A54C91F8A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2D3EC-2E6C-41F9-880A-674545A55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03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F9D5-56B2-4E9F-937F-EF8A54C91F8A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2D3EC-2E6C-41F9-880A-674545A55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34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F9D5-56B2-4E9F-937F-EF8A54C91F8A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2D3EC-2E6C-41F9-880A-674545A55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78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F9D5-56B2-4E9F-937F-EF8A54C91F8A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2D3EC-2E6C-41F9-880A-674545A55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7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F9D5-56B2-4E9F-937F-EF8A54C91F8A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2D3EC-2E6C-41F9-880A-674545A55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177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F9D5-56B2-4E9F-937F-EF8A54C91F8A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2D3EC-2E6C-41F9-880A-674545A55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8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F9D5-56B2-4E9F-937F-EF8A54C91F8A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2D3EC-2E6C-41F9-880A-674545A55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28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F9D5-56B2-4E9F-937F-EF8A54C91F8A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2D3EC-2E6C-41F9-880A-674545A55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60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F9D5-56B2-4E9F-937F-EF8A54C91F8A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2D3EC-2E6C-41F9-880A-674545A55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752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6F9D5-56B2-4E9F-937F-EF8A54C91F8A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2D3EC-2E6C-41F9-880A-674545A554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55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86.jpg"/><Relationship Id="rId3" Type="http://schemas.openxmlformats.org/officeDocument/2006/relationships/image" Target="../media/image81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84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83.png"/><Relationship Id="rId4" Type="http://schemas.openxmlformats.org/officeDocument/2006/relationships/diagramData" Target="../diagrams/data2.xml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18" Type="http://schemas.openxmlformats.org/officeDocument/2006/relationships/image" Target="../media/image35.gif"/><Relationship Id="rId26" Type="http://schemas.openxmlformats.org/officeDocument/2006/relationships/image" Target="../media/image43.png"/><Relationship Id="rId3" Type="http://schemas.openxmlformats.org/officeDocument/2006/relationships/image" Target="../media/image21.jpeg"/><Relationship Id="rId21" Type="http://schemas.openxmlformats.org/officeDocument/2006/relationships/image" Target="../media/image38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5" Type="http://schemas.openxmlformats.org/officeDocument/2006/relationships/image" Target="../media/image42.gif"/><Relationship Id="rId2" Type="http://schemas.openxmlformats.org/officeDocument/2006/relationships/image" Target="../media/image20.jpeg"/><Relationship Id="rId16" Type="http://schemas.openxmlformats.org/officeDocument/2006/relationships/image" Target="../media/image33.png"/><Relationship Id="rId20" Type="http://schemas.openxmlformats.org/officeDocument/2006/relationships/image" Target="../media/image37.jpeg"/><Relationship Id="rId29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24" Type="http://schemas.openxmlformats.org/officeDocument/2006/relationships/image" Target="../media/image41.png"/><Relationship Id="rId5" Type="http://schemas.openxmlformats.org/officeDocument/2006/relationships/hyperlink" Target="http://www.gloria-jeans.ru/" TargetMode="External"/><Relationship Id="rId15" Type="http://schemas.openxmlformats.org/officeDocument/2006/relationships/image" Target="../media/image32.jpg"/><Relationship Id="rId23" Type="http://schemas.openxmlformats.org/officeDocument/2006/relationships/image" Target="../media/image40.png"/><Relationship Id="rId28" Type="http://schemas.openxmlformats.org/officeDocument/2006/relationships/image" Target="../media/image45.jpg"/><Relationship Id="rId10" Type="http://schemas.openxmlformats.org/officeDocument/2006/relationships/image" Target="../media/image27.jpeg"/><Relationship Id="rId19" Type="http://schemas.openxmlformats.org/officeDocument/2006/relationships/image" Target="../media/image36.jpeg"/><Relationship Id="rId4" Type="http://schemas.openxmlformats.org/officeDocument/2006/relationships/image" Target="../media/image22.jpeg"/><Relationship Id="rId9" Type="http://schemas.openxmlformats.org/officeDocument/2006/relationships/image" Target="../media/image26.png"/><Relationship Id="rId14" Type="http://schemas.openxmlformats.org/officeDocument/2006/relationships/image" Target="../media/image31.jpeg"/><Relationship Id="rId22" Type="http://schemas.openxmlformats.org/officeDocument/2006/relationships/image" Target="../media/image39.jpeg"/><Relationship Id="rId27" Type="http://schemas.openxmlformats.org/officeDocument/2006/relationships/image" Target="../media/image4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" y="0"/>
            <a:ext cx="9122616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23" y="0"/>
            <a:ext cx="9144000" cy="51435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2" y="344501"/>
            <a:ext cx="1550937" cy="1163204"/>
          </a:xfrm>
          <a:prstGeom prst="rect">
            <a:avLst/>
          </a:prstGeom>
        </p:spPr>
      </p:pic>
      <p:pic>
        <p:nvPicPr>
          <p:cNvPr id="9" name="Picture 3" descr="Без-имени-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2264305" y="398330"/>
            <a:ext cx="859262" cy="105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9576" y="1452976"/>
            <a:ext cx="1520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MINISTERIUM FÜR WISSENSCHAFT UND HOCHSCHULBILDUNG DER RUSSISCHEN FÖDERATION</a:t>
            </a:r>
            <a:endParaRPr lang="ru-RU" sz="6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56460" y="1447179"/>
            <a:ext cx="1085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TECHNISCHE</a:t>
            </a:r>
          </a:p>
          <a:p>
            <a:pPr algn="ctr"/>
            <a:r>
              <a:rPr lang="en-US" sz="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UNIVERSITÄT DES</a:t>
            </a:r>
          </a:p>
          <a:p>
            <a:pPr algn="ctr"/>
            <a:r>
              <a:rPr lang="en-US" sz="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DONGEBIETS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57174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0"/>
            <a:r>
              <a:rPr lang="en-US" sz="30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TECHNISCHE UNIVERSITÄT</a:t>
            </a:r>
          </a:p>
          <a:p>
            <a:pPr marL="717550"/>
            <a:r>
              <a:rPr lang="en-US" sz="30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DES DONGEBIETS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74411" y="4591957"/>
            <a:ext cx="14654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78656">
              <a:tabLst>
                <a:tab pos="8814197" algn="l"/>
              </a:tabLst>
            </a:pPr>
            <a:r>
              <a:rPr lang="en-US" sz="12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200" dirty="0">
              <a:ln w="22225">
                <a:noFill/>
                <a:prstDash val="solid"/>
              </a:ln>
              <a:solidFill>
                <a:schemeClr val="bg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8834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499988" y="657934"/>
            <a:ext cx="8076991" cy="34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623473" y="1018574"/>
            <a:ext cx="1884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CENTRE OF EXCELLENCE</a:t>
            </a:r>
          </a:p>
          <a:p>
            <a:r>
              <a:rPr lang="en-US" sz="9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«ADVANCED ROBOTIC MACHINES</a:t>
            </a:r>
          </a:p>
          <a:p>
            <a:r>
              <a:rPr lang="en-US" sz="9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AND COMPLEXES 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51220" b="50855"/>
          <a:stretch/>
        </p:blipFill>
        <p:spPr>
          <a:xfrm>
            <a:off x="460037" y="1024498"/>
            <a:ext cx="2175299" cy="15222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30976" y="1652812"/>
            <a:ext cx="1927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89D3"/>
              </a:buClr>
            </a:pPr>
            <a:r>
              <a:rPr lang="de-DE" sz="900" dirty="0">
                <a:solidFill>
                  <a:srgbClr val="1A1B13"/>
                </a:solidFill>
                <a:latin typeface="Circe" panose="020B0502020203020203" pitchFamily="34" charset="-52"/>
              </a:rPr>
              <a:t>Maschinen zum Auswuchten von flexiblen Rotoren Entwicklung, High-Tech-Multi</a:t>
            </a:r>
          </a:p>
          <a:p>
            <a:pPr>
              <a:buClr>
                <a:srgbClr val="0089D3"/>
              </a:buClr>
            </a:pPr>
            <a:r>
              <a:rPr lang="de-DE" sz="900" dirty="0">
                <a:solidFill>
                  <a:srgbClr val="1A1B13"/>
                </a:solidFill>
                <a:latin typeface="Circe" panose="020B0502020203020203" pitchFamily="34" charset="-52"/>
              </a:rPr>
              <a:t>Kamerasysteme und unbemannte Flugzeuge zur Erkennung von Bedrohungen</a:t>
            </a:r>
            <a:endParaRPr lang="en-US" sz="900" dirty="0">
              <a:solidFill>
                <a:srgbClr val="1A1B13"/>
              </a:solidFill>
              <a:latin typeface="Circe" panose="020B0502020203020203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32328" y="3006629"/>
            <a:ext cx="1933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CENTRE OF EXCELLENCE</a:t>
            </a:r>
          </a:p>
          <a:p>
            <a:r>
              <a:rPr lang="en-US" sz="9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«ADVANCED MATERIALS»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036" y="3005800"/>
            <a:ext cx="2170940" cy="14567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30976" y="3514460"/>
            <a:ext cx="1719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rgbClr val="1A1B13"/>
                </a:solidFill>
                <a:latin typeface="Circe" panose="020B0502020203020203" pitchFamily="34" charset="-52"/>
              </a:rPr>
              <a:t>Mehrschicht-Verbund</a:t>
            </a:r>
          </a:p>
          <a:p>
            <a:r>
              <a:rPr lang="de-DE" sz="900" dirty="0">
                <a:solidFill>
                  <a:srgbClr val="1A1B13"/>
                </a:solidFill>
                <a:latin typeface="Circe" panose="020B0502020203020203" pitchFamily="34" charset="-52"/>
              </a:rPr>
              <a:t>Materialien für die Luftfahrtindustrie</a:t>
            </a:r>
          </a:p>
          <a:p>
            <a:r>
              <a:rPr lang="de-DE" sz="900" dirty="0">
                <a:solidFill>
                  <a:srgbClr val="1A1B13"/>
                </a:solidFill>
                <a:latin typeface="Circe" panose="020B0502020203020203" pitchFamily="34" charset="-52"/>
              </a:rPr>
              <a:t>und Medizin</a:t>
            </a:r>
            <a:endParaRPr lang="en-US" sz="900" dirty="0">
              <a:solidFill>
                <a:srgbClr val="1A1B13"/>
              </a:solidFill>
              <a:latin typeface="Circe" panose="020B0502020203020203" pitchFamily="34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57987" y="1024498"/>
            <a:ext cx="2159090" cy="1451464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4558786" y="1109994"/>
            <a:ext cx="0" cy="379161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889896" y="1387893"/>
            <a:ext cx="1548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 dirty="0">
                <a:solidFill>
                  <a:srgbClr val="1A1B13"/>
                </a:solidFill>
                <a:latin typeface="Circe" panose="020B0502020203020203" pitchFamily="34" charset="-52"/>
              </a:rPr>
              <a:t>Innovative Technologie</a:t>
            </a:r>
          </a:p>
          <a:p>
            <a:pPr algn="r"/>
            <a:r>
              <a:rPr lang="de-DE" sz="900" dirty="0">
                <a:solidFill>
                  <a:srgbClr val="1A1B13"/>
                </a:solidFill>
                <a:latin typeface="Circe" panose="020B0502020203020203" pitchFamily="34" charset="-52"/>
              </a:rPr>
              <a:t>Lösungen für Energieeinsparung</a:t>
            </a:r>
          </a:p>
          <a:p>
            <a:pPr algn="r"/>
            <a:r>
              <a:rPr lang="de-DE" sz="900" dirty="0">
                <a:solidFill>
                  <a:srgbClr val="1A1B13"/>
                </a:solidFill>
                <a:latin typeface="Circe" panose="020B0502020203020203" pitchFamily="34" charset="-52"/>
              </a:rPr>
              <a:t>für Unternehmen</a:t>
            </a:r>
            <a:endParaRPr lang="en-US" sz="900" dirty="0">
              <a:solidFill>
                <a:srgbClr val="1A1B13"/>
              </a:solidFill>
              <a:latin typeface="Circe" panose="020B0502020203020203" pitchFamily="34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47855" y="1018561"/>
            <a:ext cx="1910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CENTRE OF EXCELLENCE</a:t>
            </a:r>
          </a:p>
          <a:p>
            <a:pPr algn="r"/>
            <a:r>
              <a:rPr lang="en-US" sz="9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«INTELLIGENT ENERGY»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066" y="3005801"/>
            <a:ext cx="2216816" cy="146577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576328" y="3011119"/>
            <a:ext cx="1881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CENTRE OF EXCELLENCE</a:t>
            </a:r>
          </a:p>
          <a:p>
            <a:pPr algn="r"/>
            <a:r>
              <a:rPr lang="en-US" sz="9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«BIOTECHNOLOGIES»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20437" y="3379375"/>
            <a:ext cx="161762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 dirty="0">
                <a:solidFill>
                  <a:srgbClr val="1A1B13"/>
                </a:solidFill>
                <a:latin typeface="Circe" panose="020B0502020203020203" pitchFamily="34" charset="-52"/>
              </a:rPr>
              <a:t>Landwirtschaftliche Maschinen der nächsten Generation und innovative Lösungen für die ökologische Restaurierung von regionalen</a:t>
            </a:r>
          </a:p>
          <a:p>
            <a:pPr algn="r"/>
            <a:r>
              <a:rPr lang="de-DE" sz="900" dirty="0" err="1">
                <a:solidFill>
                  <a:srgbClr val="1A1B13"/>
                </a:solidFill>
                <a:latin typeface="Circe" panose="020B0502020203020203" pitchFamily="34" charset="-52"/>
              </a:rPr>
              <a:t>Flußbecken</a:t>
            </a:r>
            <a:endParaRPr lang="en-US" sz="900" dirty="0">
              <a:solidFill>
                <a:srgbClr val="1A1B13"/>
              </a:solidFill>
              <a:latin typeface="Circe" panose="020B0502020203020203" pitchFamily="34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55511"/>
            <a:ext cx="91440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13">
              <a:lnSpc>
                <a:spcPct val="150000"/>
              </a:lnSpc>
            </a:pPr>
            <a:r>
              <a:rPr lang="en-US" sz="1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ÜBERLEGENHEITSZENTREN</a:t>
            </a:r>
            <a:endParaRPr lang="en-US" sz="2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05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5301" y="4683851"/>
            <a:ext cx="6908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Circe" panose="020B0502020203020203" pitchFamily="34" charset="-52"/>
              </a:rPr>
              <a:t>Nepal</a:t>
            </a:r>
            <a:endParaRPr lang="ru-RU" sz="1100" dirty="0">
              <a:latin typeface="Circe" panose="020B0502020203020203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13" y="4733289"/>
            <a:ext cx="193034" cy="1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77445"/>
            <a:ext cx="9144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5781"/>
            <a:r>
              <a:rPr lang="en-US" sz="1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ALUMNI</a:t>
            </a:r>
          </a:p>
          <a:p>
            <a:pPr marL="535781"/>
            <a:endParaRPr lang="ru-RU" sz="45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13606" y="661413"/>
            <a:ext cx="7923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687866" y="1999427"/>
            <a:ext cx="1749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9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ИНСТИТУЦИОНАЛЬНОЕ ПАРТНЁРСТВО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956518" y="3147760"/>
            <a:ext cx="145375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9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СОЗДАНИЕ ПРОГРАММ ДВОЙНОГО ДИПЛОМИРОВАНИЯ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466227" y="1992948"/>
            <a:ext cx="17055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ВЗАИМОДЕЙСТВИЕ В СФЕРЕ КУЛЬТУРЫ И СПОРТА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7" y="741581"/>
            <a:ext cx="7561851" cy="4081106"/>
          </a:xfrm>
          <a:prstGeom prst="rect">
            <a:avLst/>
          </a:prstGeom>
        </p:spPr>
      </p:pic>
      <p:sp>
        <p:nvSpPr>
          <p:cNvPr id="13" name="Rectangle 42"/>
          <p:cNvSpPr>
            <a:spLocks noChangeArrowheads="1"/>
          </p:cNvSpPr>
          <p:nvPr/>
        </p:nvSpPr>
        <p:spPr bwMode="auto">
          <a:xfrm>
            <a:off x="1880137" y="971793"/>
            <a:ext cx="184731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013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38" y="814388"/>
            <a:ext cx="531311" cy="5313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39" y="1286246"/>
            <a:ext cx="531311" cy="5313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5" y="1666201"/>
            <a:ext cx="531311" cy="5313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66" y="1828801"/>
            <a:ext cx="531311" cy="5313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49" y="2321892"/>
            <a:ext cx="531311" cy="53131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94" y="2493974"/>
            <a:ext cx="531311" cy="53131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05" y="2848906"/>
            <a:ext cx="531311" cy="5313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889" y="3455538"/>
            <a:ext cx="531311" cy="53131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53" y="2056236"/>
            <a:ext cx="531311" cy="53131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61" y="1919385"/>
            <a:ext cx="531311" cy="53131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581" y="2010793"/>
            <a:ext cx="531311" cy="53131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925" y="1443232"/>
            <a:ext cx="531311" cy="53131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06" y="1366863"/>
            <a:ext cx="531311" cy="53131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69" y="1165270"/>
            <a:ext cx="531311" cy="53131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15" y="1398973"/>
            <a:ext cx="531311" cy="53131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1" y="1136551"/>
            <a:ext cx="531311" cy="53131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023" y="784147"/>
            <a:ext cx="531311" cy="53131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69" y="861124"/>
            <a:ext cx="531311" cy="5313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40" y="1050259"/>
            <a:ext cx="531311" cy="53131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10" y="970369"/>
            <a:ext cx="531311" cy="53131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10" y="1423372"/>
            <a:ext cx="531311" cy="53131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00" y="1524604"/>
            <a:ext cx="531311" cy="53131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88" y="1812869"/>
            <a:ext cx="531311" cy="53131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29" y="1689028"/>
            <a:ext cx="531311" cy="53131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164" y="1919392"/>
            <a:ext cx="531311" cy="53131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83" y="2118622"/>
            <a:ext cx="531311" cy="53131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66" y="2236229"/>
            <a:ext cx="531311" cy="53131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03" y="1581286"/>
            <a:ext cx="531311" cy="53131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84" y="1898174"/>
            <a:ext cx="531311" cy="53131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50" y="1095897"/>
            <a:ext cx="531311" cy="53131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92" y="2163829"/>
            <a:ext cx="531311" cy="53131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28" y="2723841"/>
            <a:ext cx="531311" cy="53131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24" y="2695140"/>
            <a:ext cx="531311" cy="53131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94" y="1306870"/>
            <a:ext cx="531311" cy="53131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93" y="2360112"/>
            <a:ext cx="531311" cy="53131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14" y="752277"/>
            <a:ext cx="531311" cy="53131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56" y="870895"/>
            <a:ext cx="531311" cy="53131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00" y="952594"/>
            <a:ext cx="531311" cy="531311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94" y="814388"/>
            <a:ext cx="531311" cy="53131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30" y="973600"/>
            <a:ext cx="531311" cy="531311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19" y="1101207"/>
            <a:ext cx="531311" cy="531311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501" y="1241666"/>
            <a:ext cx="531311" cy="531311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11" y="1095897"/>
            <a:ext cx="531311" cy="53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72394"/>
            <a:ext cx="9144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5781"/>
            <a:r>
              <a:rPr lang="en-US" sz="1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INTERNATIONALE </a:t>
            </a:r>
            <a:r>
              <a:rPr lang="en-US" sz="1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PARTNERSCHAFT</a:t>
            </a:r>
          </a:p>
          <a:p>
            <a:pPr marL="535781"/>
            <a:endParaRPr lang="ru-RU" sz="45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13606" y="661413"/>
            <a:ext cx="7923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-345799" y="730880"/>
            <a:ext cx="7476368" cy="4073411"/>
            <a:chOff x="799913" y="1035782"/>
            <a:chExt cx="10827011" cy="5373630"/>
          </a:xfrm>
        </p:grpSpPr>
        <p:graphicFrame>
          <p:nvGraphicFramePr>
            <p:cNvPr id="18" name="Схема 17"/>
            <p:cNvGraphicFramePr/>
            <p:nvPr>
              <p:extLst/>
            </p:nvPr>
          </p:nvGraphicFramePr>
          <p:xfrm>
            <a:off x="799913" y="1035782"/>
            <a:ext cx="10827011" cy="537363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2509980" y="5109750"/>
              <a:ext cx="1846476" cy="852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9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DOPPELDIPLOM</a:t>
              </a:r>
              <a:endParaRPr lang="ru-RU" sz="900" b="1" dirty="0" smtClean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lvl="0"/>
              <a:r>
                <a:rPr lang="en-US" sz="9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PROGRAMME MIT EU-UND CHINA-UNIVERSITÄTEN</a:t>
              </a:r>
              <a:endParaRPr lang="en-US" sz="9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78010" y="1353759"/>
              <a:ext cx="1999975" cy="304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n-US" sz="9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NETWORKING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08065" y="1172713"/>
              <a:ext cx="2115117" cy="152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algn="r"/>
              <a:endParaRPr lang="ru-RU" sz="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Montserrat ExtraBold" panose="00000900000000000000" pitchFamily="2" charset="-52"/>
              </a:endParaRPr>
            </a:p>
            <a:p>
              <a:pPr marL="135731" indent="-135731" algn="r">
                <a:tabLst>
                  <a:tab pos="135731" algn="l"/>
                  <a:tab pos="1079897" algn="l"/>
                </a:tabLst>
              </a:pPr>
              <a:r>
                <a:rPr lang="en-US" sz="9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REAL MADRID-DSTU AKADEMIE</a:t>
              </a:r>
              <a:endParaRPr lang="en-US" sz="525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marL="135731" indent="-135731" algn="r">
                <a:tabLst>
                  <a:tab pos="135731" algn="l"/>
                  <a:tab pos="1079897" algn="l"/>
                </a:tabLst>
              </a:pPr>
              <a:endParaRPr lang="ru-RU" sz="900" b="1" dirty="0" smtClean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marL="135731" indent="-135731" algn="r">
                <a:tabLst>
                  <a:tab pos="135731" algn="l"/>
                  <a:tab pos="1079897" algn="l"/>
                </a:tabLst>
              </a:pPr>
              <a:r>
                <a:rPr lang="en-US" sz="9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PROJEKT</a:t>
              </a:r>
              <a:r>
                <a:rPr lang="ru-RU" sz="9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9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"ZWEISPRACHIGE </a:t>
              </a:r>
            </a:p>
            <a:p>
              <a:pPr marL="135731" indent="-135731" algn="r">
                <a:tabLst>
                  <a:tab pos="135731" algn="l"/>
                  <a:tab pos="1079897" algn="l"/>
                </a:tabLst>
              </a:pPr>
              <a:r>
                <a:rPr lang="en-US" sz="9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FACHGRUPPE" </a:t>
              </a:r>
              <a:br>
                <a:rPr lang="en-US" sz="9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endParaRPr lang="en-US" sz="9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760126" y="5109750"/>
              <a:ext cx="2210137" cy="943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en-US" sz="9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TEMPUS IV </a:t>
              </a:r>
            </a:p>
            <a:p>
              <a:pPr lvl="0" algn="r">
                <a:lnSpc>
                  <a:spcPct val="150000"/>
                </a:lnSpc>
              </a:pPr>
              <a:r>
                <a:rPr lang="de-DE" sz="9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</a:t>
              </a:r>
              <a:r>
                <a:rPr lang="en-US" sz="9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ND </a:t>
              </a:r>
              <a:r>
                <a:rPr lang="en-US" sz="900" b="1" dirty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ERASMUS + </a:t>
              </a:r>
            </a:p>
            <a:p>
              <a:pPr lvl="0" algn="r">
                <a:lnSpc>
                  <a:spcPct val="150000"/>
                </a:lnSpc>
              </a:pPr>
              <a:r>
                <a:rPr lang="en-US" sz="9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PROJEKT</a:t>
              </a:r>
              <a:r>
                <a:rPr lang="de-DE" sz="900" b="1" dirty="0" smtClean="0">
                  <a:solidFill>
                    <a:schemeClr val="bg2">
                      <a:lumMod val="10000"/>
                    </a:schemeClr>
                  </a:solidFill>
                  <a:latin typeface="Montserrat ExtraBold" panose="00000900000000000000" pitchFamily="2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</a:t>
              </a:r>
              <a:endParaRPr lang="en-US" sz="900" b="1" dirty="0">
                <a:solidFill>
                  <a:schemeClr val="bg2">
                    <a:lumMod val="10000"/>
                  </a:schemeClr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1595190" y="2062197"/>
            <a:ext cx="1749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9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INSTITUTIONELLE PARTNERSCHAFT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890625" y="3202360"/>
            <a:ext cx="1453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900" b="1" dirty="0" smtClean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DOPPELDIPLOM</a:t>
            </a:r>
          </a:p>
          <a:p>
            <a:pPr lvl="0" algn="r"/>
            <a:r>
              <a:rPr lang="en-US" sz="900" b="1" dirty="0" smtClean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STUDIENGÄNGE</a:t>
            </a:r>
            <a:endParaRPr lang="en-US" sz="900" b="1" dirty="0">
              <a:solidFill>
                <a:sysClr val="window" lastClr="FFFFFF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517966" y="2053962"/>
            <a:ext cx="1705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9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ZUSAMMENARBEIT IN SPORT UND KULTUR</a:t>
            </a:r>
            <a:endParaRPr lang="en-US" sz="900" b="1" dirty="0">
              <a:solidFill>
                <a:sysClr val="window" lastClr="FFFFFF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67" y="874012"/>
            <a:ext cx="1771853" cy="11484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/>
          <a:srcRect l="16926" t="25500" r="22044" b="6730"/>
          <a:stretch/>
        </p:blipFill>
        <p:spPr>
          <a:xfrm>
            <a:off x="6765067" y="2212502"/>
            <a:ext cx="1771853" cy="11101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2" descr="https://donstu.ru/upload/iblock/7bd/750_833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65067" y="3512717"/>
            <a:ext cx="1771853" cy="115542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517966" y="3202360"/>
            <a:ext cx="125155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INTERNATIONALE PROJEKTE UND STIPENDIEN</a:t>
            </a:r>
            <a:endParaRPr lang="ru-RU" sz="9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9103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0" y="250547"/>
            <a:ext cx="8446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5781"/>
            <a:r>
              <a:rPr lang="en-US" sz="1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INSTITUTIONELLE VERNETZUNG</a:t>
            </a:r>
            <a:endParaRPr lang="ru-RU" sz="3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13606" y="661413"/>
            <a:ext cx="7923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25"/>
          <p:cNvGrpSpPr>
            <a:grpSpLocks/>
          </p:cNvGrpSpPr>
          <p:nvPr/>
        </p:nvGrpSpPr>
        <p:grpSpPr bwMode="auto">
          <a:xfrm>
            <a:off x="613605" y="4395062"/>
            <a:ext cx="7923422" cy="524922"/>
            <a:chOff x="146050" y="1568450"/>
            <a:chExt cx="8740290" cy="62276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728" y="1626060"/>
              <a:ext cx="137795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724" y="1666304"/>
              <a:ext cx="1787024" cy="48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597" y="1636379"/>
              <a:ext cx="871537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914" y="1641432"/>
              <a:ext cx="767426" cy="479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F:\лого\Worldscills.bmp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082" y="1568450"/>
              <a:ext cx="939800" cy="594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9" descr="http://tempus-e3m.com/wp-content/uploads/2014/11/SPACE-SPACE-Network-Brussels-300x71.bm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0" y="1698442"/>
              <a:ext cx="1602888" cy="42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http://www.eucen.eu/images/heade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618"/>
            <a:stretch>
              <a:fillRect/>
            </a:stretch>
          </p:blipFill>
          <p:spPr bwMode="auto">
            <a:xfrm>
              <a:off x="651275" y="1626060"/>
              <a:ext cx="717550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0" y="1600200"/>
              <a:ext cx="51435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1289469" y="1070430"/>
            <a:ext cx="3025168" cy="479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13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INTERNATIONALE PROJEKTE</a:t>
            </a:r>
            <a:endParaRPr lang="en-US" sz="1013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defRPr/>
            </a:pP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Tempus IV, Erasmus+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1998" y="843739"/>
            <a:ext cx="8048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solidFill>
                  <a:srgbClr val="0089D3"/>
                </a:solidFill>
                <a:latin typeface="Montserrat ExtraBold" panose="00000900000000000000" pitchFamily="50" charset="-52"/>
              </a:rPr>
              <a:t>1</a:t>
            </a:r>
            <a:r>
              <a:rPr lang="en-US" sz="4500" smtClean="0">
                <a:solidFill>
                  <a:srgbClr val="0089D3"/>
                </a:solidFill>
                <a:latin typeface="Montserrat ExtraBold" panose="00000900000000000000" pitchFamily="50" charset="-52"/>
              </a:rPr>
              <a:t>3</a:t>
            </a:r>
            <a:endParaRPr lang="ru-RU" sz="4050" dirty="0">
              <a:solidFill>
                <a:schemeClr val="bg2">
                  <a:lumMod val="10000"/>
                </a:schemeClr>
              </a:solidFill>
              <a:latin typeface="Montserrat ExtraBold" panose="00000900000000000000" pitchFamily="50" charset="-52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8926" y="754449"/>
            <a:ext cx="2438101" cy="8792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58571" y="203998"/>
            <a:ext cx="1832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rgbClr val="0089D3"/>
                </a:solidFill>
                <a:latin typeface="Circe" panose="020B0502020203020203" pitchFamily="34" charset="-52"/>
              </a:rPr>
              <a:t>Ingenieursausbildung</a:t>
            </a:r>
            <a:endParaRPr lang="ru-RU" sz="14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1295742" y="1716224"/>
            <a:ext cx="6411010" cy="2597938"/>
            <a:chOff x="2900856" y="2930666"/>
            <a:chExt cx="6411010" cy="2597938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7271630" y="2931540"/>
              <a:ext cx="2027689" cy="2597064"/>
            </a:xfrm>
            <a:prstGeom prst="roundRect">
              <a:avLst>
                <a:gd name="adj" fmla="val 8348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161747" y="3024188"/>
              <a:ext cx="151009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89D3"/>
                  </a:solidFill>
                  <a:latin typeface="Montserrat ExtraBold" panose="00000900000000000000" pitchFamily="50" charset="-52"/>
                </a:rPr>
                <a:t>AUSBILDUNG</a:t>
              </a:r>
              <a:endParaRPr lang="en-US" sz="1200" b="1" dirty="0">
                <a:solidFill>
                  <a:srgbClr val="0089D3"/>
                </a:solidFill>
                <a:latin typeface="Montserrat ExtraBold" panose="00000900000000000000" pitchFamily="50" charset="-52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69921" y="3036911"/>
              <a:ext cx="151356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89D3"/>
                  </a:solidFill>
                  <a:latin typeface="Montserrat ExtraBold" panose="00000900000000000000" pitchFamily="50" charset="-52"/>
                </a:rPr>
                <a:t>ANERKENNUNG</a:t>
              </a:r>
              <a:endParaRPr lang="en-US" sz="1200" b="1" dirty="0">
                <a:solidFill>
                  <a:srgbClr val="0089D3"/>
                </a:solidFill>
                <a:latin typeface="Montserrat ExtraBold" panose="00000900000000000000" pitchFamily="50" charset="-52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309460" y="2930666"/>
              <a:ext cx="19729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89D3"/>
                  </a:solidFill>
                  <a:latin typeface="Montserrat ExtraBold" panose="00000900000000000000" pitchFamily="50" charset="-52"/>
                </a:rPr>
                <a:t>REGIONALE ENTWICKLUNG</a:t>
              </a:r>
              <a:endParaRPr lang="en-US" sz="1200" b="1" dirty="0">
                <a:solidFill>
                  <a:srgbClr val="0089D3"/>
                </a:solidFill>
                <a:latin typeface="Montserrat ExtraBold" panose="00000900000000000000" pitchFamily="50" charset="-52"/>
              </a:endParaRPr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5088338" y="2931488"/>
              <a:ext cx="2027689" cy="2597115"/>
            </a:xfrm>
            <a:prstGeom prst="roundRect">
              <a:avLst>
                <a:gd name="adj" fmla="val 8348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2900856" y="2930666"/>
              <a:ext cx="2027689" cy="2597938"/>
            </a:xfrm>
            <a:prstGeom prst="roundRect">
              <a:avLst>
                <a:gd name="adj" fmla="val 8348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3011274" y="3334099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3011906" y="3660931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3009178" y="3988300"/>
              <a:ext cx="1811044" cy="404834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009178" y="4458957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3009178" y="4786326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3009178" y="5113695"/>
              <a:ext cx="1811044" cy="26154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009178" y="3335101"/>
              <a:ext cx="18110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Sozialarbeit</a:t>
              </a:r>
              <a:endParaRPr lang="en-US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009178" y="3672464"/>
              <a:ext cx="18110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Materialwissenschaft</a:t>
              </a:r>
              <a:endParaRPr lang="en-US" sz="1100" dirty="0" smtClean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917570" y="4037499"/>
              <a:ext cx="20151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err="1" smtClean="0">
                  <a:solidFill>
                    <a:srgbClr val="0089D3"/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Ökologische</a:t>
              </a:r>
              <a:r>
                <a:rPr lang="en-US" sz="800" dirty="0" smtClean="0">
                  <a:solidFill>
                    <a:srgbClr val="0089D3"/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800" dirty="0" err="1" smtClean="0">
                  <a:solidFill>
                    <a:srgbClr val="0089D3"/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Ausbildung</a:t>
              </a:r>
              <a:r>
                <a:rPr lang="en-US" sz="800" dirty="0" smtClean="0">
                  <a:solidFill>
                    <a:srgbClr val="0089D3"/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in Belarus, </a:t>
              </a:r>
              <a:r>
                <a:rPr lang="en-US" sz="800" dirty="0" err="1" smtClean="0">
                  <a:solidFill>
                    <a:srgbClr val="0089D3"/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Russland</a:t>
              </a:r>
              <a:r>
                <a:rPr lang="en-US" sz="800" dirty="0" smtClean="0">
                  <a:solidFill>
                    <a:srgbClr val="0089D3"/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und der Ukraine (ECOBRU)</a:t>
              </a:r>
              <a:endParaRPr lang="en-US" sz="800" dirty="0">
                <a:solidFill>
                  <a:schemeClr val="accent1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009177" y="4467422"/>
              <a:ext cx="18110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Entdecke</a:t>
              </a:r>
              <a:r>
                <a:rPr lang="en-US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 Europa</a:t>
              </a:r>
              <a:endParaRPr lang="en-US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09177" y="4792377"/>
              <a:ext cx="18110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Jean Monnet Chair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917569" y="5131907"/>
              <a:ext cx="20276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Ingenieursausbildung</a:t>
              </a:r>
              <a:endParaRPr lang="ru-RU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5202922" y="3350131"/>
              <a:ext cx="1811044" cy="418159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02923" y="3372382"/>
              <a:ext cx="18110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Validierung nicht formalen Lernens</a:t>
              </a:r>
              <a:endParaRPr lang="en-US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5194564" y="3867897"/>
              <a:ext cx="1811044" cy="43728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5202922" y="4404786"/>
              <a:ext cx="1811044" cy="43728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5202922" y="4913347"/>
              <a:ext cx="1811044" cy="43728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59069" y="3928235"/>
              <a:ext cx="208203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Unabhängige</a:t>
              </a:r>
              <a:r>
                <a:rPr lang="en-US" sz="10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 </a:t>
              </a:r>
              <a:r>
                <a:rPr lang="en-US" sz="10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Qualitätssicherung</a:t>
              </a:r>
              <a:r>
                <a:rPr lang="en-US" sz="10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 von </a:t>
              </a:r>
              <a:r>
                <a:rPr lang="en-US" sz="10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Programmen</a:t>
              </a:r>
              <a:endParaRPr lang="en-US" sz="10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084148" y="4415154"/>
              <a:ext cx="2031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Elektronische</a:t>
              </a:r>
              <a:r>
                <a:rPr lang="en-US" sz="9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 </a:t>
              </a:r>
              <a:r>
                <a:rPr lang="en-US" sz="9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Qualitätsbewertung</a:t>
              </a:r>
              <a:r>
                <a:rPr lang="en-US" sz="9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 von </a:t>
              </a:r>
              <a:r>
                <a:rPr lang="en-US" sz="9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Programmen</a:t>
              </a:r>
              <a:endParaRPr lang="en-US" sz="9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071625" y="4923851"/>
              <a:ext cx="20318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Qualifikationsrahmen</a:t>
              </a:r>
              <a:r>
                <a:rPr lang="en-US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 </a:t>
              </a:r>
              <a:r>
                <a:rPr lang="en-US" sz="11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für</a:t>
              </a:r>
              <a:r>
                <a:rPr lang="en-US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 "</a:t>
              </a:r>
              <a:r>
                <a:rPr lang="en-US" sz="11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Tourismus</a:t>
              </a:r>
              <a:r>
                <a:rPr lang="en-US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"</a:t>
              </a:r>
              <a:endParaRPr lang="en-US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279986" y="3535828"/>
              <a:ext cx="20318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Beschäftigungsfähigkeitszentren</a:t>
              </a:r>
              <a:endParaRPr lang="en-US" sz="10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7379951" y="3356697"/>
              <a:ext cx="1811044" cy="58394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7379951" y="4059281"/>
              <a:ext cx="1811044" cy="58394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7379951" y="4755547"/>
              <a:ext cx="1811044" cy="58394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299010" y="4156276"/>
              <a:ext cx="20128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Partnerschaft zwischen Universitäten und Wirtschaft</a:t>
              </a:r>
              <a:endParaRPr lang="en-US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271630" y="4853771"/>
              <a:ext cx="20318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Netzwerk</a:t>
              </a:r>
              <a:r>
                <a:rPr lang="en-US" sz="1100" dirty="0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 von Spin-off-</a:t>
              </a:r>
              <a:r>
                <a:rPr lang="en-US" sz="1100" dirty="0" err="1" smtClean="0">
                  <a:solidFill>
                    <a:srgbClr val="0089D3"/>
                  </a:solidFill>
                  <a:latin typeface="Circe" panose="020B0502020203020203" pitchFamily="34" charset="-52"/>
                </a:rPr>
                <a:t>Unternehmen</a:t>
              </a:r>
              <a:endParaRPr lang="en-US" sz="1100" dirty="0">
                <a:solidFill>
                  <a:srgbClr val="0089D3"/>
                </a:solidFill>
                <a:latin typeface="Circe" panose="020B05020202030202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740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13"/>
            <a:ext cx="9177693" cy="512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3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5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613606" y="661413"/>
            <a:ext cx="7923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13546" y="154503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5781">
              <a:lnSpc>
                <a:spcPct val="150000"/>
              </a:lnSpc>
            </a:pPr>
            <a:r>
              <a:rPr lang="en-US" sz="1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DSTU-EDUMOBILE</a:t>
            </a:r>
          </a:p>
          <a:p>
            <a:pPr marL="535781"/>
            <a:endParaRPr lang="ru-RU" sz="1500" b="1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3750" y="954127"/>
            <a:ext cx="3868598" cy="3220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alt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itchFamily="34" charset="-128"/>
                <a:cs typeface="Calibri" panose="020F0502020204030204" pitchFamily="34" charset="0"/>
              </a:rPr>
              <a:t>AKADEMISCHE </a:t>
            </a:r>
            <a:endParaRPr lang="ru-RU" altLang="ru-RU" sz="1600" b="1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itchFamily="34" charset="-128"/>
              <a:cs typeface="Calibri" panose="020F0502020204030204" pitchFamily="34" charset="0"/>
            </a:endParaRPr>
          </a:p>
          <a:p>
            <a:pPr lvl="0"/>
            <a:r>
              <a:rPr lang="de-DE" alt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itchFamily="34" charset="-128"/>
                <a:cs typeface="Calibri" panose="020F0502020204030204" pitchFamily="34" charset="0"/>
              </a:rPr>
              <a:t>MOBILITÄTSKANÄLE </a:t>
            </a:r>
          </a:p>
          <a:p>
            <a:pPr lvl="0"/>
            <a:r>
              <a:rPr lang="en-US" alt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itchFamily="34" charset="-128"/>
                <a:cs typeface="Calibri" panose="020F0502020204030204" pitchFamily="34" charset="0"/>
              </a:rPr>
              <a:t>201</a:t>
            </a:r>
            <a:r>
              <a:rPr lang="ru-RU" alt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itchFamily="34" charset="-128"/>
                <a:cs typeface="Calibri" panose="020F0502020204030204" pitchFamily="34" charset="0"/>
              </a:rPr>
              <a:t>8</a:t>
            </a:r>
            <a:r>
              <a:rPr lang="en-US" alt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itchFamily="34" charset="-128"/>
                <a:cs typeface="Calibri" panose="020F0502020204030204" pitchFamily="34" charset="0"/>
              </a:rPr>
              <a:t>-201</a:t>
            </a:r>
            <a:r>
              <a:rPr lang="ru-RU" alt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itchFamily="34" charset="-128"/>
                <a:cs typeface="Calibri" panose="020F0502020204030204" pitchFamily="34" charset="0"/>
              </a:rPr>
              <a:t>9:</a:t>
            </a:r>
            <a:endParaRPr lang="en-US" altLang="ru-RU" sz="1600" b="1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itchFamily="34" charset="-128"/>
              <a:cs typeface="Calibri" panose="020F0502020204030204" pitchFamily="34" charset="0"/>
            </a:endParaRPr>
          </a:p>
          <a:p>
            <a:pPr lvl="0"/>
            <a:endParaRPr lang="ru-RU" altLang="ru-RU" sz="11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itchFamily="34" charset="-128"/>
              <a:cs typeface="Calibri" panose="020F0502020204030204" pitchFamily="34" charset="0"/>
            </a:endParaRPr>
          </a:p>
          <a:p>
            <a:pPr marL="214313" indent="-214313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Überwachung von akademischen Mobilitätsprogrammen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14313" indent="-214313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outreach info sessions</a:t>
            </a:r>
            <a:endParaRPr lang="ru-RU" sz="1200" dirty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14313" indent="-214313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face-to-face sessions</a:t>
            </a:r>
            <a:endParaRPr lang="ru-RU" sz="1200" dirty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14313" indent="-214313">
              <a:lnSpc>
                <a:spcPct val="130000"/>
              </a:lnSpc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Datenbank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von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Bewerbern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für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akademische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Mobilitätsprogramme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endParaRPr lang="ru-RU" sz="1013" dirty="0">
              <a:solidFill>
                <a:srgbClr val="203864"/>
              </a:solidFill>
              <a:latin typeface="Montserrat ExtraBold" panose="00000900000000000000" pitchFamily="50" charset="-52"/>
            </a:endParaRPr>
          </a:p>
          <a:p>
            <a:endParaRPr lang="ru-RU" sz="1013" dirty="0">
              <a:solidFill>
                <a:srgbClr val="203864"/>
              </a:solidFill>
              <a:latin typeface="Montserrat ExtraBold" panose="00000900000000000000" pitchFamily="50" charset="-52"/>
            </a:endParaRPr>
          </a:p>
          <a:p>
            <a:endParaRPr lang="ru-RU" sz="1013" b="1" dirty="0">
              <a:solidFill>
                <a:srgbClr val="203864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/>
            <a:endParaRPr lang="ru-RU" sz="1013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itchFamily="34" charset="-128"/>
              <a:cs typeface="Calibri" panose="020F0502020204030204" pitchFamily="34" charset="0"/>
            </a:endParaRPr>
          </a:p>
          <a:p>
            <a:pPr lvl="0"/>
            <a:endParaRPr lang="ru-RU" sz="1013" dirty="0">
              <a:solidFill>
                <a:srgbClr val="0089D3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30" name="Подзаголовок 8"/>
          <p:cNvSpPr txBox="1">
            <a:spLocks/>
          </p:cNvSpPr>
          <p:nvPr/>
        </p:nvSpPr>
        <p:spPr>
          <a:xfrm>
            <a:off x="497700" y="3550954"/>
            <a:ext cx="3769889" cy="10466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400" dirty="0" err="1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SprachassistentInnen</a:t>
            </a:r>
            <a:r>
              <a:rPr lang="en-US" sz="14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r>
              <a:rPr lang="en-US" sz="1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- </a:t>
            </a:r>
            <a:r>
              <a:rPr lang="en-US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28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400" dirty="0" err="1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GastprofessorInnen</a:t>
            </a:r>
            <a:r>
              <a:rPr lang="en-US" sz="1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 - </a:t>
            </a:r>
            <a:r>
              <a:rPr lang="en-US" sz="14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34</a:t>
            </a:r>
            <a:endParaRPr lang="ru-RU" sz="1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31" name="Picture 2" descr="Картинки по запросу флаг испан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418" y="4330253"/>
            <a:ext cx="567929" cy="3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Картинки по запросу флаг герман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16" y="4342038"/>
            <a:ext cx="567929" cy="38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Картинки по запросу флаг великобритани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2" y="4367011"/>
            <a:ext cx="567929" cy="35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Картинки по запросу флаг итал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25" y="4342038"/>
            <a:ext cx="569119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827108" y="764314"/>
            <a:ext cx="4211974" cy="4281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accent5">
                    <a:lumMod val="75000"/>
                  </a:schemeClr>
                </a:solidFill>
                <a:latin typeface="Montserrat ExtraBold" panose="00000900000000000000" pitchFamily="50" charset="-52"/>
              </a:rPr>
              <a:t>                             </a:t>
            </a:r>
          </a:p>
          <a:p>
            <a:pPr marL="214313" indent="-214313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Georgius Agricola - 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Tschechien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	</a:t>
            </a:r>
          </a:p>
          <a:p>
            <a:pPr marL="214313" indent="-214313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Munde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,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Supe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 -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Spanien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pPr marL="214313" indent="-214313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DAAD - 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Deutschland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pPr marL="214313" indent="-214313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Fulbright 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– die USA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		</a:t>
            </a:r>
          </a:p>
          <a:p>
            <a:pPr marL="214313" indent="-214313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Cargill - 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Europa-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Asien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pPr marL="214313" indent="-214313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TU Wien -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Österreich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	</a:t>
            </a:r>
          </a:p>
          <a:p>
            <a:pPr marL="214313" indent="-214313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Sorbonne-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Identite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, Campus France -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Frankreich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	</a:t>
            </a:r>
          </a:p>
          <a:p>
            <a:pPr marL="214313" indent="-214313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Griffith College Dublin -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Irland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pPr marL="214313" indent="-214313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Glasgow Kelvin 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College, 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pPr marL="198835">
              <a:lnSpc>
                <a:spcPct val="150000"/>
              </a:lnSpc>
              <a:buClr>
                <a:srgbClr val="0089D3"/>
              </a:buClr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University of the West of Scotland -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Großbritannien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pPr marL="214313" indent="-214313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Stipendium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Hungaricum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 -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Ungarn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pPr marL="214313" indent="-214313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Mevlana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 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– die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Türkei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pPr marL="214313" indent="-214313">
              <a:lnSpc>
                <a:spcPct val="150000"/>
              </a:lnSpc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Shenyang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Universität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,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Harbin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Universität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, 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  <a:p>
            <a:pPr marL="198835">
              <a:lnSpc>
                <a:spcPct val="150000"/>
              </a:lnSpc>
              <a:buClr>
                <a:srgbClr val="0089D3"/>
              </a:buClr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Shandong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Jiaotong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 </a:t>
            </a:r>
            <a:r>
              <a:rPr lang="en-US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Universität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- 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</a:rPr>
              <a:t>China</a:t>
            </a:r>
          </a:p>
          <a:p>
            <a:pPr marL="128588" indent="-128588">
              <a:lnSpc>
                <a:spcPct val="150000"/>
              </a:lnSpc>
              <a:buClr>
                <a:srgbClr val="0089D3"/>
              </a:buClr>
              <a:buFont typeface="Courier New" panose="02070309020205020404" pitchFamily="49" charset="0"/>
              <a:buChar char="o"/>
              <a:defRPr/>
            </a:pPr>
            <a:endParaRPr lang="ru-RU" sz="75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21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613606" y="661413"/>
            <a:ext cx="7923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17" y="27515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5781"/>
            <a:r>
              <a:rPr lang="de-DE" sz="1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SOMMERSCHULE</a:t>
            </a:r>
            <a:r>
              <a:rPr lang="en-US" sz="1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N</a:t>
            </a:r>
            <a:endParaRPr lang="ru-RU" sz="1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973" y="2821464"/>
            <a:ext cx="3144699" cy="196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Схема 12"/>
          <p:cNvGraphicFramePr/>
          <p:nvPr>
            <p:extLst/>
          </p:nvPr>
        </p:nvGraphicFramePr>
        <p:xfrm>
          <a:off x="183648" y="851934"/>
          <a:ext cx="5925926" cy="2335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70416" y="851934"/>
            <a:ext cx="214788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VERKEHR UND </a:t>
            </a:r>
            <a:r>
              <a:rPr lang="en-US" sz="1200" b="1" dirty="0" err="1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STRAßENMANAGEMENT</a:t>
            </a:r>
            <a:endParaRPr lang="ru-RU" sz="12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3968" y="946263"/>
            <a:ext cx="2088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ENERGIEEINSPARUNG</a:t>
            </a:r>
            <a:endParaRPr lang="ru-RU" sz="1200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22651" y="776165"/>
            <a:ext cx="26513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de-DE" sz="11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/>
              </a:rPr>
              <a:t>STADTSANIERUNG FÜR DIE AUSRICHTUNG DER FIFA </a:t>
            </a:r>
            <a:r>
              <a:rPr lang="de-DE" sz="11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/>
              </a:rPr>
              <a:t>WM 2018</a:t>
            </a:r>
            <a:endParaRPr lang="ru-RU" sz="1100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65949" y="1788245"/>
            <a:ext cx="2226246" cy="96909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64 </a:t>
            </a:r>
          </a:p>
          <a:p>
            <a:pPr algn="ctr">
              <a:defRPr/>
            </a:pPr>
            <a:r>
              <a:rPr lang="en-US" sz="1013" b="1" dirty="0" smtClean="0">
                <a:solidFill>
                  <a:schemeClr val="bg1"/>
                </a:solidFill>
                <a:latin typeface="Montserrat ExtraBold" panose="00000900000000000000" pitchFamily="50" charset="-52"/>
              </a:rPr>
              <a:t>STUDIERENDE </a:t>
            </a:r>
          </a:p>
          <a:p>
            <a:pPr algn="ctr">
              <a:defRPr/>
            </a:pPr>
            <a:r>
              <a:rPr lang="en-US" sz="1013" b="1" dirty="0" smtClean="0">
                <a:solidFill>
                  <a:schemeClr val="bg1"/>
                </a:solidFill>
                <a:latin typeface="Montserrat ExtraBold" panose="00000900000000000000" pitchFamily="50" charset="-52"/>
              </a:rPr>
              <a:t>AUS CHINA</a:t>
            </a:r>
            <a:endParaRPr lang="ru-RU" sz="1013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224962" y="1791010"/>
            <a:ext cx="2122619" cy="938306"/>
          </a:xfrm>
          <a:prstGeom prst="roundRect">
            <a:avLst/>
          </a:prstGeom>
          <a:solidFill>
            <a:srgbClr val="00CC00"/>
          </a:solidFill>
          <a:ln>
            <a:solidFill>
              <a:srgbClr val="00CC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18 </a:t>
            </a:r>
          </a:p>
          <a:p>
            <a:pPr algn="ctr">
              <a:defRPr/>
            </a:pPr>
            <a:r>
              <a:rPr lang="en-US" sz="1013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STUDIERENDE</a:t>
            </a:r>
          </a:p>
          <a:p>
            <a:pPr algn="ctr">
              <a:defRPr/>
            </a:pPr>
            <a:r>
              <a:rPr lang="en-US" sz="1013" b="1" dirty="0" smtClean="0">
                <a:solidFill>
                  <a:schemeClr val="bg1"/>
                </a:solidFill>
                <a:latin typeface="Montserrat ExtraBold" panose="00000900000000000000" pitchFamily="50" charset="-52"/>
              </a:rPr>
              <a:t>AUS DEUTSCHLAND</a:t>
            </a:r>
            <a:endParaRPr lang="ru-RU" sz="1013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816042" y="1829969"/>
            <a:ext cx="2264583" cy="826164"/>
          </a:xfrm>
          <a:prstGeom prst="roundRect">
            <a:avLst/>
          </a:prstGeom>
          <a:solidFill>
            <a:srgbClr val="0070C0"/>
          </a:solidFill>
          <a:ln>
            <a:solidFill>
              <a:srgbClr val="0079B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9</a:t>
            </a:r>
          </a:p>
          <a:p>
            <a:pPr algn="ctr">
              <a:defRPr/>
            </a:pPr>
            <a:r>
              <a:rPr lang="en-US" sz="1013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STUDIERENDE</a:t>
            </a:r>
          </a:p>
          <a:p>
            <a:pPr algn="ctr">
              <a:defRPr/>
            </a:pPr>
            <a:r>
              <a:rPr lang="en-US" sz="1013" b="1" dirty="0">
                <a:solidFill>
                  <a:schemeClr val="bg1"/>
                </a:solidFill>
                <a:latin typeface="Montserrat ExtraBold" panose="00000900000000000000" pitchFamily="50" charset="-52"/>
              </a:rPr>
              <a:t>AUS </a:t>
            </a:r>
            <a:r>
              <a:rPr lang="en-US" sz="1013" b="1" dirty="0" err="1">
                <a:solidFill>
                  <a:schemeClr val="bg1"/>
                </a:solidFill>
                <a:latin typeface="Montserrat ExtraBold" panose="00000900000000000000" pitchFamily="50" charset="-52"/>
              </a:rPr>
              <a:t>GROßBRITANNIEN</a:t>
            </a:r>
            <a:endParaRPr lang="ru-RU" sz="1013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1641886" y="1290405"/>
            <a:ext cx="404948" cy="411935"/>
          </a:xfrm>
          <a:prstGeom prst="downArrow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13"/>
          </a:p>
        </p:txBody>
      </p:sp>
      <p:sp>
        <p:nvSpPr>
          <p:cNvPr id="23" name="Стрелка вниз 22"/>
          <p:cNvSpPr/>
          <p:nvPr/>
        </p:nvSpPr>
        <p:spPr>
          <a:xfrm>
            <a:off x="4068005" y="1290405"/>
            <a:ext cx="404948" cy="411935"/>
          </a:xfrm>
          <a:prstGeom prst="downArrow">
            <a:avLst/>
          </a:prstGeom>
          <a:solidFill>
            <a:srgbClr val="00CC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13"/>
          </a:p>
        </p:txBody>
      </p:sp>
      <p:sp>
        <p:nvSpPr>
          <p:cNvPr id="24" name="Стрелка вниз 23"/>
          <p:cNvSpPr/>
          <p:nvPr/>
        </p:nvSpPr>
        <p:spPr>
          <a:xfrm>
            <a:off x="6745859" y="1321804"/>
            <a:ext cx="404948" cy="411935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013"/>
          </a:p>
        </p:txBody>
      </p:sp>
      <p:pic>
        <p:nvPicPr>
          <p:cNvPr id="25" name="Picture 2" descr="Картинки по запросу флаг рф картинк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41" y="4292580"/>
            <a:ext cx="465535" cy="287999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Картинки по запросу флаг германии картинки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410" y="4299165"/>
            <a:ext cx="465535" cy="28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Картинки по запросу флаг великобритании картинк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38" y="4292580"/>
            <a:ext cx="473869" cy="28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Картинки по запросу флаг кнр картинки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79" y="4300049"/>
            <a:ext cx="465535" cy="28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97" y="3401192"/>
            <a:ext cx="1993392" cy="63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9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2085" r="-1"/>
          <a:stretch/>
        </p:blipFill>
        <p:spPr>
          <a:xfrm>
            <a:off x="3727807" y="862716"/>
            <a:ext cx="4865968" cy="3751437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0" y="25054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5781"/>
            <a:r>
              <a:rPr lang="en-US" sz="1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STUDENTISCHER SPORT</a:t>
            </a:r>
            <a:endParaRPr lang="ru-RU" sz="3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13606" y="661413"/>
            <a:ext cx="7923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2364" y="815303"/>
            <a:ext cx="32054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36</a:t>
            </a:r>
            <a:r>
              <a:rPr lang="de-DE" sz="4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 </a:t>
            </a:r>
            <a:r>
              <a:rPr lang="de-DE" sz="1200" b="1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STUDENTENSPORTMANNSCHAFTEN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Circe Light" panose="020B0402020203020203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364" y="1642143"/>
            <a:ext cx="23833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marL="176213" indent="-176213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Fußball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   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  <a:p>
            <a:pPr marL="176213" indent="-176213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Leichtathletik</a:t>
            </a:r>
            <a:endParaRPr lang="en-US" sz="1400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  <a:p>
            <a:pPr marL="176213" indent="-176213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Basketball</a:t>
            </a:r>
          </a:p>
          <a:p>
            <a:pPr marL="176213" indent="-176213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H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andball 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  <a:p>
            <a:pPr marL="176213" indent="-176213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Cheerleading</a:t>
            </a:r>
            <a:r>
              <a:rPr lang="de-DE" sz="14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 für Kinder und Erwachsene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,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etc.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364" y="3335634"/>
            <a:ext cx="24197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pPr marL="176213" indent="-176213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Schwimmbad</a:t>
            </a:r>
            <a:endParaRPr lang="ru-RU" sz="1400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  <a:p>
            <a:pPr marL="176213" indent="-176213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Fußballfeld</a:t>
            </a:r>
            <a:endParaRPr lang="ru-RU" sz="1400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  <a:p>
            <a:pPr marL="176213" indent="-176213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Sportstadion</a:t>
            </a:r>
            <a:endParaRPr lang="ru-RU" sz="1400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  <a:p>
            <a:pPr marL="176213" indent="-176213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Reitklub</a:t>
            </a:r>
            <a:endParaRPr lang="ru-RU" sz="1400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  <a:p>
            <a:pPr marL="176213" indent="-176213">
              <a:buClr>
                <a:srgbClr val="0089D3"/>
              </a:buClr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Jachtklub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6911" y="3119471"/>
            <a:ext cx="29243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/>
            <a:r>
              <a:rPr lang="en-US" sz="12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SPORTEINRICHTUNGEN</a:t>
            </a:r>
            <a:r>
              <a:rPr lang="ru-RU" sz="12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endParaRPr lang="en-US" sz="12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263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3317" y="26659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5781"/>
            <a:r>
              <a:rPr lang="en-US" sz="1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ABBILDUNG DER WEITEREN ZUSAMMENARBEIT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13606" y="661413"/>
            <a:ext cx="7923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Группа 55"/>
          <p:cNvGrpSpPr/>
          <p:nvPr/>
        </p:nvGrpSpPr>
        <p:grpSpPr>
          <a:xfrm>
            <a:off x="1938069" y="1001328"/>
            <a:ext cx="6520371" cy="3670210"/>
            <a:chOff x="1263932" y="1219502"/>
            <a:chExt cx="10370694" cy="4893613"/>
          </a:xfrm>
        </p:grpSpPr>
        <p:sp>
          <p:nvSpPr>
            <p:cNvPr id="66" name="TextBox 65"/>
            <p:cNvSpPr txBox="1"/>
            <p:nvPr/>
          </p:nvSpPr>
          <p:spPr>
            <a:xfrm>
              <a:off x="3691352" y="1219502"/>
              <a:ext cx="7815138" cy="151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just">
                <a:buClr>
                  <a:srgbClr val="0089D3"/>
                </a:buClr>
                <a:buSzPct val="150000"/>
                <a:buFont typeface="Arial" panose="020B0604020202020204" pitchFamily="34" charset="0"/>
                <a:buChar char="•"/>
              </a:pPr>
              <a:endParaRPr lang="en-US" sz="12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marL="214313" indent="-214313" algn="just">
                <a:buClr>
                  <a:srgbClr val="0089D3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de-DE" sz="1200" dirty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Russische Sprachmodul Studienprogramme für alle Altersgruppen und </a:t>
              </a:r>
              <a:r>
                <a:rPr lang="de-DE" sz="1200" dirty="0" smtClean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Zwecke</a:t>
              </a:r>
              <a:endParaRPr lang="ru-RU" sz="1200" dirty="0" smtClean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marL="214313" indent="-214313" algn="just">
                <a:buClr>
                  <a:srgbClr val="0089D3"/>
                </a:buClr>
                <a:buSzPct val="150000"/>
                <a:buFont typeface="Arial" panose="020B0604020202020204" pitchFamily="34" charset="0"/>
                <a:buChar char="•"/>
              </a:pPr>
              <a:endParaRPr lang="de-DE" sz="800" dirty="0" smtClean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marL="214313" indent="-214313" algn="just">
                <a:buClr>
                  <a:srgbClr val="0089D3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200" dirty="0" smtClean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R&amp;D </a:t>
              </a:r>
              <a:r>
                <a:rPr lang="de-DE" sz="1200" dirty="0" smtClean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</a:t>
              </a:r>
              <a:r>
                <a:rPr lang="en-US" sz="1200" dirty="0" err="1" smtClean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nd</a:t>
              </a:r>
              <a:r>
                <a:rPr lang="en-US" sz="1200" dirty="0" smtClean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de-DE" sz="1200" dirty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Spin-off-Unternehmen für die Durchführung gemeinsamer Forschung</a:t>
              </a:r>
              <a:endParaRPr lang="ru-RU" sz="105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691352" y="2743487"/>
              <a:ext cx="794327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just">
                <a:buClr>
                  <a:srgbClr val="0089D3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de-DE" sz="1200" dirty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Förderplattform für regionale akademische und geschäftliche Zusammenarbeit</a:t>
              </a:r>
              <a:endParaRPr lang="en-US" sz="12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263932" y="5743783"/>
              <a:ext cx="7943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just">
                <a:buClr>
                  <a:srgbClr val="0089D3"/>
                </a:buClr>
                <a:buSzPct val="150000"/>
                <a:buFont typeface="Arial" panose="020B0604020202020204" pitchFamily="34" charset="0"/>
                <a:buChar char="•"/>
              </a:pPr>
              <a:endParaRPr lang="en-US" sz="12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91352" y="3337970"/>
              <a:ext cx="794327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just">
                <a:buClr>
                  <a:srgbClr val="0089D3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de-DE" sz="1200" dirty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Erstellung von gemeinsamen Bildungsprogrammen nach dem "</a:t>
              </a:r>
              <a:r>
                <a:rPr lang="de-DE" sz="1200" dirty="0" err="1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university</a:t>
              </a:r>
              <a:r>
                <a:rPr lang="de-DE" sz="1200" dirty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-business" - Modell, inklusive upgrade-Kursen und MBA / MPA-Programmen</a:t>
              </a:r>
              <a:endParaRPr lang="en-US" sz="12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691352" y="4172299"/>
              <a:ext cx="7943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just">
                <a:buClr>
                  <a:srgbClr val="0089D3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200" dirty="0" err="1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technische</a:t>
              </a:r>
              <a:r>
                <a:rPr lang="en-US" sz="1200" dirty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Expertise, </a:t>
              </a:r>
              <a:r>
                <a:rPr lang="en-US" sz="1200" dirty="0" err="1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Beratung</a:t>
              </a:r>
              <a:r>
                <a:rPr lang="en-US" sz="1200" dirty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, </a:t>
              </a:r>
              <a:r>
                <a:rPr lang="en-US" sz="1200" dirty="0" err="1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Projektmanagement</a:t>
              </a:r>
              <a:endParaRPr lang="en-US" sz="12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691352" y="4575778"/>
              <a:ext cx="7943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just">
                <a:buClr>
                  <a:srgbClr val="0089D3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200" dirty="0" err="1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akademische</a:t>
              </a:r>
              <a:r>
                <a:rPr lang="en-US" sz="1200" dirty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1200" dirty="0" err="1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Mobilitätsprogramme</a:t>
              </a:r>
              <a:endParaRPr lang="en-US" sz="12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691352" y="4971008"/>
              <a:ext cx="7943274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just">
                <a:buClr>
                  <a:srgbClr val="0089D3"/>
                </a:buClr>
                <a:buSzPct val="150000"/>
                <a:buFont typeface="Arial" panose="020B0604020202020204" pitchFamily="34" charset="0"/>
                <a:buChar char="•"/>
              </a:pPr>
              <a:r>
                <a:rPr lang="en-US" sz="1200" dirty="0" smtClean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MICE-services:</a:t>
              </a:r>
              <a:r>
                <a:rPr lang="ru-RU" sz="1200" dirty="0" smtClean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de-DE" sz="1200" dirty="0" smtClean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Organisation </a:t>
              </a:r>
              <a:r>
                <a:rPr lang="de-DE" sz="1200" dirty="0">
                  <a:latin typeface="Circe" panose="020B0502020203020203" pitchFamily="3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und Durchführung von interkulturellen Veranstaltungen, Foren, Workshops, Ausstellungsräumen und anderen</a:t>
              </a:r>
              <a:endParaRPr lang="en-US" sz="12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691352" y="5286055"/>
              <a:ext cx="7943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algn="just">
                <a:buClr>
                  <a:srgbClr val="0089D3"/>
                </a:buClr>
                <a:buSzPct val="150000"/>
                <a:buFont typeface="Arial" panose="020B0604020202020204" pitchFamily="34" charset="0"/>
                <a:buChar char="•"/>
              </a:pPr>
              <a:endParaRPr lang="en-US" sz="1200" dirty="0"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75" name="Рисунок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6" y="1001751"/>
            <a:ext cx="1875849" cy="1875849"/>
          </a:xfrm>
          <a:prstGeom prst="rect">
            <a:avLst/>
          </a:prstGeom>
        </p:spPr>
      </p:pic>
      <p:sp>
        <p:nvSpPr>
          <p:cNvPr id="76" name="Прямоугольник 75"/>
          <p:cNvSpPr/>
          <p:nvPr/>
        </p:nvSpPr>
        <p:spPr>
          <a:xfrm>
            <a:off x="707038" y="2781990"/>
            <a:ext cx="199412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>
                <a:solidFill>
                  <a:srgbClr val="0089D3"/>
                </a:solidFill>
                <a:latin typeface="Montserrat ExtraBold" panose="020B0604020202020204" charset="-52"/>
              </a:rPr>
              <a:t>KONTAKTE:</a:t>
            </a:r>
            <a:endParaRPr lang="ru-RU" sz="1200" dirty="0" smtClean="0">
              <a:solidFill>
                <a:srgbClr val="0089D3"/>
              </a:solidFill>
              <a:latin typeface="Montserrat ExtraBold" panose="020B0604020202020204" charset="-52"/>
            </a:endParaRPr>
          </a:p>
          <a:p>
            <a:pPr>
              <a:lnSpc>
                <a:spcPct val="150000"/>
              </a:lnSpc>
            </a:pPr>
            <a:endParaRPr lang="ru-RU" sz="200" dirty="0" smtClean="0">
              <a:solidFill>
                <a:srgbClr val="0089D3"/>
              </a:solidFill>
              <a:latin typeface="Montserrat ExtraBold" panose="020B0604020202020204" charset="-52"/>
            </a:endParaRPr>
          </a:p>
          <a:p>
            <a:r>
              <a:rPr lang="en-US" sz="1200" dirty="0" smtClean="0">
                <a:latin typeface="Circe" panose="020B0502020203020203" pitchFamily="34" charset="-52"/>
              </a:rPr>
              <a:t>ALINA WINITSKAJA </a:t>
            </a:r>
            <a:endParaRPr lang="ru-RU" sz="1200" dirty="0" smtClean="0">
              <a:latin typeface="Circe" panose="020B0502020203020203" pitchFamily="34" charset="-52"/>
            </a:endParaRPr>
          </a:p>
          <a:p>
            <a:r>
              <a:rPr lang="en-US" sz="1200" dirty="0" err="1" smtClean="0">
                <a:latin typeface="Circe" panose="020B0502020203020203" pitchFamily="34" charset="-52"/>
              </a:rPr>
              <a:t>Zentrum</a:t>
            </a:r>
            <a:r>
              <a:rPr lang="en-US" sz="1200" dirty="0" smtClean="0">
                <a:latin typeface="Circe" panose="020B0502020203020203" pitchFamily="34" charset="-52"/>
              </a:rPr>
              <a:t> f</a:t>
            </a:r>
            <a:r>
              <a:rPr lang="de-DE" sz="1200" dirty="0" err="1" smtClean="0">
                <a:latin typeface="Circe" panose="020B0502020203020203" pitchFamily="34" charset="-52"/>
              </a:rPr>
              <a:t>ür</a:t>
            </a:r>
            <a:r>
              <a:rPr lang="de-DE" sz="1200" dirty="0" smtClean="0">
                <a:latin typeface="Circe" panose="020B0502020203020203" pitchFamily="34" charset="-52"/>
              </a:rPr>
              <a:t> i</a:t>
            </a:r>
            <a:r>
              <a:rPr lang="en-US" sz="1200" dirty="0" err="1" smtClean="0">
                <a:latin typeface="Circe" panose="020B0502020203020203" pitchFamily="34" charset="-52"/>
              </a:rPr>
              <a:t>nternationale</a:t>
            </a:r>
            <a:r>
              <a:rPr lang="en-US" sz="1200" dirty="0" smtClean="0">
                <a:latin typeface="Circe" panose="020B0502020203020203" pitchFamily="34" charset="-52"/>
              </a:rPr>
              <a:t> </a:t>
            </a:r>
            <a:r>
              <a:rPr lang="en-US" sz="1200" dirty="0" err="1" smtClean="0">
                <a:latin typeface="Circe" panose="020B0502020203020203" pitchFamily="34" charset="-52"/>
              </a:rPr>
              <a:t>Partnerschaft</a:t>
            </a:r>
            <a:r>
              <a:rPr lang="en-US" sz="1200" dirty="0">
                <a:latin typeface="Circe" panose="020B0502020203020203" pitchFamily="34" charset="-52"/>
              </a:rPr>
              <a:t> </a:t>
            </a:r>
            <a:r>
              <a:rPr lang="en-US" sz="1200" dirty="0" smtClean="0">
                <a:latin typeface="Circe" panose="020B0502020203020203" pitchFamily="34" charset="-52"/>
              </a:rPr>
              <a:t>und </a:t>
            </a:r>
            <a:r>
              <a:rPr lang="en-US" sz="1200" dirty="0" err="1" smtClean="0">
                <a:latin typeface="Circe" panose="020B0502020203020203" pitchFamily="34" charset="-52"/>
              </a:rPr>
              <a:t>Protokoll</a:t>
            </a:r>
            <a:endParaRPr lang="ru-RU" sz="1200" dirty="0">
              <a:latin typeface="Circe" panose="020B0502020203020203" pitchFamily="34" charset="-52"/>
            </a:endParaRPr>
          </a:p>
          <a:p>
            <a:r>
              <a:rPr lang="ru-RU" sz="1200" dirty="0">
                <a:latin typeface="Circe" panose="020B0502020203020203" pitchFamily="34" charset="-52"/>
              </a:rPr>
              <a:t>+7 (863) 2-738-27-85 </a:t>
            </a:r>
          </a:p>
          <a:p>
            <a:r>
              <a:rPr lang="en-US" sz="1200" dirty="0" err="1">
                <a:latin typeface="Circe" panose="020B0502020203020203" pitchFamily="34" charset="-52"/>
              </a:rPr>
              <a:t>dstu</a:t>
            </a:r>
            <a:r>
              <a:rPr lang="ru-RU" sz="1200" dirty="0">
                <a:latin typeface="Circe" panose="020B0502020203020203" pitchFamily="34" charset="-52"/>
              </a:rPr>
              <a:t>_</a:t>
            </a:r>
            <a:r>
              <a:rPr lang="en-US" sz="1200" dirty="0">
                <a:latin typeface="Circe" panose="020B0502020203020203" pitchFamily="34" charset="-52"/>
              </a:rPr>
              <a:t>oms</a:t>
            </a:r>
            <a:r>
              <a:rPr lang="ru-RU" sz="1200" dirty="0">
                <a:latin typeface="Circe" panose="020B0502020203020203" pitchFamily="34" charset="-52"/>
              </a:rPr>
              <a:t>@</a:t>
            </a:r>
            <a:r>
              <a:rPr lang="en-US" sz="1200" dirty="0">
                <a:latin typeface="Circe" panose="020B0502020203020203" pitchFamily="34" charset="-52"/>
              </a:rPr>
              <a:t>mail</a:t>
            </a:r>
            <a:r>
              <a:rPr lang="ru-RU" sz="1200" dirty="0">
                <a:latin typeface="Circe" panose="020B0502020203020203" pitchFamily="34" charset="-52"/>
              </a:rPr>
              <a:t>.</a:t>
            </a:r>
            <a:r>
              <a:rPr lang="ru-RU" sz="1200" dirty="0" err="1">
                <a:latin typeface="Circe" panose="020B0502020203020203" pitchFamily="34" charset="-52"/>
              </a:rPr>
              <a:t>ru</a:t>
            </a:r>
            <a:endParaRPr lang="ru-RU" sz="1200" dirty="0">
              <a:latin typeface="Circe" panose="020B0502020203020203" pitchFamily="34" charset="-52"/>
            </a:endParaRPr>
          </a:p>
          <a:p>
            <a:r>
              <a:rPr lang="en-US" sz="1200" dirty="0">
                <a:latin typeface="Circe" panose="020B0502020203020203" pitchFamily="34" charset="-52"/>
              </a:rPr>
              <a:t>cipp@donstu.ru</a:t>
            </a:r>
            <a:endParaRPr lang="ru-RU" sz="12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0284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" y="0"/>
            <a:ext cx="9122616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23" y="0"/>
            <a:ext cx="9144000" cy="51435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957547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VIELEN DANK FÜR DIE</a:t>
            </a:r>
          </a:p>
          <a:p>
            <a:pPr algn="ctr"/>
            <a:r>
              <a:rPr lang="de-DE" sz="2400" b="1" dirty="0">
                <a:solidFill>
                  <a:schemeClr val="bg1"/>
                </a:solidFill>
                <a:latin typeface="Montserrat ExtraBold" panose="00000900000000000000" pitchFamily="2" charset="-52"/>
              </a:rPr>
              <a:t>AUFMERKSAMKEIT!</a:t>
            </a:r>
            <a:endParaRPr lang="ru-RU" sz="2400" b="1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63751" y="4485117"/>
            <a:ext cx="14654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78656">
              <a:tabLst>
                <a:tab pos="8814197" algn="l"/>
              </a:tabLst>
            </a:pPr>
            <a:r>
              <a:rPr lang="en-US" sz="12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200" dirty="0">
              <a:ln w="22225">
                <a:noFill/>
                <a:prstDash val="solid"/>
              </a:ln>
              <a:solidFill>
                <a:schemeClr val="bg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0272" y="2023268"/>
            <a:ext cx="130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MINISTERIUM FÜR WISSENSCHAFT UND HOCHSCHULBILDUNG DER RUSSISCHEN FÖDERATION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51328" y="2023268"/>
            <a:ext cx="1053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TECHNISCHE</a:t>
            </a:r>
          </a:p>
          <a:p>
            <a:pPr algn="ctr"/>
            <a:r>
              <a:rPr lang="en-US" sz="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UNIVERSITÄT DES</a:t>
            </a:r>
          </a:p>
          <a:p>
            <a:pPr algn="ctr"/>
            <a:r>
              <a:rPr lang="en-US" sz="6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DONGEBIETS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929" y="887312"/>
            <a:ext cx="1550937" cy="1163204"/>
          </a:xfrm>
          <a:prstGeom prst="rect">
            <a:avLst/>
          </a:prstGeom>
        </p:spPr>
      </p:pic>
      <p:pic>
        <p:nvPicPr>
          <p:cNvPr id="11" name="Picture 3" descr="Без-имени-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5052795" y="953728"/>
            <a:ext cx="859262" cy="105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188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26899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5781"/>
            <a:r>
              <a:rPr lang="en-US" sz="1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DSTU HEUTE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2514890" y="1281433"/>
            <a:ext cx="1905608" cy="6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28613" indent="-328613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tabLst>
                <a:tab pos="328613" algn="l"/>
                <a:tab pos="433388" algn="l"/>
                <a:tab pos="882650" algn="l"/>
                <a:tab pos="1331913" algn="l"/>
                <a:tab pos="1781175" algn="l"/>
                <a:tab pos="2230438" algn="l"/>
                <a:tab pos="2679700" algn="l"/>
                <a:tab pos="3128963" algn="l"/>
                <a:tab pos="3578225" algn="l"/>
                <a:tab pos="4027488" algn="l"/>
                <a:tab pos="4476750" algn="l"/>
                <a:tab pos="4926013" algn="l"/>
                <a:tab pos="5375275" algn="l"/>
                <a:tab pos="5824538" algn="l"/>
                <a:tab pos="6273800" algn="l"/>
                <a:tab pos="6723063" algn="l"/>
                <a:tab pos="7172325" algn="l"/>
                <a:tab pos="7621588" algn="l"/>
                <a:tab pos="8070850" algn="l"/>
                <a:tab pos="8520113" algn="l"/>
                <a:tab pos="8969375" algn="l"/>
              </a:tabLst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lvl="2" indent="0">
              <a:lnSpc>
                <a:spcPct val="90000"/>
              </a:lnSpc>
              <a:spcBef>
                <a:spcPts val="281"/>
              </a:spcBef>
              <a:buClr>
                <a:srgbClr val="0079B2"/>
              </a:buClr>
              <a:buSzTx/>
              <a:buNone/>
              <a:tabLst>
                <a:tab pos="203597" algn="l"/>
                <a:tab pos="1335881" algn="l"/>
                <a:tab pos="1672829" algn="l"/>
                <a:tab pos="2009775" algn="l"/>
                <a:tab pos="2346722" algn="l"/>
                <a:tab pos="2683669" algn="l"/>
                <a:tab pos="3020616" algn="l"/>
                <a:tab pos="3357563" algn="l"/>
                <a:tab pos="3694510" algn="l"/>
                <a:tab pos="4031456" algn="l"/>
                <a:tab pos="4368404" algn="l"/>
                <a:tab pos="4705350" algn="l"/>
                <a:tab pos="5042297" algn="l"/>
                <a:tab pos="5379244" algn="l"/>
                <a:tab pos="5716191" algn="l"/>
                <a:tab pos="6053138" algn="l"/>
                <a:tab pos="6390085" algn="l"/>
                <a:tab pos="6727031" algn="l"/>
              </a:tabLst>
              <a:defRPr/>
            </a:pPr>
            <a:r>
              <a:rPr lang="en-US" altLang="ru-RU" sz="11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Nordkaukasisches Institut für Landmaschinenbau</a:t>
            </a:r>
            <a:endParaRPr lang="en-US" altLang="ru-RU" sz="1100" dirty="0">
              <a:solidFill>
                <a:srgbClr val="0944BA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4596" t="-581" r="-386" b="9669"/>
          <a:stretch/>
        </p:blipFill>
        <p:spPr bwMode="auto">
          <a:xfrm>
            <a:off x="1276080" y="1118241"/>
            <a:ext cx="1175152" cy="803291"/>
          </a:xfrm>
          <a:prstGeom prst="roundRect">
            <a:avLst>
              <a:gd name="adj" fmla="val 16667"/>
            </a:avLst>
          </a:prstGeom>
          <a:ln w="3175">
            <a:solidFill>
              <a:srgbClr val="C5C5C5"/>
            </a:solidFill>
            <a:prstDash val="sysDot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514957" y="3994391"/>
            <a:ext cx="1901675" cy="2224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50625" tIns="26325" rIns="50625" bIns="26325" anchor="ctr">
            <a:spAutoFit/>
          </a:bodyPr>
          <a:lstStyle/>
          <a:p>
            <a:pPr>
              <a:tabLst>
                <a:tab pos="0" algn="l"/>
                <a:tab pos="251817" algn="l"/>
                <a:tab pos="504528" algn="l"/>
                <a:tab pos="757238" algn="l"/>
                <a:tab pos="1009948" algn="l"/>
                <a:tab pos="1262658" algn="l"/>
                <a:tab pos="1515368" algn="l"/>
                <a:tab pos="1768079" algn="l"/>
                <a:tab pos="2020789" algn="l"/>
                <a:tab pos="2273498" algn="l"/>
                <a:tab pos="2526209" algn="l"/>
                <a:tab pos="2778919" algn="l"/>
                <a:tab pos="3031629" algn="l"/>
                <a:tab pos="3284339" algn="l"/>
                <a:tab pos="3537050" algn="l"/>
                <a:tab pos="3789760" algn="l"/>
                <a:tab pos="4042470" algn="l"/>
                <a:tab pos="4295180" algn="l"/>
                <a:tab pos="4547891" algn="l"/>
                <a:tab pos="4800600" algn="l"/>
                <a:tab pos="5053310" algn="l"/>
              </a:tabLst>
              <a:defRPr/>
            </a:pPr>
            <a:r>
              <a:rPr lang="de-DE" sz="11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Die Flaggschiff-Universität</a:t>
            </a:r>
            <a:endParaRPr lang="ru-RU" sz="11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12152" y="2449162"/>
            <a:ext cx="15435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9B2"/>
              </a:buClr>
              <a:tabLst>
                <a:tab pos="0" algn="l"/>
                <a:tab pos="251817" algn="l"/>
                <a:tab pos="504528" algn="l"/>
                <a:tab pos="757238" algn="l"/>
                <a:tab pos="1009948" algn="l"/>
                <a:tab pos="1262658" algn="l"/>
                <a:tab pos="1515368" algn="l"/>
                <a:tab pos="1768079" algn="l"/>
                <a:tab pos="2020789" algn="l"/>
                <a:tab pos="2273498" algn="l"/>
                <a:tab pos="2526209" algn="l"/>
                <a:tab pos="2778919" algn="l"/>
                <a:tab pos="3031629" algn="l"/>
                <a:tab pos="3284339" algn="l"/>
                <a:tab pos="3537050" algn="l"/>
                <a:tab pos="3789760" algn="l"/>
                <a:tab pos="4042470" algn="l"/>
                <a:tab pos="4295180" algn="l"/>
                <a:tab pos="4547891" algn="l"/>
                <a:tab pos="4800600" algn="l"/>
                <a:tab pos="5053310" algn="l"/>
              </a:tabLst>
              <a:defRPr/>
            </a:pPr>
            <a:r>
              <a:rPr lang="en-US" sz="11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Staatliche technische Universität des Dongebiets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45754" y="1340873"/>
            <a:ext cx="743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1930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45754" y="2610926"/>
            <a:ext cx="743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19</a:t>
            </a:r>
            <a:r>
              <a:rPr lang="en-US" sz="1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92</a:t>
            </a:r>
            <a:endParaRPr lang="ru-RU" sz="1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5490" y="3917440"/>
            <a:ext cx="743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2016</a:t>
            </a:r>
            <a:endParaRPr lang="ru-RU" sz="15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80" y="2382090"/>
            <a:ext cx="1189929" cy="807612"/>
          </a:xfrm>
          <a:prstGeom prst="roundRect">
            <a:avLst>
              <a:gd name="adj" fmla="val 178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74" y="3646568"/>
            <a:ext cx="1181123" cy="801330"/>
          </a:xfrm>
          <a:prstGeom prst="roundRect">
            <a:avLst>
              <a:gd name="adj" fmla="val 182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344945" y="1215407"/>
            <a:ext cx="8063" cy="3366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6"/>
          <a:srcRect r="79113" b="20272"/>
          <a:stretch/>
        </p:blipFill>
        <p:spPr>
          <a:xfrm>
            <a:off x="4588829" y="1150074"/>
            <a:ext cx="474497" cy="49551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7"/>
          <a:srcRect r="80199" b="18460"/>
          <a:stretch/>
        </p:blipFill>
        <p:spPr>
          <a:xfrm>
            <a:off x="4588829" y="3189702"/>
            <a:ext cx="509238" cy="51842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4508718" y="2410509"/>
            <a:ext cx="183408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46 000+</a:t>
            </a:r>
          </a:p>
          <a:p>
            <a:r>
              <a:rPr lang="en-US" sz="1100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Studierende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06594" y="3749265"/>
            <a:ext cx="18902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2 </a:t>
            </a:r>
            <a:r>
              <a:rPr lang="ru-RU" sz="27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608</a:t>
            </a:r>
            <a:endParaRPr lang="ru-RU" sz="27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en-US" sz="1100" dirty="0" err="1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Internationale</a:t>
            </a:r>
            <a:r>
              <a:rPr lang="en-US" sz="11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 </a:t>
            </a:r>
            <a:r>
              <a:rPr lang="en-US" sz="1100" dirty="0" err="1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Studierende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11648" y="1650137"/>
            <a:ext cx="149607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5 000+</a:t>
            </a:r>
          </a:p>
          <a:p>
            <a:r>
              <a:rPr lang="en-US" sz="1100" dirty="0" err="1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MitarbeiterInnen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495271" y="1138545"/>
            <a:ext cx="97602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6</a:t>
            </a:r>
          </a:p>
          <a:p>
            <a:r>
              <a:rPr lang="en-US" sz="1100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Filialen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4301" y="1109466"/>
            <a:ext cx="746909" cy="619984"/>
          </a:xfrm>
          <a:prstGeom prst="rect">
            <a:avLst/>
          </a:prstGeom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6350091" y="1193560"/>
            <a:ext cx="8063" cy="3366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2039" y="3157665"/>
            <a:ext cx="443094" cy="54348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498514" y="3777349"/>
            <a:ext cx="10162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</a:t>
            </a:r>
            <a:r>
              <a:rPr lang="en-US" sz="27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</a:t>
            </a:r>
            <a:endParaRPr lang="ru-RU" sz="27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en-US" sz="1100" dirty="0" err="1" smtClean="0">
                <a:latin typeface="Circe" panose="020B0502020203020203" pitchFamily="34" charset="-52"/>
              </a:rPr>
              <a:t>Fakultäten</a:t>
            </a:r>
            <a:endParaRPr lang="en-US" sz="105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96310" y="3077875"/>
            <a:ext cx="101624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dirty="0">
                <a:solidFill>
                  <a:srgbClr val="0089D3"/>
                </a:solidFill>
                <a:latin typeface="Montserrat ExtraBold" panose="00000900000000000000" pitchFamily="2" charset="-52"/>
              </a:rPr>
              <a:t>134</a:t>
            </a:r>
          </a:p>
          <a:p>
            <a:r>
              <a:rPr lang="en-US" sz="1100" dirty="0" err="1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</a:rPr>
              <a:t>Lehrstühle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02372" y="3777349"/>
            <a:ext cx="1940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341</a:t>
            </a:r>
            <a:endParaRPr lang="ru-RU" sz="27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  <a:p>
            <a:r>
              <a:rPr lang="en-US" sz="1100" dirty="0" err="1">
                <a:latin typeface="Circe" panose="020B0502020203020203" pitchFamily="34" charset="-52"/>
              </a:rPr>
              <a:t>Bildungsprogramme</a:t>
            </a:r>
            <a:r>
              <a:rPr lang="en-US" sz="1100" dirty="0">
                <a:latin typeface="Circe" panose="020B0502020203020203" pitchFamily="34" charset="-52"/>
              </a:rPr>
              <a:t/>
            </a:r>
            <a:br>
              <a:rPr lang="en-US" sz="1100" dirty="0">
                <a:latin typeface="Circe" panose="020B0502020203020203" pitchFamily="34" charset="-52"/>
              </a:rPr>
            </a:br>
            <a:endParaRPr lang="en-US" sz="105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13606" y="661413"/>
            <a:ext cx="7923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7" descr="http://static.dstu.edu.ru/logo_pyatigors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906" y="1945504"/>
            <a:ext cx="365324" cy="37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6" descr="http://static.dstu.edu.ru/logo_tis_stav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019" y="2474796"/>
            <a:ext cx="372181" cy="36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56" y="1954412"/>
            <a:ext cx="365846" cy="36584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79" y="2448395"/>
            <a:ext cx="315200" cy="35481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68" y="1944802"/>
            <a:ext cx="390220" cy="37545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77" y="2471458"/>
            <a:ext cx="365953" cy="3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6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22240" y="948267"/>
            <a:ext cx="955040" cy="521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208694" y="868643"/>
            <a:ext cx="1016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2</a:t>
            </a:r>
            <a:r>
              <a:rPr lang="en-US" sz="4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3</a:t>
            </a:r>
            <a:endParaRPr lang="ru-RU" sz="40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8404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2080" y="3535680"/>
            <a:ext cx="1381760" cy="663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1402080" y="3482852"/>
            <a:ext cx="158872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ru-RU" sz="44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341</a:t>
            </a:r>
            <a:endParaRPr lang="ru-RU" altLang="ru-RU" sz="44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68320" y="3535680"/>
            <a:ext cx="3325707" cy="1253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9" t="69072" r="30333" b="8670"/>
          <a:stretch/>
        </p:blipFill>
        <p:spPr>
          <a:xfrm>
            <a:off x="3068320" y="3717201"/>
            <a:ext cx="3237654" cy="11446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27478" y="3462532"/>
            <a:ext cx="5631283" cy="5001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LIFELONG AND LIFEWIDE LEARNING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289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1"/>
          <a:stretch/>
        </p:blipFill>
        <p:spPr>
          <a:xfrm>
            <a:off x="0" y="303"/>
            <a:ext cx="9144000" cy="793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6"/>
          <a:stretch/>
        </p:blipFill>
        <p:spPr>
          <a:xfrm>
            <a:off x="616948" y="4020123"/>
            <a:ext cx="1120350" cy="323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25" y="3860230"/>
            <a:ext cx="843488" cy="707245"/>
          </a:xfrm>
          <a:prstGeom prst="rect">
            <a:avLst/>
          </a:prstGeom>
        </p:spPr>
      </p:pic>
      <p:sp>
        <p:nvSpPr>
          <p:cNvPr id="7" name="Rectangle 47"/>
          <p:cNvSpPr>
            <a:spLocks noChangeArrowheads="1"/>
          </p:cNvSpPr>
          <p:nvPr/>
        </p:nvSpPr>
        <p:spPr bwMode="auto">
          <a:xfrm>
            <a:off x="439202" y="4485299"/>
            <a:ext cx="113372" cy="2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013">
              <a:latin typeface="Circe Light" panose="020B0402020203020203" pitchFamily="34" charset="-52"/>
            </a:endParaRPr>
          </a:p>
        </p:txBody>
      </p:sp>
      <p:pic>
        <p:nvPicPr>
          <p:cNvPr id="8" name="Рисунок 7" descr="http://dstu.edu.ru/static/img/partners/logo_gloria_dg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t="7866" r="1747" b="5730"/>
          <a:stretch/>
        </p:blipFill>
        <p:spPr bwMode="auto">
          <a:xfrm>
            <a:off x="5475727" y="1250320"/>
            <a:ext cx="1400974" cy="28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1" b="37065"/>
          <a:stretch/>
        </p:blipFill>
        <p:spPr>
          <a:xfrm>
            <a:off x="3706662" y="2147833"/>
            <a:ext cx="1196514" cy="233867"/>
          </a:xfrm>
          <a:prstGeom prst="rect">
            <a:avLst/>
          </a:prstGeom>
        </p:spPr>
      </p:pic>
      <p:pic>
        <p:nvPicPr>
          <p:cNvPr id="12" name="Рисунок 11" descr="http://www.impulsprokarieru.cz/galerie/zamestnavatele/1333195752_cs_logo_kovosvit-mas_slogan_red-kopirova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" b="33179"/>
          <a:stretch>
            <a:fillRect/>
          </a:stretch>
        </p:blipFill>
        <p:spPr bwMode="auto">
          <a:xfrm>
            <a:off x="2307968" y="1204022"/>
            <a:ext cx="1095504" cy="3801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58" y="2989360"/>
            <a:ext cx="953449" cy="3217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58" y="4020123"/>
            <a:ext cx="756320" cy="4747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00"/>
          <a:stretch/>
        </p:blipFill>
        <p:spPr>
          <a:xfrm>
            <a:off x="6395099" y="3896960"/>
            <a:ext cx="584272" cy="507253"/>
          </a:xfrm>
          <a:prstGeom prst="rect">
            <a:avLst/>
          </a:prstGeom>
        </p:spPr>
      </p:pic>
      <p:pic>
        <p:nvPicPr>
          <p:cNvPr id="18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7" y="2936526"/>
            <a:ext cx="1130698" cy="40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089" y="2111292"/>
            <a:ext cx="1421489" cy="31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30" y="3858474"/>
            <a:ext cx="778968" cy="5842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69260" r="65198" b="10285"/>
          <a:stretch/>
        </p:blipFill>
        <p:spPr>
          <a:xfrm>
            <a:off x="4078891" y="1222697"/>
            <a:ext cx="1106794" cy="315680"/>
          </a:xfrm>
          <a:prstGeom prst="rect">
            <a:avLst/>
          </a:prstGeom>
        </p:spPr>
      </p:pic>
      <p:pic>
        <p:nvPicPr>
          <p:cNvPr id="23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557" y="3887871"/>
            <a:ext cx="733462" cy="65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7" t="42361" r="7882" b="41320"/>
          <a:stretch/>
        </p:blipFill>
        <p:spPr bwMode="auto">
          <a:xfrm>
            <a:off x="3292155" y="3055480"/>
            <a:ext cx="1297060" cy="28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7361298" y="4020123"/>
            <a:ext cx="1151123" cy="349425"/>
            <a:chOff x="556801" y="3006279"/>
            <a:chExt cx="1355603" cy="421692"/>
          </a:xfrm>
        </p:grpSpPr>
        <p:pic>
          <p:nvPicPr>
            <p:cNvPr id="26" name="Picture 16" descr="Ð¢ÐÐÐ¢Ð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01" y="3006279"/>
              <a:ext cx="423957" cy="41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2" descr="BERIEV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154" y="3014473"/>
              <a:ext cx="857250" cy="413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73230" r="85403" b="14851"/>
          <a:stretch/>
        </p:blipFill>
        <p:spPr>
          <a:xfrm>
            <a:off x="7884651" y="2005165"/>
            <a:ext cx="661778" cy="53116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1" t="39233" r="59469" b="48067"/>
          <a:stretch/>
        </p:blipFill>
        <p:spPr>
          <a:xfrm>
            <a:off x="5960568" y="2960469"/>
            <a:ext cx="767139" cy="56663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0000" r="71319" b="32261"/>
          <a:stretch/>
        </p:blipFill>
        <p:spPr>
          <a:xfrm>
            <a:off x="3548493" y="1040150"/>
            <a:ext cx="480711" cy="48414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3"/>
          <a:srcRect l="69286" t="80384" r="26225" b="10204"/>
          <a:stretch/>
        </p:blipFill>
        <p:spPr>
          <a:xfrm>
            <a:off x="5135258" y="2005165"/>
            <a:ext cx="494204" cy="578581"/>
          </a:xfrm>
          <a:prstGeom prst="rect">
            <a:avLst/>
          </a:prstGeom>
        </p:spPr>
      </p:pic>
      <p:pic>
        <p:nvPicPr>
          <p:cNvPr id="33" name="Picture 20" descr="ÐÐ°ÑÑÐ¸Ð½ÐºÐ¸ Ð¿Ð¾ Ð·Ð°Ð¿ÑÐ¾ÑÑ Ð¿Ð¾ÑÑÐ° ÑÐ¾ÑÑÐ¸Ð¸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96" y="3014404"/>
            <a:ext cx="813951" cy="39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46" y="1252864"/>
            <a:ext cx="1337077" cy="184189"/>
          </a:xfrm>
          <a:prstGeom prst="rect">
            <a:avLst/>
          </a:prstGeom>
        </p:spPr>
      </p:pic>
      <p:pic>
        <p:nvPicPr>
          <p:cNvPr id="36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834" y="1725282"/>
            <a:ext cx="962516" cy="117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3"/>
          <a:srcRect l="85818" t="73717" r="6736" b="14321"/>
          <a:stretch/>
        </p:blipFill>
        <p:spPr>
          <a:xfrm>
            <a:off x="5906084" y="2000312"/>
            <a:ext cx="683287" cy="612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4" b="37412"/>
          <a:stretch/>
        </p:blipFill>
        <p:spPr>
          <a:xfrm>
            <a:off x="6874615" y="2970901"/>
            <a:ext cx="1735193" cy="481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1" b="42588"/>
          <a:stretch/>
        </p:blipFill>
        <p:spPr>
          <a:xfrm>
            <a:off x="637624" y="1266993"/>
            <a:ext cx="1445758" cy="2449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" y="2067737"/>
            <a:ext cx="1334300" cy="3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0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63383" y="155307"/>
            <a:ext cx="91440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>
              <a:lnSpc>
                <a:spcPct val="150000"/>
              </a:lnSpc>
            </a:pPr>
            <a:r>
              <a:rPr lang="en-US" sz="1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GRUNDSÄTZLICH</a:t>
            </a:r>
            <a:r>
              <a:rPr lang="de-DE" sz="1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 </a:t>
            </a:r>
            <a:r>
              <a:rPr lang="en-US" sz="1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LEHRSTÜHLE</a:t>
            </a:r>
            <a:endParaRPr lang="en-US" sz="2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13606" y="661413"/>
            <a:ext cx="7923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05" y="983583"/>
            <a:ext cx="1368024" cy="13115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94019" y="1041553"/>
            <a:ext cx="27004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Transportsysteme</a:t>
            </a:r>
            <a:r>
              <a:rPr lang="en-US" sz="1100" dirty="0">
                <a:solidFill>
                  <a:srgbClr val="0089D3"/>
                </a:solidFill>
                <a:latin typeface="Circe" panose="020B0502020203020203" pitchFamily="34" charset="-52"/>
              </a:rPr>
              <a:t> und </a:t>
            </a:r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Logistik</a:t>
            </a:r>
            <a:r>
              <a:rPr lang="en-US" sz="1100" dirty="0">
                <a:solidFill>
                  <a:srgbClr val="0089D3"/>
                </a:solidFill>
                <a:latin typeface="Circe" panose="020B0502020203020203" pitchFamily="34" charset="-52"/>
              </a:rPr>
              <a:t/>
            </a:r>
            <a:br>
              <a:rPr lang="en-US" sz="1100" dirty="0">
                <a:solidFill>
                  <a:srgbClr val="0089D3"/>
                </a:solidFill>
                <a:latin typeface="Circe" panose="020B0502020203020203" pitchFamily="34" charset="-52"/>
              </a:rPr>
            </a:br>
            <a:endParaRPr lang="ru-RU" sz="11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2794019" y="1325679"/>
            <a:ext cx="27004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irce" panose="020B0502020203020203" pitchFamily="34" charset="-52"/>
              </a:rPr>
              <a:t>Multimedia-</a:t>
            </a:r>
            <a:r>
              <a:rPr lang="en-US" sz="1100" dirty="0" err="1">
                <a:latin typeface="Circe" panose="020B0502020203020203" pitchFamily="34" charset="-52"/>
              </a:rPr>
              <a:t>Kommunikation</a:t>
            </a:r>
            <a:endParaRPr lang="en-US" sz="1100" dirty="0">
              <a:latin typeface="Circe" panose="020B0502020203020203" pitchFamily="34" charset="-52"/>
            </a:endParaRPr>
          </a:p>
          <a:p>
            <a:r>
              <a:rPr lang="en-US" sz="1100" dirty="0">
                <a:latin typeface="Circe" panose="020B0502020203020203" pitchFamily="34" charset="-52"/>
              </a:rPr>
              <a:t>und </a:t>
            </a:r>
            <a:r>
              <a:rPr lang="en-US" sz="1100" dirty="0" err="1">
                <a:latin typeface="Circe" panose="020B0502020203020203" pitchFamily="34" charset="-52"/>
              </a:rPr>
              <a:t>Technologien</a:t>
            </a:r>
            <a:endParaRPr lang="ru-RU" sz="1100" dirty="0">
              <a:latin typeface="Circe" panose="020B0502020203020203" pitchFamily="34" charset="-52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2794020" y="1798577"/>
            <a:ext cx="24422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Kleidung</a:t>
            </a:r>
            <a:r>
              <a:rPr lang="en-US" sz="1100" dirty="0">
                <a:solidFill>
                  <a:srgbClr val="0089D3"/>
                </a:solidFill>
                <a:latin typeface="Circe" panose="020B0502020203020203" pitchFamily="34" charset="-52"/>
              </a:rPr>
              <a:t> Design und </a:t>
            </a:r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Produktion</a:t>
            </a:r>
            <a:endParaRPr lang="ru-RU" sz="11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2800793" y="2088185"/>
            <a:ext cx="2868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latin typeface="Circe" panose="020B0502020203020203" pitchFamily="34" charset="-52"/>
              </a:rPr>
              <a:t>Stahl und seine Legierungen Produktionstechnologien</a:t>
            </a:r>
            <a:endParaRPr lang="ru-RU" sz="1100" dirty="0">
              <a:latin typeface="Circe" panose="020B0502020203020203" pitchFamily="34" charset="-52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2813106" y="2465100"/>
            <a:ext cx="286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Industrielle</a:t>
            </a:r>
            <a:r>
              <a:rPr lang="en-US" sz="1100" dirty="0">
                <a:solidFill>
                  <a:srgbClr val="0089D3"/>
                </a:solidFill>
                <a:latin typeface="Circe" panose="020B0502020203020203" pitchFamily="34" charset="-52"/>
              </a:rPr>
              <a:t> </a:t>
            </a:r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Messtechnik</a:t>
            </a:r>
            <a:endParaRPr lang="ru-RU" sz="11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2800794" y="2799829"/>
            <a:ext cx="286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Circe" panose="020B0502020203020203" pitchFamily="34" charset="-52"/>
              </a:rPr>
              <a:t>Flugzeugtechnik</a:t>
            </a:r>
            <a:endParaRPr lang="ru-RU" sz="1100" dirty="0">
              <a:latin typeface="Circe" panose="020B0502020203020203" pitchFamily="34" charset="-52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6232250" y="2523520"/>
            <a:ext cx="2868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089D3"/>
                </a:solidFill>
                <a:latin typeface="Circe" panose="020B0502020203020203" pitchFamily="34" charset="-52"/>
              </a:rPr>
              <a:t>Verarbeitung von Agrarprodukten;</a:t>
            </a:r>
          </a:p>
          <a:p>
            <a:r>
              <a:rPr lang="de-DE" sz="1100" dirty="0">
                <a:solidFill>
                  <a:srgbClr val="0089D3"/>
                </a:solidFill>
                <a:latin typeface="Circe" panose="020B0502020203020203" pitchFamily="34" charset="-52"/>
              </a:rPr>
              <a:t>Technologien und Ausrüstung</a:t>
            </a:r>
            <a:endParaRPr lang="ru-RU" sz="11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2789282" y="3481496"/>
            <a:ext cx="286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Circe" panose="020B0502020203020203" pitchFamily="34" charset="-52"/>
              </a:rPr>
              <a:t>Antriebssysteme</a:t>
            </a:r>
            <a:endParaRPr lang="ru-RU" sz="1100" dirty="0">
              <a:latin typeface="Circe" panose="020B0502020203020203" pitchFamily="34" charset="-52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2795709" y="3852911"/>
            <a:ext cx="286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Kraftwerkstechnik</a:t>
            </a:r>
            <a:endParaRPr lang="ru-RU" sz="11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2802124" y="4497262"/>
            <a:ext cx="2868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Circe" panose="020B0502020203020203" pitchFamily="34" charset="-52"/>
              </a:rPr>
              <a:t>Ökologische</a:t>
            </a:r>
            <a:r>
              <a:rPr lang="en-US" sz="1100" dirty="0">
                <a:latin typeface="Circe" panose="020B0502020203020203" pitchFamily="34" charset="-52"/>
              </a:rPr>
              <a:t> </a:t>
            </a:r>
            <a:r>
              <a:rPr lang="en-US" sz="1100" dirty="0" err="1">
                <a:latin typeface="Circe" panose="020B0502020203020203" pitchFamily="34" charset="-52"/>
              </a:rPr>
              <a:t>Inspektion</a:t>
            </a:r>
            <a:r>
              <a:rPr lang="en-US" sz="1100" dirty="0">
                <a:latin typeface="Circe" panose="020B0502020203020203" pitchFamily="34" charset="-52"/>
              </a:rPr>
              <a:t> und </a:t>
            </a:r>
            <a:r>
              <a:rPr lang="en-US" sz="1100" dirty="0" err="1">
                <a:latin typeface="Circe" panose="020B0502020203020203" pitchFamily="34" charset="-52"/>
              </a:rPr>
              <a:t>Genehmigungsaktivitäten</a:t>
            </a:r>
            <a:endParaRPr lang="ru-RU" sz="1100" dirty="0">
              <a:latin typeface="Circe" panose="020B0502020203020203" pitchFamily="34" charset="-52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6209692" y="1037422"/>
            <a:ext cx="27004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Automatisierte</a:t>
            </a:r>
            <a:r>
              <a:rPr lang="en-US" sz="1100" dirty="0">
                <a:solidFill>
                  <a:srgbClr val="0089D3"/>
                </a:solidFill>
                <a:latin typeface="Circe" panose="020B0502020203020203" pitchFamily="34" charset="-52"/>
              </a:rPr>
              <a:t> </a:t>
            </a:r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Kontrollsysteme</a:t>
            </a:r>
            <a:endParaRPr lang="ru-RU" sz="11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6209692" y="1321548"/>
            <a:ext cx="27004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Circe" panose="020B0502020203020203" pitchFamily="34" charset="-52"/>
              </a:rPr>
              <a:t>Radiolokations-Komplexe</a:t>
            </a:r>
            <a:endParaRPr lang="en-US" sz="1100" dirty="0">
              <a:latin typeface="Circe" panose="020B0502020203020203" pitchFamily="34" charset="-52"/>
            </a:endParaRPr>
          </a:p>
          <a:p>
            <a:r>
              <a:rPr lang="en-US" sz="1100" dirty="0">
                <a:latin typeface="Circe" panose="020B0502020203020203" pitchFamily="34" charset="-52"/>
              </a:rPr>
              <a:t>und </a:t>
            </a:r>
            <a:r>
              <a:rPr lang="en-US" sz="1100" dirty="0" err="1">
                <a:latin typeface="Circe" panose="020B0502020203020203" pitchFamily="34" charset="-52"/>
              </a:rPr>
              <a:t>Navigationssysteme</a:t>
            </a:r>
            <a:endParaRPr lang="ru-RU" sz="1100" dirty="0">
              <a:latin typeface="Circe" panose="020B0502020203020203" pitchFamily="34" charset="-52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6209692" y="1711306"/>
            <a:ext cx="24422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Flugzeugsysteme</a:t>
            </a:r>
            <a:r>
              <a:rPr lang="en-US" sz="1100" dirty="0">
                <a:solidFill>
                  <a:srgbClr val="0089D3"/>
                </a:solidFill>
                <a:latin typeface="Circe" panose="020B0502020203020203" pitchFamily="34" charset="-52"/>
              </a:rPr>
              <a:t> </a:t>
            </a:r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für</a:t>
            </a:r>
            <a:r>
              <a:rPr lang="en-US" sz="1100" dirty="0">
                <a:solidFill>
                  <a:srgbClr val="0089D3"/>
                </a:solidFill>
                <a:latin typeface="Circe" panose="020B0502020203020203" pitchFamily="34" charset="-52"/>
              </a:rPr>
              <a:t> </a:t>
            </a:r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Spezialbetriebe</a:t>
            </a:r>
            <a:r>
              <a:rPr lang="en-US" sz="1100" dirty="0">
                <a:solidFill>
                  <a:srgbClr val="0089D3"/>
                </a:solidFill>
                <a:latin typeface="Circe" panose="020B0502020203020203" pitchFamily="34" charset="-52"/>
              </a:rPr>
              <a:t> </a:t>
            </a:r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Fertigungstechnik</a:t>
            </a:r>
            <a:endParaRPr lang="ru-RU" sz="11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6209692" y="2149292"/>
            <a:ext cx="286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Circe" panose="020B0502020203020203" pitchFamily="34" charset="-52"/>
              </a:rPr>
              <a:t>Technische</a:t>
            </a:r>
            <a:r>
              <a:rPr lang="en-US" sz="1100" dirty="0">
                <a:latin typeface="Circe" panose="020B0502020203020203" pitchFamily="34" charset="-52"/>
              </a:rPr>
              <a:t> </a:t>
            </a:r>
            <a:r>
              <a:rPr lang="en-US" sz="1100" dirty="0" err="1">
                <a:latin typeface="Circe" panose="020B0502020203020203" pitchFamily="34" charset="-52"/>
              </a:rPr>
              <a:t>Mittel</a:t>
            </a:r>
            <a:r>
              <a:rPr lang="en-US" sz="1100" dirty="0">
                <a:latin typeface="Circe" panose="020B0502020203020203" pitchFamily="34" charset="-52"/>
              </a:rPr>
              <a:t> der </a:t>
            </a:r>
            <a:r>
              <a:rPr lang="en-US" sz="1100" dirty="0" err="1">
                <a:latin typeface="Circe" panose="020B0502020203020203" pitchFamily="34" charset="-52"/>
              </a:rPr>
              <a:t>Fischzucht</a:t>
            </a:r>
            <a:endParaRPr lang="ru-RU" sz="1100" dirty="0">
              <a:latin typeface="Circe" panose="020B0502020203020203" pitchFamily="34" charset="-52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2789283" y="3139703"/>
            <a:ext cx="286859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89D3"/>
                </a:solidFill>
                <a:latin typeface="Circe" panose="020B0502020203020203" pitchFamily="34" charset="-52"/>
              </a:rPr>
              <a:t>Transport machinery</a:t>
            </a:r>
            <a:endParaRPr lang="ru-RU" sz="105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6232250" y="2987857"/>
            <a:ext cx="286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Circe" panose="020B0502020203020203" pitchFamily="34" charset="-52"/>
              </a:rPr>
              <a:t>Wärme</a:t>
            </a:r>
            <a:r>
              <a:rPr lang="en-US" sz="1100" dirty="0">
                <a:latin typeface="Circe" panose="020B0502020203020203" pitchFamily="34" charset="-52"/>
              </a:rPr>
              <a:t>- und </a:t>
            </a:r>
            <a:r>
              <a:rPr lang="en-US" sz="1100" dirty="0" err="1">
                <a:latin typeface="Circe" panose="020B0502020203020203" pitchFamily="34" charset="-52"/>
              </a:rPr>
              <a:t>Gasversorgungssysteme</a:t>
            </a:r>
            <a:endParaRPr lang="ru-RU" sz="1100" dirty="0">
              <a:latin typeface="Circe" panose="020B0502020203020203" pitchFamily="34" charset="-52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6232250" y="3305307"/>
            <a:ext cx="2868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Landmaschinenbau</a:t>
            </a:r>
            <a:endParaRPr lang="en-US" sz="1100" dirty="0">
              <a:solidFill>
                <a:srgbClr val="0089D3"/>
              </a:solidFill>
              <a:latin typeface="Circe" panose="020B0502020203020203" pitchFamily="34" charset="-52"/>
            </a:endParaRPr>
          </a:p>
          <a:p>
            <a:r>
              <a:rPr lang="en-US" sz="1100" dirty="0">
                <a:solidFill>
                  <a:srgbClr val="0089D3"/>
                </a:solidFill>
                <a:latin typeface="Circe" panose="020B0502020203020203" pitchFamily="34" charset="-52"/>
              </a:rPr>
              <a:t>und </a:t>
            </a:r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Produktion</a:t>
            </a:r>
            <a:endParaRPr lang="ru-RU" sz="11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6232250" y="3760283"/>
            <a:ext cx="286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latin typeface="Circe" panose="020B0502020203020203" pitchFamily="34" charset="-52"/>
              </a:rPr>
              <a:t>Nichteisenmetallverarbeitung</a:t>
            </a:r>
            <a:endParaRPr lang="ru-RU" sz="1100" dirty="0">
              <a:latin typeface="Circe" panose="020B0502020203020203" pitchFamily="34" charset="-52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6232250" y="4123069"/>
            <a:ext cx="286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Orthodoxe</a:t>
            </a:r>
            <a:r>
              <a:rPr lang="en-US" sz="1100" dirty="0">
                <a:solidFill>
                  <a:srgbClr val="0089D3"/>
                </a:solidFill>
                <a:latin typeface="Circe" panose="020B0502020203020203" pitchFamily="34" charset="-52"/>
              </a:rPr>
              <a:t> </a:t>
            </a:r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Kultur</a:t>
            </a:r>
            <a:r>
              <a:rPr lang="en-US" sz="1100" dirty="0">
                <a:solidFill>
                  <a:srgbClr val="0089D3"/>
                </a:solidFill>
                <a:latin typeface="Circe" panose="020B0502020203020203" pitchFamily="34" charset="-52"/>
              </a:rPr>
              <a:t> und </a:t>
            </a:r>
            <a:r>
              <a:rPr lang="en-US" sz="1100" dirty="0" err="1">
                <a:solidFill>
                  <a:srgbClr val="0089D3"/>
                </a:solidFill>
                <a:latin typeface="Circe" panose="020B0502020203020203" pitchFamily="34" charset="-52"/>
              </a:rPr>
              <a:t>Theologie</a:t>
            </a:r>
            <a:endParaRPr lang="ru-RU" sz="1100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6232250" y="4421041"/>
            <a:ext cx="28685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latin typeface="Circe" panose="020B0502020203020203" pitchFamily="34" charset="-52"/>
              </a:rPr>
              <a:t>Design und technische Unterstützung</a:t>
            </a:r>
          </a:p>
          <a:p>
            <a:r>
              <a:rPr lang="de-DE" sz="1100" dirty="0">
                <a:latin typeface="Circe" panose="020B0502020203020203" pitchFamily="34" charset="-52"/>
              </a:rPr>
              <a:t>der Produktion von Antriebssystemen</a:t>
            </a:r>
            <a:endParaRPr lang="ru-RU" sz="1100" dirty="0">
              <a:latin typeface="Circe" panose="020B0502020203020203" pitchFamily="34" charset="-52"/>
            </a:endParaRPr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>
            <a:off x="5686859" y="983583"/>
            <a:ext cx="0" cy="379161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/>
          <p:cNvGrpSpPr/>
          <p:nvPr/>
        </p:nvGrpSpPr>
        <p:grpSpPr>
          <a:xfrm>
            <a:off x="2386540" y="983719"/>
            <a:ext cx="439801" cy="3846806"/>
            <a:chOff x="2794847" y="1263368"/>
            <a:chExt cx="586401" cy="512907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4" cstate="print"/>
            <a:srcRect r="7294" b="70906"/>
            <a:stretch/>
          </p:blipFill>
          <p:spPr>
            <a:xfrm flipH="1">
              <a:off x="2844799" y="1263368"/>
              <a:ext cx="536449" cy="1462899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4" cstate="print"/>
            <a:srcRect t="69995" r="-259" b="11386"/>
            <a:stretch/>
          </p:blipFill>
          <p:spPr>
            <a:xfrm flipH="1">
              <a:off x="2796745" y="4504901"/>
              <a:ext cx="580149" cy="936192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5" cstate="print"/>
            <a:srcRect l="-2082" t="40254" b="50724"/>
            <a:stretch/>
          </p:blipFill>
          <p:spPr>
            <a:xfrm flipH="1">
              <a:off x="2849422" y="4071738"/>
              <a:ext cx="459117" cy="448734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4" cstate="print"/>
            <a:srcRect l="5759" t="40487" r="-23" b="51695"/>
            <a:stretch/>
          </p:blipFill>
          <p:spPr>
            <a:xfrm flipH="1">
              <a:off x="2794847" y="3182598"/>
              <a:ext cx="545456" cy="393113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4" cstate="print"/>
            <a:srcRect l="14431" t="30884" r="10949" b="61538"/>
            <a:stretch/>
          </p:blipFill>
          <p:spPr>
            <a:xfrm flipH="1">
              <a:off x="2864376" y="2772863"/>
              <a:ext cx="431799" cy="381000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4" cstate="print"/>
            <a:srcRect l="13654" t="50629" r="8798" b="41962"/>
            <a:stretch/>
          </p:blipFill>
          <p:spPr>
            <a:xfrm flipH="1">
              <a:off x="2854661" y="3625369"/>
              <a:ext cx="448733" cy="372534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8276" y="5538942"/>
              <a:ext cx="361408" cy="361348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2510" y="6050766"/>
              <a:ext cx="357174" cy="341677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5842196" y="983209"/>
            <a:ext cx="433991" cy="3816089"/>
            <a:chOff x="7777018" y="1330504"/>
            <a:chExt cx="578654" cy="5088118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5" cstate="print"/>
            <a:srcRect l="1703" b="61216"/>
            <a:stretch/>
          </p:blipFill>
          <p:spPr>
            <a:xfrm flipH="1">
              <a:off x="7829837" y="1330504"/>
              <a:ext cx="442095" cy="1929163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4" cstate="print"/>
            <a:srcRect t="60093" b="30646"/>
            <a:stretch/>
          </p:blipFill>
          <p:spPr>
            <a:xfrm flipH="1">
              <a:off x="7777018" y="3373517"/>
              <a:ext cx="578654" cy="465666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5" cstate="print"/>
            <a:srcRect l="2316" t="50485" r="-1"/>
            <a:stretch/>
          </p:blipFill>
          <p:spPr>
            <a:xfrm flipH="1">
              <a:off x="7836229" y="3955696"/>
              <a:ext cx="439337" cy="2462926"/>
            </a:xfrm>
            <a:prstGeom prst="rect">
              <a:avLst/>
            </a:prstGeom>
          </p:spPr>
        </p:pic>
      </p:grpSp>
      <p:sp>
        <p:nvSpPr>
          <p:cNvPr id="43" name="Прямоугольник 42"/>
          <p:cNvSpPr/>
          <p:nvPr/>
        </p:nvSpPr>
        <p:spPr>
          <a:xfrm>
            <a:off x="2800793" y="4212564"/>
            <a:ext cx="2868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irce" panose="020B0502020203020203" pitchFamily="34" charset="-52"/>
              </a:rPr>
              <a:t>Hardware- und </a:t>
            </a:r>
            <a:r>
              <a:rPr lang="en-US" sz="1100" dirty="0" err="1">
                <a:latin typeface="Circe" panose="020B0502020203020203" pitchFamily="34" charset="-52"/>
              </a:rPr>
              <a:t>Softwaresysteme</a:t>
            </a:r>
            <a:endParaRPr lang="ru-RU" sz="1100" dirty="0"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2093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1116</TotalTime>
  <Words>530</Words>
  <Application>Microsoft Office PowerPoint</Application>
  <PresentationFormat>Экран (16:9)</PresentationFormat>
  <Paragraphs>211</Paragraphs>
  <Slides>24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Calibri</vt:lpstr>
      <vt:lpstr>Circe Light</vt:lpstr>
      <vt:lpstr>Calibri Light</vt:lpstr>
      <vt:lpstr>Arial</vt:lpstr>
      <vt:lpstr>Montserrat ExtraBold</vt:lpstr>
      <vt:lpstr>Courier New</vt:lpstr>
      <vt:lpstr>Circe</vt:lpstr>
      <vt:lpstr>Wingdings 3</vt:lpstr>
      <vt:lpstr>Arial Unicode MS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Mike</dc:creator>
  <cp:lastModifiedBy>donstu CIPP</cp:lastModifiedBy>
  <cp:revision>114</cp:revision>
  <dcterms:created xsi:type="dcterms:W3CDTF">2018-05-08T12:19:20Z</dcterms:created>
  <dcterms:modified xsi:type="dcterms:W3CDTF">2019-07-04T11:47:07Z</dcterms:modified>
</cp:coreProperties>
</file>