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9"/>
  </p:notesMasterIdLst>
  <p:sldIdLst>
    <p:sldId id="433" r:id="rId2"/>
    <p:sldId id="258" r:id="rId3"/>
    <p:sldId id="363" r:id="rId4"/>
    <p:sldId id="364" r:id="rId5"/>
    <p:sldId id="365" r:id="rId6"/>
    <p:sldId id="429" r:id="rId7"/>
    <p:sldId id="428" r:id="rId8"/>
    <p:sldId id="368" r:id="rId9"/>
    <p:sldId id="369" r:id="rId10"/>
    <p:sldId id="370" r:id="rId11"/>
    <p:sldId id="399" r:id="rId12"/>
    <p:sldId id="398" r:id="rId13"/>
    <p:sldId id="400" r:id="rId14"/>
    <p:sldId id="401" r:id="rId15"/>
    <p:sldId id="376" r:id="rId16"/>
    <p:sldId id="375" r:id="rId17"/>
    <p:sldId id="374" r:id="rId18"/>
    <p:sldId id="390" r:id="rId19"/>
    <p:sldId id="380" r:id="rId20"/>
    <p:sldId id="377" r:id="rId21"/>
    <p:sldId id="409" r:id="rId22"/>
    <p:sldId id="379" r:id="rId23"/>
    <p:sldId id="403" r:id="rId24"/>
    <p:sldId id="383" r:id="rId25"/>
    <p:sldId id="407" r:id="rId26"/>
    <p:sldId id="420" r:id="rId27"/>
    <p:sldId id="421" r:id="rId28"/>
    <p:sldId id="422" r:id="rId29"/>
    <p:sldId id="423" r:id="rId30"/>
    <p:sldId id="424" r:id="rId31"/>
    <p:sldId id="426" r:id="rId32"/>
    <p:sldId id="397" r:id="rId33"/>
    <p:sldId id="381" r:id="rId34"/>
    <p:sldId id="371" r:id="rId35"/>
    <p:sldId id="425" r:id="rId36"/>
    <p:sldId id="434" r:id="rId37"/>
    <p:sldId id="430" r:id="rId38"/>
  </p:sldIdLst>
  <p:sldSz cx="12192000" cy="6858000"/>
  <p:notesSz cx="6858000" cy="9947275"/>
  <p:embeddedFontLst>
    <p:embeddedFont>
      <p:font typeface="Circe Light" panose="020B0402020203020203" pitchFamily="34" charset="-52"/>
      <p:regular r:id="rId40"/>
    </p:embeddedFont>
    <p:embeddedFont>
      <p:font typeface="Arial Unicode MS" panose="020B0604020202020204" charset="-128"/>
      <p:regular r:id="rId41"/>
    </p:embeddedFont>
    <p:embeddedFont>
      <p:font typeface="Trebuchet MS" panose="020B0603020202020204" pitchFamily="34" charset="0"/>
      <p:regular r:id="rId42"/>
      <p:bold r:id="rId43"/>
      <p:italic r:id="rId44"/>
      <p:boldItalic r:id="rId45"/>
    </p:embeddedFont>
    <p:embeddedFont>
      <p:font typeface="Book Antiqua" panose="02040602050305030304" pitchFamily="18" charset="0"/>
      <p:regular r:id="rId46"/>
      <p:bold r:id="rId47"/>
      <p:italic r:id="rId48"/>
      <p:boldItalic r:id="rId49"/>
    </p:embeddedFont>
    <p:embeddedFont>
      <p:font typeface="Montserrat ExtraBold" panose="00000900000000000000" pitchFamily="2" charset="-52"/>
      <p:bold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Wingdings 3" panose="05040102010807070707" pitchFamily="18" charset="2"/>
      <p:regular r:id="rId55"/>
    </p:embeddedFont>
    <p:embeddedFont>
      <p:font typeface="Circe" panose="020B0502020203020203" pitchFamily="34" charset="-52"/>
      <p:regular r:id="rId5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9D3"/>
    <a:srgbClr val="EE6E08"/>
    <a:srgbClr val="62C2B8"/>
    <a:srgbClr val="A0D7CA"/>
    <a:srgbClr val="0079B2"/>
    <a:srgbClr val="FEDC4E"/>
    <a:srgbClr val="005D81"/>
    <a:srgbClr val="FFFFFF"/>
    <a:srgbClr val="9FBB35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785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78" y="162"/>
      </p:cViewPr>
      <p:guideLst>
        <p:guide orient="horz" pos="2205"/>
        <p:guide pos="386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80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39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ar-SY" sz="12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روسيا الاتحادية</a:t>
            </a:r>
            <a:endParaRPr lang="ru-RU" sz="12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</c:rich>
      </c:tx>
      <c:layout>
        <c:manualLayout>
          <c:xMode val="edge"/>
          <c:yMode val="edge"/>
          <c:x val="0.26482100238663486"/>
          <c:y val="0.100023648737420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line3D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cat>
            <c:numRef>
              <c:f>Лист1!$A$2:$A$8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10</c:v>
                </c:pt>
                <c:pt idx="1">
                  <c:v>13</c:v>
                </c:pt>
                <c:pt idx="2">
                  <c:v>25</c:v>
                </c:pt>
                <c:pt idx="3">
                  <c:v>31</c:v>
                </c:pt>
                <c:pt idx="4">
                  <c:v>48</c:v>
                </c:pt>
                <c:pt idx="5">
                  <c:v>52</c:v>
                </c:pt>
                <c:pt idx="6">
                  <c:v>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3B7-47CB-A06B-FA71312F283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cat>
            <c:numRef>
              <c:f>Лист1!$A$2:$A$8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3B7-47CB-A06B-FA71312F28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9524240"/>
        <c:axId val="399527376"/>
        <c:axId val="221577328"/>
      </c:line3DChart>
      <c:catAx>
        <c:axId val="399524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787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9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99527376"/>
        <c:crosses val="autoZero"/>
        <c:auto val="1"/>
        <c:lblAlgn val="ctr"/>
        <c:lblOffset val="100"/>
        <c:noMultiLvlLbl val="0"/>
      </c:catAx>
      <c:valAx>
        <c:axId val="399527376"/>
        <c:scaling>
          <c:orientation val="minMax"/>
        </c:scaling>
        <c:delete val="0"/>
        <c:axPos val="l"/>
        <c:majorGridlines>
          <c:spPr>
            <a:ln w="78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9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99524240"/>
        <c:crosses val="autoZero"/>
        <c:crossBetween val="between"/>
      </c:valAx>
      <c:serAx>
        <c:axId val="221577328"/>
        <c:scaling>
          <c:orientation val="minMax"/>
        </c:scaling>
        <c:delete val="1"/>
        <c:axPos val="b"/>
        <c:majorTickMark val="out"/>
        <c:minorTickMark val="none"/>
        <c:tickLblPos val="none"/>
        <c:crossAx val="399527376"/>
        <c:crosses val="autoZero"/>
      </c:serAx>
      <c:spPr>
        <a:noFill/>
        <a:ln w="21001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27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ar-SY" sz="12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الشركاء الدوليين</a:t>
            </a:r>
            <a:endParaRPr lang="ru-RU" sz="12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</c:rich>
      </c:tx>
      <c:layout>
        <c:manualLayout>
          <c:xMode val="edge"/>
          <c:yMode val="edge"/>
          <c:x val="0.22206003960545134"/>
          <c:y val="2.79484516117674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9748735092072202E-2"/>
          <c:y val="0.16023465264183756"/>
          <c:w val="0.83705264404579038"/>
          <c:h val="0.61192796592369803"/>
        </c:manualLayout>
      </c:layout>
      <c:line3D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  <a:sp3d/>
          </c:spPr>
          <c:cat>
            <c:numRef>
              <c:f>Лист1!$A$2:$A$8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5</c:v>
                </c:pt>
                <c:pt idx="1">
                  <c:v>8</c:v>
                </c:pt>
                <c:pt idx="2">
                  <c:v>12</c:v>
                </c:pt>
                <c:pt idx="3">
                  <c:v>18</c:v>
                </c:pt>
                <c:pt idx="4">
                  <c:v>21</c:v>
                </c:pt>
                <c:pt idx="5">
                  <c:v>24</c:v>
                </c:pt>
                <c:pt idx="6">
                  <c:v>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CB9-4FBD-BB8D-24DD8677BDB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cat>
            <c:numRef>
              <c:f>Лист1!$A$2:$A$8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CB9-4FBD-BB8D-24DD8677BD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9526592"/>
        <c:axId val="399527768"/>
        <c:axId val="221580296"/>
      </c:line3DChart>
      <c:catAx>
        <c:axId val="399526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7813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82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99527768"/>
        <c:crosses val="autoZero"/>
        <c:auto val="1"/>
        <c:lblAlgn val="ctr"/>
        <c:lblOffset val="100"/>
        <c:noMultiLvlLbl val="0"/>
      </c:catAx>
      <c:valAx>
        <c:axId val="399527768"/>
        <c:scaling>
          <c:orientation val="minMax"/>
        </c:scaling>
        <c:delete val="0"/>
        <c:axPos val="l"/>
        <c:majorGridlines>
          <c:spPr>
            <a:ln w="7813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82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99526592"/>
        <c:crosses val="autoZero"/>
        <c:crossBetween val="between"/>
      </c:valAx>
      <c:serAx>
        <c:axId val="221580296"/>
        <c:scaling>
          <c:orientation val="minMax"/>
        </c:scaling>
        <c:delete val="1"/>
        <c:axPos val="b"/>
        <c:majorTickMark val="out"/>
        <c:minorTickMark val="none"/>
        <c:tickLblPos val="none"/>
        <c:crossAx val="399527768"/>
        <c:crosses val="autoZero"/>
      </c:serAx>
      <c:spPr>
        <a:noFill/>
        <a:ln w="20836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2A69B0-0497-44BC-867B-995AE987F875}" type="doc">
      <dgm:prSet loTypeId="urn:microsoft.com/office/officeart/2005/8/layout/cycle4#1" loCatId="cycle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524F310B-1490-44DC-8C3B-E8ED587DB3BA}">
      <dgm:prSet phldrT="[Текст]" custT="1"/>
      <dgm:spPr>
        <a:xfrm>
          <a:off x="2830583" y="346480"/>
          <a:ext cx="2326781" cy="2326781"/>
        </a:xfrm>
        <a:solidFill>
          <a:srgbClr val="2E83C3">
            <a:shade val="80000"/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marL="0" indent="0" algn="ctr">
            <a:lnSpc>
              <a:spcPct val="100000"/>
            </a:lnSpc>
          </a:pPr>
          <a:endParaRPr lang="ru-RU" sz="1800" b="1" dirty="0">
            <a:solidFill>
              <a:sysClr val="window" lastClr="FFFFFF"/>
            </a:solidFill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61BDC23A-A754-4A4D-9CDA-1ED29E01C309}" type="parTrans" cxnId="{62ABA660-038E-45A5-A344-A7371EBE0D3D}">
      <dgm:prSet/>
      <dgm:spPr/>
      <dgm:t>
        <a:bodyPr/>
        <a:lstStyle/>
        <a:p>
          <a:endParaRPr lang="ru-RU"/>
        </a:p>
      </dgm:t>
    </dgm:pt>
    <dgm:pt modelId="{27E71376-1B9D-4DBD-9BE5-FE444CE99AA6}" type="sibTrans" cxnId="{62ABA660-038E-45A5-A344-A7371EBE0D3D}">
      <dgm:prSet/>
      <dgm:spPr/>
      <dgm:t>
        <a:bodyPr/>
        <a:lstStyle/>
        <a:p>
          <a:endParaRPr lang="ru-RU"/>
        </a:p>
      </dgm:t>
    </dgm:pt>
    <dgm:pt modelId="{08172B7C-DF29-4815-A3D3-7CC4CC71A943}">
      <dgm:prSet phldrT="[Текст]" custT="1"/>
      <dgm:spPr>
        <a:xfrm rot="5400000">
          <a:off x="5238312" y="306296"/>
          <a:ext cx="2326781" cy="2326781"/>
        </a:xfrm>
        <a:solidFill>
          <a:srgbClr val="2E83C3">
            <a:shade val="80000"/>
            <a:hueOff val="157826"/>
            <a:satOff val="-6190"/>
            <a:lumOff val="9892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lnSpc>
              <a:spcPct val="100000"/>
            </a:lnSpc>
          </a:pPr>
          <a:endParaRPr lang="ru-RU" sz="1100" b="1" dirty="0">
            <a:solidFill>
              <a:sysClr val="window" lastClr="FFFFFF"/>
            </a:solidFill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EAD11477-A02C-4CD5-A88A-A06292BD09C8}" type="parTrans" cxnId="{5B255D42-56C0-4057-B720-517F924CAAB6}">
      <dgm:prSet/>
      <dgm:spPr/>
      <dgm:t>
        <a:bodyPr/>
        <a:lstStyle/>
        <a:p>
          <a:endParaRPr lang="ru-RU"/>
        </a:p>
      </dgm:t>
    </dgm:pt>
    <dgm:pt modelId="{100EB734-CA34-4215-A6C9-3F01C4C5B0EC}" type="sibTrans" cxnId="{5B255D42-56C0-4057-B720-517F924CAAB6}">
      <dgm:prSet/>
      <dgm:spPr/>
      <dgm:t>
        <a:bodyPr/>
        <a:lstStyle/>
        <a:p>
          <a:endParaRPr lang="ru-RU"/>
        </a:p>
      </dgm:t>
    </dgm:pt>
    <dgm:pt modelId="{C926DBFD-4112-4850-A054-8AF017298F01}">
      <dgm:prSet phldrT="[Текст]" custT="1"/>
      <dgm:spPr>
        <a:xfrm rot="10800000">
          <a:off x="5238312" y="2740551"/>
          <a:ext cx="2326781" cy="2326781"/>
        </a:xfrm>
        <a:solidFill>
          <a:srgbClr val="2E83C3">
            <a:shade val="80000"/>
            <a:hueOff val="315652"/>
            <a:satOff val="-12380"/>
            <a:lumOff val="19785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ar-SY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المشاركة في المسابقات للحصول على المنح</a:t>
          </a:r>
          <a:endParaRPr lang="ru-RU" sz="14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endParaRPr lang="ru-RU" sz="1200" b="1" dirty="0">
            <a:solidFill>
              <a:sysClr val="window" lastClr="FFFFFF"/>
            </a:solidFill>
            <a:latin typeface="Montserrat ExtraBold" panose="00000900000000000000" pitchFamily="50" charset="-52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BAA7FAAD-6CCD-4628-90B2-9AA895567669}" type="parTrans" cxnId="{60D6FCA9-987C-4DA1-86EE-4FB5C3ABEDD1}">
      <dgm:prSet/>
      <dgm:spPr/>
      <dgm:t>
        <a:bodyPr/>
        <a:lstStyle/>
        <a:p>
          <a:endParaRPr lang="ru-RU"/>
        </a:p>
      </dgm:t>
    </dgm:pt>
    <dgm:pt modelId="{FE315728-DA2F-4198-A733-A63D72169E95}" type="sibTrans" cxnId="{60D6FCA9-987C-4DA1-86EE-4FB5C3ABEDD1}">
      <dgm:prSet/>
      <dgm:spPr/>
      <dgm:t>
        <a:bodyPr/>
        <a:lstStyle/>
        <a:p>
          <a:endParaRPr lang="ru-RU"/>
        </a:p>
      </dgm:t>
    </dgm:pt>
    <dgm:pt modelId="{084E3CCC-777D-4BAD-AFC0-B90129FB21FE}">
      <dgm:prSet phldrT="[Текст]" custT="1"/>
      <dgm:spPr>
        <a:xfrm rot="16200000">
          <a:off x="2804057" y="2740551"/>
          <a:ext cx="2326781" cy="2326781"/>
        </a:xfrm>
        <a:solidFill>
          <a:srgbClr val="2E83C3">
            <a:shade val="80000"/>
            <a:hueOff val="473479"/>
            <a:satOff val="-18570"/>
            <a:lumOff val="29677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 sz="1100" b="1" dirty="0">
            <a:solidFill>
              <a:sysClr val="window" lastClr="FFFFFF"/>
            </a:solidFill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5D88852C-871E-436A-9004-35C49620179A}" type="parTrans" cxnId="{F9F20BAB-44E7-4EE7-AE5E-60B88599273F}">
      <dgm:prSet/>
      <dgm:spPr/>
      <dgm:t>
        <a:bodyPr/>
        <a:lstStyle/>
        <a:p>
          <a:endParaRPr lang="ru-RU"/>
        </a:p>
      </dgm:t>
    </dgm:pt>
    <dgm:pt modelId="{C2D75C9E-DFF3-4F56-920C-2D8C6F90F307}" type="sibTrans" cxnId="{F9F20BAB-44E7-4EE7-AE5E-60B88599273F}">
      <dgm:prSet/>
      <dgm:spPr/>
      <dgm:t>
        <a:bodyPr/>
        <a:lstStyle/>
        <a:p>
          <a:endParaRPr lang="ru-RU"/>
        </a:p>
      </dgm:t>
    </dgm:pt>
    <dgm:pt modelId="{2C8425C9-65CB-4166-9E0F-4FE5BCF9DF29}">
      <dgm:prSet phldrT="[Текст]" custT="1"/>
      <dgm:spPr>
        <a:xfrm>
          <a:off x="1786823" y="0"/>
          <a:ext cx="2654573" cy="1719561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2E83C3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tIns="0"/>
        <a:lstStyle/>
        <a:p>
          <a:pPr algn="l"/>
          <a:endParaRPr lang="ru-RU" sz="1200" b="1" i="0" dirty="0">
            <a:solidFill>
              <a:srgbClr val="5FCBEF">
                <a:lumMod val="50000"/>
              </a:srgb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D5963F56-FC5A-4BD3-8B9C-4CC9967A56A0}" type="parTrans" cxnId="{74F94438-6AC2-4517-AA3E-8BBC63D4331A}">
      <dgm:prSet/>
      <dgm:spPr/>
      <dgm:t>
        <a:bodyPr/>
        <a:lstStyle/>
        <a:p>
          <a:endParaRPr lang="ru-RU"/>
        </a:p>
      </dgm:t>
    </dgm:pt>
    <dgm:pt modelId="{7655E075-3FE8-4FAE-868A-E9CD1AFF4935}" type="sibTrans" cxnId="{74F94438-6AC2-4517-AA3E-8BBC63D4331A}">
      <dgm:prSet/>
      <dgm:spPr/>
      <dgm:t>
        <a:bodyPr/>
        <a:lstStyle/>
        <a:p>
          <a:endParaRPr lang="ru-RU"/>
        </a:p>
      </dgm:t>
    </dgm:pt>
    <dgm:pt modelId="{EC1357B5-BB3B-4178-B5F1-80AC5143E997}">
      <dgm:prSet phldrT="[Текст]" custT="1"/>
      <dgm:spPr>
        <a:xfrm>
          <a:off x="6117969" y="0"/>
          <a:ext cx="2654573" cy="1719561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2E83C3">
              <a:shade val="80000"/>
              <a:hueOff val="157826"/>
              <a:satOff val="-6190"/>
              <a:lumOff val="9892"/>
              <a:alphaOff val="0"/>
            </a:srgbClr>
          </a:solidFill>
          <a:prstDash val="solid"/>
        </a:ln>
        <a:effectLst/>
      </dgm:spPr>
      <dgm:t>
        <a:bodyPr tIns="0"/>
        <a:lstStyle/>
        <a:p>
          <a:pPr marL="171450" indent="0"/>
          <a:endParaRPr lang="ru-RU" sz="1600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rebuchet MS" panose="020B0603020202020204"/>
            <a:ea typeface="+mn-ea"/>
            <a:cs typeface="+mn-cs"/>
          </a:endParaRPr>
        </a:p>
      </dgm:t>
    </dgm:pt>
    <dgm:pt modelId="{26B0B788-4939-443B-A97C-1A369968136B}" type="parTrans" cxnId="{0ACCDAFA-28D4-4BB4-971C-626B8749CD7B}">
      <dgm:prSet/>
      <dgm:spPr/>
      <dgm:t>
        <a:bodyPr/>
        <a:lstStyle/>
        <a:p>
          <a:endParaRPr lang="ru-RU"/>
        </a:p>
      </dgm:t>
    </dgm:pt>
    <dgm:pt modelId="{905F1FC9-5C4A-45BF-8C88-F3F6EF41DFA5}" type="sibTrans" cxnId="{0ACCDAFA-28D4-4BB4-971C-626B8749CD7B}">
      <dgm:prSet/>
      <dgm:spPr/>
      <dgm:t>
        <a:bodyPr/>
        <a:lstStyle/>
        <a:p>
          <a:endParaRPr lang="ru-RU"/>
        </a:p>
      </dgm:t>
    </dgm:pt>
    <dgm:pt modelId="{C63BF4E2-3AB5-4822-B026-82B9073407F8}">
      <dgm:prSet phldrT="[Текст]" custT="1"/>
      <dgm:spPr>
        <a:xfrm>
          <a:off x="1656178" y="3654068"/>
          <a:ext cx="3035000" cy="1719561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2E83C3">
              <a:shade val="80000"/>
              <a:hueOff val="473479"/>
              <a:satOff val="-18570"/>
              <a:lumOff val="29677"/>
              <a:alphaOff val="0"/>
            </a:srgbClr>
          </a:solidFill>
          <a:prstDash val="solid"/>
        </a:ln>
        <a:effectLst/>
      </dgm:spPr>
      <dgm:t>
        <a:bodyPr tIns="0" bIns="0" anchor="t" anchorCtr="0"/>
        <a:lstStyle/>
        <a:p>
          <a:pPr algn="l"/>
          <a:endParaRPr lang="ru-RU" sz="1200" b="1" i="0" dirty="0">
            <a:solidFill>
              <a:schemeClr val="accent5">
                <a:lumMod val="50000"/>
              </a:schemeClr>
            </a:solidFill>
            <a:effectLst/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76AAB60E-E6AE-49FF-BB30-A68E008270FC}" type="parTrans" cxnId="{1804F6A4-B480-4961-A3EE-A93C384BD2EF}">
      <dgm:prSet/>
      <dgm:spPr/>
      <dgm:t>
        <a:bodyPr/>
        <a:lstStyle/>
        <a:p>
          <a:endParaRPr lang="ru-RU"/>
        </a:p>
      </dgm:t>
    </dgm:pt>
    <dgm:pt modelId="{ADBF9A90-F18A-4F18-93E0-7C8ED03B0459}" type="sibTrans" cxnId="{1804F6A4-B480-4961-A3EE-A93C384BD2EF}">
      <dgm:prSet/>
      <dgm:spPr/>
      <dgm:t>
        <a:bodyPr/>
        <a:lstStyle/>
        <a:p>
          <a:endParaRPr lang="ru-RU"/>
        </a:p>
      </dgm:t>
    </dgm:pt>
    <dgm:pt modelId="{8EE64C70-705D-4066-8B16-48750702D8C8}">
      <dgm:prSet phldrT="[Текст]" custT="1"/>
      <dgm:spPr>
        <a:xfrm>
          <a:off x="6117969" y="3654068"/>
          <a:ext cx="2654573" cy="1719561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2E83C3">
              <a:shade val="80000"/>
              <a:hueOff val="315652"/>
              <a:satOff val="-12380"/>
              <a:lumOff val="19785"/>
              <a:alphaOff val="0"/>
            </a:srgbClr>
          </a:solidFill>
          <a:prstDash val="solid"/>
        </a:ln>
        <a:effectLst/>
      </dgm:spPr>
      <dgm:t>
        <a:bodyPr tIns="0"/>
        <a:lstStyle/>
        <a:p>
          <a:pPr marL="57150" indent="0"/>
          <a:endParaRPr lang="ru-RU" sz="700" i="0" dirty="0">
            <a:solidFill>
              <a:srgbClr val="0079B2"/>
            </a:solidFill>
            <a:effectLst/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9DDE4AF2-DE88-400E-AB79-CAF63DB6EC38}" type="sibTrans" cxnId="{EBD87648-5C40-4657-AD3D-64A058F0B0F7}">
      <dgm:prSet/>
      <dgm:spPr/>
      <dgm:t>
        <a:bodyPr/>
        <a:lstStyle/>
        <a:p>
          <a:endParaRPr lang="ru-RU"/>
        </a:p>
      </dgm:t>
    </dgm:pt>
    <dgm:pt modelId="{E8B0F2D7-129D-423B-BE43-A0D75EB73AAB}" type="parTrans" cxnId="{EBD87648-5C40-4657-AD3D-64A058F0B0F7}">
      <dgm:prSet/>
      <dgm:spPr/>
      <dgm:t>
        <a:bodyPr/>
        <a:lstStyle/>
        <a:p>
          <a:endParaRPr lang="ru-RU"/>
        </a:p>
      </dgm:t>
    </dgm:pt>
    <dgm:pt modelId="{66C05F69-1C5B-49C6-BC26-8DC6917D74F7}" type="pres">
      <dgm:prSet presAssocID="{F92A69B0-0497-44BC-867B-995AE987F875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B065C0A-630D-4CB1-9572-A729AA3A6BFA}" type="pres">
      <dgm:prSet presAssocID="{F92A69B0-0497-44BC-867B-995AE987F875}" presName="children" presStyleCnt="0"/>
      <dgm:spPr/>
    </dgm:pt>
    <dgm:pt modelId="{0DABBFB7-EBD0-4262-BC86-316396194A1C}" type="pres">
      <dgm:prSet presAssocID="{F92A69B0-0497-44BC-867B-995AE987F875}" presName="child1group" presStyleCnt="0"/>
      <dgm:spPr/>
    </dgm:pt>
    <dgm:pt modelId="{6F17857A-AD6D-4B72-BB05-68419A6C5836}" type="pres">
      <dgm:prSet presAssocID="{F92A69B0-0497-44BC-867B-995AE987F875}" presName="child1" presStyleLbl="bgAcc1" presStyleIdx="0" presStyleCnt="4" custScaleX="106612" custScaleY="77298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63796259-FBF3-4F89-BA49-2D781E15CEEE}" type="pres">
      <dgm:prSet presAssocID="{F92A69B0-0497-44BC-867B-995AE987F875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1522E2-1A08-41C0-8EA5-EAC0A3C5A03B}" type="pres">
      <dgm:prSet presAssocID="{F92A69B0-0497-44BC-867B-995AE987F875}" presName="child2group" presStyleCnt="0"/>
      <dgm:spPr/>
    </dgm:pt>
    <dgm:pt modelId="{129C74F8-0024-4CE4-B601-A284BFAA6ADC}" type="pres">
      <dgm:prSet presAssocID="{F92A69B0-0497-44BC-867B-995AE987F875}" presName="child2" presStyleLbl="bgAcc1" presStyleIdx="1" presStyleCnt="4" custScaleX="117722" custScaleY="77580" custLinFactNeighborX="4920" custLinFactNeighborY="-633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F652720D-D544-4781-828A-FCFA5115CC7D}" type="pres">
      <dgm:prSet presAssocID="{F92A69B0-0497-44BC-867B-995AE987F875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D802B3-E11E-417F-874D-569D16C79C38}" type="pres">
      <dgm:prSet presAssocID="{F92A69B0-0497-44BC-867B-995AE987F875}" presName="child3group" presStyleCnt="0"/>
      <dgm:spPr/>
    </dgm:pt>
    <dgm:pt modelId="{A95CC38C-5961-4686-93B2-291B9B66F8C9}" type="pres">
      <dgm:prSet presAssocID="{F92A69B0-0497-44BC-867B-995AE987F875}" presName="child3" presStyleLbl="bgAcc1" presStyleIdx="2" presStyleCnt="4" custScaleX="115190" custScaleY="80011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ACC6C601-EFFB-4FF8-9578-47268F58482A}" type="pres">
      <dgm:prSet presAssocID="{F92A69B0-0497-44BC-867B-995AE987F875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1BB3C3-FD4A-4188-A7AB-00CF51BED695}" type="pres">
      <dgm:prSet presAssocID="{F92A69B0-0497-44BC-867B-995AE987F875}" presName="child4group" presStyleCnt="0"/>
      <dgm:spPr/>
    </dgm:pt>
    <dgm:pt modelId="{AB9B66AF-E66D-4235-A55F-B9A1A6340228}" type="pres">
      <dgm:prSet presAssocID="{F92A69B0-0497-44BC-867B-995AE987F875}" presName="child4" presStyleLbl="bgAcc1" presStyleIdx="3" presStyleCnt="4" custScaleX="97319" custScaleY="92887" custLinFactNeighborX="1926" custLinFactNeighborY="-2011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A498C40C-E0E6-4037-862C-E5C5AFEB9CF0}" type="pres">
      <dgm:prSet presAssocID="{F92A69B0-0497-44BC-867B-995AE987F875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44ACD7-3EA3-4637-80B6-0DF058780AEC}" type="pres">
      <dgm:prSet presAssocID="{F92A69B0-0497-44BC-867B-995AE987F875}" presName="childPlaceholder" presStyleCnt="0"/>
      <dgm:spPr/>
    </dgm:pt>
    <dgm:pt modelId="{3FF066BB-09D9-4288-8181-4A3B2B2F5ABC}" type="pres">
      <dgm:prSet presAssocID="{F92A69B0-0497-44BC-867B-995AE987F875}" presName="circle" presStyleCnt="0"/>
      <dgm:spPr/>
    </dgm:pt>
    <dgm:pt modelId="{87B1EB60-153D-4877-BD1B-4F981F873734}" type="pres">
      <dgm:prSet presAssocID="{F92A69B0-0497-44BC-867B-995AE987F875}" presName="quadrant1" presStyleLbl="node1" presStyleIdx="0" presStyleCnt="4" custLinFactNeighborX="2310" custLinFactNeighborY="1517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ru-RU"/>
        </a:p>
      </dgm:t>
    </dgm:pt>
    <dgm:pt modelId="{D4DA99D9-07C2-4B0F-B4EB-B3FE8AB87CBB}" type="pres">
      <dgm:prSet presAssocID="{F92A69B0-0497-44BC-867B-995AE987F875}" presName="quadrant2" presStyleLbl="node1" presStyleIdx="1" presStyleCnt="4" custLinFactNeighborX="727" custLinFactNeighborY="1625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ru-RU"/>
        </a:p>
      </dgm:t>
    </dgm:pt>
    <dgm:pt modelId="{4937E791-B163-4E4E-8532-091DEBA842BF}" type="pres">
      <dgm:prSet presAssocID="{F92A69B0-0497-44BC-867B-995AE987F875}" presName="quadrant3" presStyleLbl="node1" presStyleIdx="2" presStyleCnt="4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ru-RU"/>
        </a:p>
      </dgm:t>
    </dgm:pt>
    <dgm:pt modelId="{F7A7306C-95D9-40B8-A536-5EB698D40259}" type="pres">
      <dgm:prSet presAssocID="{F92A69B0-0497-44BC-867B-995AE987F875}" presName="quadrant4" presStyleLbl="node1" presStyleIdx="3" presStyleCnt="4" custLinFactNeighborX="2310" custLinFactNeighborY="-232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ru-RU"/>
        </a:p>
      </dgm:t>
    </dgm:pt>
    <dgm:pt modelId="{6EB2FC97-4A66-4941-8BE2-F5A8E583D504}" type="pres">
      <dgm:prSet presAssocID="{F92A69B0-0497-44BC-867B-995AE987F875}" presName="quadrantPlaceholder" presStyleCnt="0"/>
      <dgm:spPr/>
    </dgm:pt>
    <dgm:pt modelId="{0A93EAD1-88B7-4689-A438-AC3AC378E516}" type="pres">
      <dgm:prSet presAssocID="{F92A69B0-0497-44BC-867B-995AE987F875}" presName="center1" presStyleLbl="fgShp" presStyleIdx="0" presStyleCnt="2"/>
      <dgm:spPr>
        <a:xfrm>
          <a:off x="4782897" y="2203188"/>
          <a:ext cx="803357" cy="698571"/>
        </a:xfrm>
        <a:prstGeom prst="circularArrow">
          <a:avLst/>
        </a:prstGeom>
        <a:solidFill>
          <a:srgbClr val="0079B2"/>
        </a:solidFill>
        <a:ln w="12700" cap="rnd" cmpd="sng" algn="ctr">
          <a:solidFill>
            <a:schemeClr val="bg1"/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08CBB75B-7EEF-4A97-995C-7ADA16681064}" type="pres">
      <dgm:prSet presAssocID="{F92A69B0-0497-44BC-867B-995AE987F875}" presName="center2" presStyleLbl="fgShp" presStyleIdx="1" presStyleCnt="2"/>
      <dgm:spPr>
        <a:xfrm rot="10800000">
          <a:off x="4782897" y="2471869"/>
          <a:ext cx="803357" cy="698571"/>
        </a:xfrm>
        <a:prstGeom prst="circularArrow">
          <a:avLst/>
        </a:prstGeom>
        <a:solidFill>
          <a:srgbClr val="0079B2"/>
        </a:solidFill>
        <a:ln w="12700" cap="rnd" cmpd="sng" algn="ctr">
          <a:solidFill>
            <a:schemeClr val="bg1"/>
          </a:solidFill>
          <a:prstDash val="solid"/>
        </a:ln>
        <a:effectLst/>
      </dgm:spPr>
      <dgm:t>
        <a:bodyPr/>
        <a:lstStyle/>
        <a:p>
          <a:endParaRPr lang="ru-RU"/>
        </a:p>
      </dgm:t>
    </dgm:pt>
  </dgm:ptLst>
  <dgm:cxnLst>
    <dgm:cxn modelId="{1804F6A4-B480-4961-A3EE-A93C384BD2EF}" srcId="{084E3CCC-777D-4BAD-AFC0-B90129FB21FE}" destId="{C63BF4E2-3AB5-4822-B026-82B9073407F8}" srcOrd="0" destOrd="0" parTransId="{76AAB60E-E6AE-49FF-BB30-A68E008270FC}" sibTransId="{ADBF9A90-F18A-4F18-93E0-7C8ED03B0459}"/>
    <dgm:cxn modelId="{5B255D42-56C0-4057-B720-517F924CAAB6}" srcId="{F92A69B0-0497-44BC-867B-995AE987F875}" destId="{08172B7C-DF29-4815-A3D3-7CC4CC71A943}" srcOrd="1" destOrd="0" parTransId="{EAD11477-A02C-4CD5-A88A-A06292BD09C8}" sibTransId="{100EB734-CA34-4215-A6C9-3F01C4C5B0EC}"/>
    <dgm:cxn modelId="{62ABA660-038E-45A5-A344-A7371EBE0D3D}" srcId="{F92A69B0-0497-44BC-867B-995AE987F875}" destId="{524F310B-1490-44DC-8C3B-E8ED587DB3BA}" srcOrd="0" destOrd="0" parTransId="{61BDC23A-A754-4A4D-9CDA-1ED29E01C309}" sibTransId="{27E71376-1B9D-4DBD-9BE5-FE444CE99AA6}"/>
    <dgm:cxn modelId="{726D6942-BC63-4779-930C-E16696FC98E0}" type="presOf" srcId="{C63BF4E2-3AB5-4822-B026-82B9073407F8}" destId="{AB9B66AF-E66D-4235-A55F-B9A1A6340228}" srcOrd="0" destOrd="0" presId="urn:microsoft.com/office/officeart/2005/8/layout/cycle4#1"/>
    <dgm:cxn modelId="{74F94438-6AC2-4517-AA3E-8BBC63D4331A}" srcId="{524F310B-1490-44DC-8C3B-E8ED587DB3BA}" destId="{2C8425C9-65CB-4166-9E0F-4FE5BCF9DF29}" srcOrd="0" destOrd="0" parTransId="{D5963F56-FC5A-4BD3-8B9C-4CC9967A56A0}" sibTransId="{7655E075-3FE8-4FAE-868A-E9CD1AFF4935}"/>
    <dgm:cxn modelId="{EC4EC804-114D-417E-A8B9-28E73213CBC4}" type="presOf" srcId="{EC1357B5-BB3B-4178-B5F1-80AC5143E997}" destId="{F652720D-D544-4781-828A-FCFA5115CC7D}" srcOrd="1" destOrd="0" presId="urn:microsoft.com/office/officeart/2005/8/layout/cycle4#1"/>
    <dgm:cxn modelId="{FF3D6C46-F8AD-4342-BE40-1BF2CCE7846F}" type="presOf" srcId="{08172B7C-DF29-4815-A3D3-7CC4CC71A943}" destId="{D4DA99D9-07C2-4B0F-B4EB-B3FE8AB87CBB}" srcOrd="0" destOrd="0" presId="urn:microsoft.com/office/officeart/2005/8/layout/cycle4#1"/>
    <dgm:cxn modelId="{121E22C3-D4C3-4204-9DCA-BD0EC64F34CC}" type="presOf" srcId="{8EE64C70-705D-4066-8B16-48750702D8C8}" destId="{A95CC38C-5961-4686-93B2-291B9B66F8C9}" srcOrd="0" destOrd="0" presId="urn:microsoft.com/office/officeart/2005/8/layout/cycle4#1"/>
    <dgm:cxn modelId="{0ACCDAFA-28D4-4BB4-971C-626B8749CD7B}" srcId="{08172B7C-DF29-4815-A3D3-7CC4CC71A943}" destId="{EC1357B5-BB3B-4178-B5F1-80AC5143E997}" srcOrd="0" destOrd="0" parTransId="{26B0B788-4939-443B-A97C-1A369968136B}" sibTransId="{905F1FC9-5C4A-45BF-8C88-F3F6EF41DFA5}"/>
    <dgm:cxn modelId="{A3CB5DA8-4318-415B-9E80-C8D85FCCBA36}" type="presOf" srcId="{2C8425C9-65CB-4166-9E0F-4FE5BCF9DF29}" destId="{6F17857A-AD6D-4B72-BB05-68419A6C5836}" srcOrd="0" destOrd="0" presId="urn:microsoft.com/office/officeart/2005/8/layout/cycle4#1"/>
    <dgm:cxn modelId="{60D6FCA9-987C-4DA1-86EE-4FB5C3ABEDD1}" srcId="{F92A69B0-0497-44BC-867B-995AE987F875}" destId="{C926DBFD-4112-4850-A054-8AF017298F01}" srcOrd="2" destOrd="0" parTransId="{BAA7FAAD-6CCD-4628-90B2-9AA895567669}" sibTransId="{FE315728-DA2F-4198-A733-A63D72169E95}"/>
    <dgm:cxn modelId="{75DC32A5-8829-4FFA-9D66-70CB23DDE324}" type="presOf" srcId="{8EE64C70-705D-4066-8B16-48750702D8C8}" destId="{ACC6C601-EFFB-4FF8-9578-47268F58482A}" srcOrd="1" destOrd="0" presId="urn:microsoft.com/office/officeart/2005/8/layout/cycle4#1"/>
    <dgm:cxn modelId="{08F0C2F2-BC4D-4659-AE5D-7A507677A5CF}" type="presOf" srcId="{084E3CCC-777D-4BAD-AFC0-B90129FB21FE}" destId="{F7A7306C-95D9-40B8-A536-5EB698D40259}" srcOrd="0" destOrd="0" presId="urn:microsoft.com/office/officeart/2005/8/layout/cycle4#1"/>
    <dgm:cxn modelId="{EBD87648-5C40-4657-AD3D-64A058F0B0F7}" srcId="{C926DBFD-4112-4850-A054-8AF017298F01}" destId="{8EE64C70-705D-4066-8B16-48750702D8C8}" srcOrd="0" destOrd="0" parTransId="{E8B0F2D7-129D-423B-BE43-A0D75EB73AAB}" sibTransId="{9DDE4AF2-DE88-400E-AB79-CAF63DB6EC38}"/>
    <dgm:cxn modelId="{DDA64F55-5017-40EA-A306-547B7BB44ADC}" type="presOf" srcId="{524F310B-1490-44DC-8C3B-E8ED587DB3BA}" destId="{87B1EB60-153D-4877-BD1B-4F981F873734}" srcOrd="0" destOrd="0" presId="urn:microsoft.com/office/officeart/2005/8/layout/cycle4#1"/>
    <dgm:cxn modelId="{3BB54A91-A7F0-439F-8A93-F3D2DD94ED0F}" type="presOf" srcId="{C63BF4E2-3AB5-4822-B026-82B9073407F8}" destId="{A498C40C-E0E6-4037-862C-E5C5AFEB9CF0}" srcOrd="1" destOrd="0" presId="urn:microsoft.com/office/officeart/2005/8/layout/cycle4#1"/>
    <dgm:cxn modelId="{F9F20BAB-44E7-4EE7-AE5E-60B88599273F}" srcId="{F92A69B0-0497-44BC-867B-995AE987F875}" destId="{084E3CCC-777D-4BAD-AFC0-B90129FB21FE}" srcOrd="3" destOrd="0" parTransId="{5D88852C-871E-436A-9004-35C49620179A}" sibTransId="{C2D75C9E-DFF3-4F56-920C-2D8C6F90F307}"/>
    <dgm:cxn modelId="{32E42966-982F-4DCA-8BF5-18ED6EA0B121}" type="presOf" srcId="{2C8425C9-65CB-4166-9E0F-4FE5BCF9DF29}" destId="{63796259-FBF3-4F89-BA49-2D781E15CEEE}" srcOrd="1" destOrd="0" presId="urn:microsoft.com/office/officeart/2005/8/layout/cycle4#1"/>
    <dgm:cxn modelId="{5A0E37A5-ECE1-4310-AEB1-1C32B3409F56}" type="presOf" srcId="{C926DBFD-4112-4850-A054-8AF017298F01}" destId="{4937E791-B163-4E4E-8532-091DEBA842BF}" srcOrd="0" destOrd="0" presId="urn:microsoft.com/office/officeart/2005/8/layout/cycle4#1"/>
    <dgm:cxn modelId="{D60D1E13-D81B-472E-BD4E-B562CB59C5F8}" type="presOf" srcId="{EC1357B5-BB3B-4178-B5F1-80AC5143E997}" destId="{129C74F8-0024-4CE4-B601-A284BFAA6ADC}" srcOrd="0" destOrd="0" presId="urn:microsoft.com/office/officeart/2005/8/layout/cycle4#1"/>
    <dgm:cxn modelId="{6FA34AF3-7011-4DC1-845D-A3447A4DF1F5}" type="presOf" srcId="{F92A69B0-0497-44BC-867B-995AE987F875}" destId="{66C05F69-1C5B-49C6-BC26-8DC6917D74F7}" srcOrd="0" destOrd="0" presId="urn:microsoft.com/office/officeart/2005/8/layout/cycle4#1"/>
    <dgm:cxn modelId="{86DB3251-39B5-41DE-8694-93D80A369897}" type="presParOf" srcId="{66C05F69-1C5B-49C6-BC26-8DC6917D74F7}" destId="{0B065C0A-630D-4CB1-9572-A729AA3A6BFA}" srcOrd="0" destOrd="0" presId="urn:microsoft.com/office/officeart/2005/8/layout/cycle4#1"/>
    <dgm:cxn modelId="{51638962-EFC5-45BE-9690-86618232A0EF}" type="presParOf" srcId="{0B065C0A-630D-4CB1-9572-A729AA3A6BFA}" destId="{0DABBFB7-EBD0-4262-BC86-316396194A1C}" srcOrd="0" destOrd="0" presId="urn:microsoft.com/office/officeart/2005/8/layout/cycle4#1"/>
    <dgm:cxn modelId="{FA4E74D6-EAD9-4CD0-BC71-B61FF0DDA81B}" type="presParOf" srcId="{0DABBFB7-EBD0-4262-BC86-316396194A1C}" destId="{6F17857A-AD6D-4B72-BB05-68419A6C5836}" srcOrd="0" destOrd="0" presId="urn:microsoft.com/office/officeart/2005/8/layout/cycle4#1"/>
    <dgm:cxn modelId="{5BDAA36C-6AD8-45E4-AF67-D369C2BE0710}" type="presParOf" srcId="{0DABBFB7-EBD0-4262-BC86-316396194A1C}" destId="{63796259-FBF3-4F89-BA49-2D781E15CEEE}" srcOrd="1" destOrd="0" presId="urn:microsoft.com/office/officeart/2005/8/layout/cycle4#1"/>
    <dgm:cxn modelId="{D849C870-9775-43D3-B6D4-2D80E90A257F}" type="presParOf" srcId="{0B065C0A-630D-4CB1-9572-A729AA3A6BFA}" destId="{2D1522E2-1A08-41C0-8EA5-EAC0A3C5A03B}" srcOrd="1" destOrd="0" presId="urn:microsoft.com/office/officeart/2005/8/layout/cycle4#1"/>
    <dgm:cxn modelId="{02AAFB20-45AC-47F6-9E8A-591B123C93E9}" type="presParOf" srcId="{2D1522E2-1A08-41C0-8EA5-EAC0A3C5A03B}" destId="{129C74F8-0024-4CE4-B601-A284BFAA6ADC}" srcOrd="0" destOrd="0" presId="urn:microsoft.com/office/officeart/2005/8/layout/cycle4#1"/>
    <dgm:cxn modelId="{9EE90EC6-3C8F-4970-B499-A9975CD7B546}" type="presParOf" srcId="{2D1522E2-1A08-41C0-8EA5-EAC0A3C5A03B}" destId="{F652720D-D544-4781-828A-FCFA5115CC7D}" srcOrd="1" destOrd="0" presId="urn:microsoft.com/office/officeart/2005/8/layout/cycle4#1"/>
    <dgm:cxn modelId="{D5BA38EE-AAE6-41F2-8A16-749BBD2AC06C}" type="presParOf" srcId="{0B065C0A-630D-4CB1-9572-A729AA3A6BFA}" destId="{2ED802B3-E11E-417F-874D-569D16C79C38}" srcOrd="2" destOrd="0" presId="urn:microsoft.com/office/officeart/2005/8/layout/cycle4#1"/>
    <dgm:cxn modelId="{EE42489E-707E-4335-82C3-04DF4A72B3C1}" type="presParOf" srcId="{2ED802B3-E11E-417F-874D-569D16C79C38}" destId="{A95CC38C-5961-4686-93B2-291B9B66F8C9}" srcOrd="0" destOrd="0" presId="urn:microsoft.com/office/officeart/2005/8/layout/cycle4#1"/>
    <dgm:cxn modelId="{F03532EF-C538-4319-ACD6-4B6F499BA326}" type="presParOf" srcId="{2ED802B3-E11E-417F-874D-569D16C79C38}" destId="{ACC6C601-EFFB-4FF8-9578-47268F58482A}" srcOrd="1" destOrd="0" presId="urn:microsoft.com/office/officeart/2005/8/layout/cycle4#1"/>
    <dgm:cxn modelId="{AC6F802C-D3E8-46F8-BDB4-7F924D1FB0AE}" type="presParOf" srcId="{0B065C0A-630D-4CB1-9572-A729AA3A6BFA}" destId="{B31BB3C3-FD4A-4188-A7AB-00CF51BED695}" srcOrd="3" destOrd="0" presId="urn:microsoft.com/office/officeart/2005/8/layout/cycle4#1"/>
    <dgm:cxn modelId="{720F7F8F-DC6B-4AE0-9E54-DAF63E112886}" type="presParOf" srcId="{B31BB3C3-FD4A-4188-A7AB-00CF51BED695}" destId="{AB9B66AF-E66D-4235-A55F-B9A1A6340228}" srcOrd="0" destOrd="0" presId="urn:microsoft.com/office/officeart/2005/8/layout/cycle4#1"/>
    <dgm:cxn modelId="{481390D3-C276-4C83-A27B-E8F4DA64B600}" type="presParOf" srcId="{B31BB3C3-FD4A-4188-A7AB-00CF51BED695}" destId="{A498C40C-E0E6-4037-862C-E5C5AFEB9CF0}" srcOrd="1" destOrd="0" presId="urn:microsoft.com/office/officeart/2005/8/layout/cycle4#1"/>
    <dgm:cxn modelId="{F7C9AD59-0CB4-44CF-82FF-E90C3751E0D0}" type="presParOf" srcId="{0B065C0A-630D-4CB1-9572-A729AA3A6BFA}" destId="{4344ACD7-3EA3-4637-80B6-0DF058780AEC}" srcOrd="4" destOrd="0" presId="urn:microsoft.com/office/officeart/2005/8/layout/cycle4#1"/>
    <dgm:cxn modelId="{A25956CA-7E11-4503-8B23-C37A7311BFB9}" type="presParOf" srcId="{66C05F69-1C5B-49C6-BC26-8DC6917D74F7}" destId="{3FF066BB-09D9-4288-8181-4A3B2B2F5ABC}" srcOrd="1" destOrd="0" presId="urn:microsoft.com/office/officeart/2005/8/layout/cycle4#1"/>
    <dgm:cxn modelId="{44C4B590-AE3C-4012-B875-EB52E8045C69}" type="presParOf" srcId="{3FF066BB-09D9-4288-8181-4A3B2B2F5ABC}" destId="{87B1EB60-153D-4877-BD1B-4F981F873734}" srcOrd="0" destOrd="0" presId="urn:microsoft.com/office/officeart/2005/8/layout/cycle4#1"/>
    <dgm:cxn modelId="{6201BF4F-27DC-4D71-B027-E8832FC24527}" type="presParOf" srcId="{3FF066BB-09D9-4288-8181-4A3B2B2F5ABC}" destId="{D4DA99D9-07C2-4B0F-B4EB-B3FE8AB87CBB}" srcOrd="1" destOrd="0" presId="urn:microsoft.com/office/officeart/2005/8/layout/cycle4#1"/>
    <dgm:cxn modelId="{52E97AFC-75AC-402C-BB95-DDDE68607E98}" type="presParOf" srcId="{3FF066BB-09D9-4288-8181-4A3B2B2F5ABC}" destId="{4937E791-B163-4E4E-8532-091DEBA842BF}" srcOrd="2" destOrd="0" presId="urn:microsoft.com/office/officeart/2005/8/layout/cycle4#1"/>
    <dgm:cxn modelId="{AA5A93AC-3D70-464F-B7D0-2A4DB5AA2CBB}" type="presParOf" srcId="{3FF066BB-09D9-4288-8181-4A3B2B2F5ABC}" destId="{F7A7306C-95D9-40B8-A536-5EB698D40259}" srcOrd="3" destOrd="0" presId="urn:microsoft.com/office/officeart/2005/8/layout/cycle4#1"/>
    <dgm:cxn modelId="{C304CCFA-FA42-4EE1-A282-12E522E688EF}" type="presParOf" srcId="{3FF066BB-09D9-4288-8181-4A3B2B2F5ABC}" destId="{6EB2FC97-4A66-4941-8BE2-F5A8E583D504}" srcOrd="4" destOrd="0" presId="urn:microsoft.com/office/officeart/2005/8/layout/cycle4#1"/>
    <dgm:cxn modelId="{DA784FF2-A25F-4C69-BA7C-F039EBA901EA}" type="presParOf" srcId="{66C05F69-1C5B-49C6-BC26-8DC6917D74F7}" destId="{0A93EAD1-88B7-4689-A438-AC3AC378E516}" srcOrd="2" destOrd="0" presId="urn:microsoft.com/office/officeart/2005/8/layout/cycle4#1"/>
    <dgm:cxn modelId="{7A1278D2-6C75-4587-90FF-824E7F0D775D}" type="presParOf" srcId="{66C05F69-1C5B-49C6-BC26-8DC6917D74F7}" destId="{08CBB75B-7EEF-4A97-995C-7ADA16681064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5AFE32-4EBC-471F-B38D-D667FCD22EBE}" type="doc">
      <dgm:prSet loTypeId="urn:microsoft.com/office/officeart/2005/8/layout/hierarchy4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EE58A529-97CF-42A9-BB8E-F42239AC08D7}">
      <dgm:prSet phldrT="[Текст]" custT="1"/>
      <dgm:spPr>
        <a:noFill/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ar-SY" sz="1800" b="1" dirty="0" smtClean="0">
              <a:solidFill>
                <a:srgbClr val="0089D3"/>
              </a:solidFill>
              <a:latin typeface="Montserrat ExtraBold" panose="00000900000000000000" pitchFamily="2" charset="-52"/>
            </a:rPr>
            <a:t>شهادة روسية</a:t>
          </a:r>
          <a:endParaRPr lang="ru-RU" sz="1800" b="1" dirty="0" smtClean="0">
            <a:solidFill>
              <a:srgbClr val="0089D3"/>
            </a:solidFill>
            <a:latin typeface="Montserrat ExtraBold" panose="00000900000000000000" pitchFamily="2" charset="-52"/>
          </a:endParaRPr>
        </a:p>
        <a:p>
          <a:endParaRPr lang="ru-RU" sz="1800" b="1" dirty="0">
            <a:solidFill>
              <a:srgbClr val="0089D3"/>
            </a:solidFill>
            <a:latin typeface="Montserrat ExtraBold" panose="00000900000000000000" pitchFamily="2" charset="-52"/>
          </a:endParaRPr>
        </a:p>
      </dgm:t>
    </dgm:pt>
    <dgm:pt modelId="{E64C4C3A-FC06-4513-932C-6B0A9DAA0674}" type="parTrans" cxnId="{674E521A-E536-461D-847F-836B4D8EFFC7}">
      <dgm:prSet/>
      <dgm:spPr/>
      <dgm:t>
        <a:bodyPr/>
        <a:lstStyle/>
        <a:p>
          <a:endParaRPr lang="ru-RU" sz="2400">
            <a:latin typeface="Myriad Pro" panose="020B0503030403020204" pitchFamily="34" charset="0"/>
          </a:endParaRPr>
        </a:p>
      </dgm:t>
    </dgm:pt>
    <dgm:pt modelId="{7B91BED9-9F1B-421D-86A1-BB8B5C1C1279}" type="sibTrans" cxnId="{674E521A-E536-461D-847F-836B4D8EFFC7}">
      <dgm:prSet/>
      <dgm:spPr/>
      <dgm:t>
        <a:bodyPr/>
        <a:lstStyle/>
        <a:p>
          <a:endParaRPr lang="ru-RU" sz="2400">
            <a:latin typeface="Myriad Pro" panose="020B0503030403020204" pitchFamily="34" charset="0"/>
          </a:endParaRPr>
        </a:p>
      </dgm:t>
    </dgm:pt>
    <dgm:pt modelId="{48496FE6-25AE-4FC4-8ACB-7DCFA7DA9FB2}" type="pres">
      <dgm:prSet presAssocID="{B25AFE32-4EBC-471F-B38D-D667FCD22EBE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51825AB-C5B1-4FF9-9EE4-6EABCAD49831}" type="pres">
      <dgm:prSet presAssocID="{EE58A529-97CF-42A9-BB8E-F42239AC08D7}" presName="vertOne" presStyleCnt="0"/>
      <dgm:spPr/>
    </dgm:pt>
    <dgm:pt modelId="{81354FA3-1E91-458E-98DD-A389A077E8E2}" type="pres">
      <dgm:prSet presAssocID="{EE58A529-97CF-42A9-BB8E-F42239AC08D7}" presName="txOne" presStyleLbl="node0" presStyleIdx="0" presStyleCnt="1" custScaleY="100000" custLinFactNeighborX="-1860" custLinFactNeighborY="-4988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996CAE9-665B-4511-A714-5EDF86B573D5}" type="pres">
      <dgm:prSet presAssocID="{EE58A529-97CF-42A9-BB8E-F42239AC08D7}" presName="horzOne" presStyleCnt="0"/>
      <dgm:spPr/>
    </dgm:pt>
  </dgm:ptLst>
  <dgm:cxnLst>
    <dgm:cxn modelId="{38EF8CE8-4BB0-468B-A4CA-44272C9AF038}" type="presOf" srcId="{B25AFE32-4EBC-471F-B38D-D667FCD22EBE}" destId="{48496FE6-25AE-4FC4-8ACB-7DCFA7DA9FB2}" srcOrd="0" destOrd="0" presId="urn:microsoft.com/office/officeart/2005/8/layout/hierarchy4"/>
    <dgm:cxn modelId="{674E521A-E536-461D-847F-836B4D8EFFC7}" srcId="{B25AFE32-4EBC-471F-B38D-D667FCD22EBE}" destId="{EE58A529-97CF-42A9-BB8E-F42239AC08D7}" srcOrd="0" destOrd="0" parTransId="{E64C4C3A-FC06-4513-932C-6B0A9DAA0674}" sibTransId="{7B91BED9-9F1B-421D-86A1-BB8B5C1C1279}"/>
    <dgm:cxn modelId="{45841EA2-30A9-4F2A-8A6A-DCB01572BD84}" type="presOf" srcId="{EE58A529-97CF-42A9-BB8E-F42239AC08D7}" destId="{81354FA3-1E91-458E-98DD-A389A077E8E2}" srcOrd="0" destOrd="0" presId="urn:microsoft.com/office/officeart/2005/8/layout/hierarchy4"/>
    <dgm:cxn modelId="{FA1471C2-EED7-4D5B-A1AC-8E91EC200596}" type="presParOf" srcId="{48496FE6-25AE-4FC4-8ACB-7DCFA7DA9FB2}" destId="{551825AB-C5B1-4FF9-9EE4-6EABCAD49831}" srcOrd="0" destOrd="0" presId="urn:microsoft.com/office/officeart/2005/8/layout/hierarchy4"/>
    <dgm:cxn modelId="{836E63B5-14A5-4C6E-BD31-92FC20025E9C}" type="presParOf" srcId="{551825AB-C5B1-4FF9-9EE4-6EABCAD49831}" destId="{81354FA3-1E91-458E-98DD-A389A077E8E2}" srcOrd="0" destOrd="0" presId="urn:microsoft.com/office/officeart/2005/8/layout/hierarchy4"/>
    <dgm:cxn modelId="{F08C3504-41E0-4E7B-BABF-DB9F9E051F94}" type="presParOf" srcId="{551825AB-C5B1-4FF9-9EE4-6EABCAD49831}" destId="{7996CAE9-665B-4511-A714-5EDF86B573D5}" srcOrd="1" destOrd="0" presId="urn:microsoft.com/office/officeart/2005/8/layout/hierarchy4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CAE8E2D-4480-430C-ACFC-62F5CEE84AAE}" type="doc">
      <dgm:prSet loTypeId="urn:microsoft.com/office/officeart/2005/8/layout/process1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EAF72FD9-2CEB-44F7-ABBC-949AE75B5F1C}" type="pres">
      <dgm:prSet presAssocID="{8CAE8E2D-4480-430C-ACFC-62F5CEE84AA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914ACAD2-6E79-41B2-A8B3-D29B12D00D6A}" type="presOf" srcId="{8CAE8E2D-4480-430C-ACFC-62F5CEE84AAE}" destId="{EAF72FD9-2CEB-44F7-ABBC-949AE75B5F1C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5CC38C-5961-4686-93B2-291B9B66F8C9}">
      <dsp:nvSpPr>
        <dsp:cNvPr id="0" name=""/>
        <dsp:cNvSpPr/>
      </dsp:nvSpPr>
      <dsp:spPr>
        <a:xfrm>
          <a:off x="5553218" y="3866929"/>
          <a:ext cx="3090570" cy="1390582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2E83C3">
              <a:shade val="80000"/>
              <a:hueOff val="315652"/>
              <a:satOff val="-12380"/>
              <a:lumOff val="19785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0" rIns="26670" bIns="26670" numCol="1" spcCol="1270" anchor="t" anchorCtr="0">
          <a:noAutofit/>
        </a:bodyPr>
        <a:lstStyle/>
        <a:p>
          <a:pPr marL="57150" lvl="1" indent="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700" i="0" kern="1200" dirty="0">
            <a:solidFill>
              <a:srgbClr val="0079B2"/>
            </a:solidFill>
            <a:effectLst/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6510937" y="4245122"/>
        <a:ext cx="2102305" cy="981842"/>
      </dsp:txXfrm>
    </dsp:sp>
    <dsp:sp modelId="{AB9B66AF-E66D-4235-A55F-B9A1A6340228}">
      <dsp:nvSpPr>
        <dsp:cNvPr id="0" name=""/>
        <dsp:cNvSpPr/>
      </dsp:nvSpPr>
      <dsp:spPr>
        <a:xfrm>
          <a:off x="1467075" y="3720086"/>
          <a:ext cx="2611088" cy="161436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2E83C3">
              <a:shade val="80000"/>
              <a:hueOff val="473479"/>
              <a:satOff val="-18570"/>
              <a:lumOff val="29677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45720" bIns="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b="1" i="0" kern="1200" dirty="0">
            <a:solidFill>
              <a:schemeClr val="accent5">
                <a:lumMod val="50000"/>
              </a:schemeClr>
            </a:solidFill>
            <a:effectLst/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1502537" y="4159140"/>
        <a:ext cx="1756837" cy="1139850"/>
      </dsp:txXfrm>
    </dsp:sp>
    <dsp:sp modelId="{129C74F8-0024-4CE4-B601-A284BFAA6ADC}">
      <dsp:nvSpPr>
        <dsp:cNvPr id="0" name=""/>
        <dsp:cNvSpPr/>
      </dsp:nvSpPr>
      <dsp:spPr>
        <a:xfrm>
          <a:off x="5651256" y="183827"/>
          <a:ext cx="3158505" cy="1348331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2E83C3">
              <a:shade val="80000"/>
              <a:hueOff val="157826"/>
              <a:satOff val="-6190"/>
              <a:lumOff val="9892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0" rIns="60960" bIns="60960" numCol="1" spcCol="1270" anchor="t" anchorCtr="0">
          <a:noAutofit/>
        </a:bodyPr>
        <a:lstStyle/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628425" y="213445"/>
        <a:ext cx="2151717" cy="952012"/>
      </dsp:txXfrm>
    </dsp:sp>
    <dsp:sp modelId="{6F17857A-AD6D-4B72-BB05-68419A6C5836}">
      <dsp:nvSpPr>
        <dsp:cNvPr id="0" name=""/>
        <dsp:cNvSpPr/>
      </dsp:nvSpPr>
      <dsp:spPr>
        <a:xfrm>
          <a:off x="1290734" y="197279"/>
          <a:ext cx="2860421" cy="1343430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2E83C3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b="1" i="0" kern="1200" dirty="0">
            <a:solidFill>
              <a:srgbClr val="5FCBEF">
                <a:lumMod val="50000"/>
              </a:srgb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1320245" y="226790"/>
        <a:ext cx="1943273" cy="948550"/>
      </dsp:txXfrm>
    </dsp:sp>
    <dsp:sp modelId="{87B1EB60-153D-4877-BD1B-4F981F873734}">
      <dsp:nvSpPr>
        <dsp:cNvPr id="0" name=""/>
        <dsp:cNvSpPr/>
      </dsp:nvSpPr>
      <dsp:spPr>
        <a:xfrm>
          <a:off x="2632541" y="345254"/>
          <a:ext cx="2351716" cy="2351716"/>
        </a:xfrm>
        <a:prstGeom prst="pieWedge">
          <a:avLst/>
        </a:prstGeom>
        <a:solidFill>
          <a:srgbClr val="2E83C3">
            <a:shade val="80000"/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>
            <a:solidFill>
              <a:sysClr val="window" lastClr="FFFFFF"/>
            </a:solidFill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3321343" y="1034056"/>
        <a:ext cx="1662914" cy="1662914"/>
      </dsp:txXfrm>
    </dsp:sp>
    <dsp:sp modelId="{D4DA99D9-07C2-4B0F-B4EB-B3FE8AB87CBB}">
      <dsp:nvSpPr>
        <dsp:cNvPr id="0" name=""/>
        <dsp:cNvSpPr/>
      </dsp:nvSpPr>
      <dsp:spPr>
        <a:xfrm rot="5400000">
          <a:off x="5055654" y="347794"/>
          <a:ext cx="2351716" cy="2351716"/>
        </a:xfrm>
        <a:prstGeom prst="pieWedge">
          <a:avLst/>
        </a:prstGeom>
        <a:solidFill>
          <a:srgbClr val="2E83C3">
            <a:shade val="80000"/>
            <a:hueOff val="157826"/>
            <a:satOff val="-6190"/>
            <a:lumOff val="9892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sz="1100" b="1" kern="1200" dirty="0">
            <a:solidFill>
              <a:sysClr val="window" lastClr="FFFFFF"/>
            </a:solidFill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 rot="-5400000">
        <a:off x="5055654" y="1036596"/>
        <a:ext cx="1662914" cy="1662914"/>
      </dsp:txXfrm>
    </dsp:sp>
    <dsp:sp modelId="{4937E791-B163-4E4E-8532-091DEBA842BF}">
      <dsp:nvSpPr>
        <dsp:cNvPr id="0" name=""/>
        <dsp:cNvSpPr/>
      </dsp:nvSpPr>
      <dsp:spPr>
        <a:xfrm rot="10800000">
          <a:off x="5038557" y="2769919"/>
          <a:ext cx="2351716" cy="2351716"/>
        </a:xfrm>
        <a:prstGeom prst="pieWedge">
          <a:avLst/>
        </a:prstGeom>
        <a:solidFill>
          <a:srgbClr val="2E83C3">
            <a:shade val="80000"/>
            <a:hueOff val="315652"/>
            <a:satOff val="-12380"/>
            <a:lumOff val="19785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Y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المشاركة في المسابقات للحصول على المنح</a:t>
          </a:r>
          <a:endParaRPr lang="ru-RU" sz="14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>
            <a:solidFill>
              <a:sysClr val="window" lastClr="FFFFFF"/>
            </a:solidFill>
            <a:latin typeface="Montserrat ExtraBold" panose="00000900000000000000" pitchFamily="50" charset="-52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 rot="10800000">
        <a:off x="5038557" y="2769919"/>
        <a:ext cx="1662914" cy="1662914"/>
      </dsp:txXfrm>
    </dsp:sp>
    <dsp:sp modelId="{F7A7306C-95D9-40B8-A536-5EB698D40259}">
      <dsp:nvSpPr>
        <dsp:cNvPr id="0" name=""/>
        <dsp:cNvSpPr/>
      </dsp:nvSpPr>
      <dsp:spPr>
        <a:xfrm rot="16200000">
          <a:off x="2632541" y="2764463"/>
          <a:ext cx="2351716" cy="2351716"/>
        </a:xfrm>
        <a:prstGeom prst="pieWedge">
          <a:avLst/>
        </a:prstGeom>
        <a:solidFill>
          <a:srgbClr val="2E83C3">
            <a:shade val="80000"/>
            <a:hueOff val="473479"/>
            <a:satOff val="-18570"/>
            <a:lumOff val="29677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b="1" kern="1200" dirty="0">
            <a:solidFill>
              <a:sysClr val="window" lastClr="FFFFFF"/>
            </a:solidFill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 rot="5400000">
        <a:off x="3321343" y="2764463"/>
        <a:ext cx="1662914" cy="1662914"/>
      </dsp:txXfrm>
    </dsp:sp>
    <dsp:sp modelId="{0A93EAD1-88B7-4689-A438-AC3AC378E516}">
      <dsp:nvSpPr>
        <dsp:cNvPr id="0" name=""/>
        <dsp:cNvSpPr/>
      </dsp:nvSpPr>
      <dsp:spPr>
        <a:xfrm>
          <a:off x="4578262" y="2226798"/>
          <a:ext cx="811966" cy="706057"/>
        </a:xfrm>
        <a:prstGeom prst="circularArrow">
          <a:avLst/>
        </a:prstGeom>
        <a:solidFill>
          <a:srgbClr val="0079B2"/>
        </a:solidFill>
        <a:ln w="12700" cap="rnd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CBB75B-7EEF-4A97-995C-7ADA16681064}">
      <dsp:nvSpPr>
        <dsp:cNvPr id="0" name=""/>
        <dsp:cNvSpPr/>
      </dsp:nvSpPr>
      <dsp:spPr>
        <a:xfrm rot="10800000">
          <a:off x="4578262" y="2498358"/>
          <a:ext cx="811966" cy="706057"/>
        </a:xfrm>
        <a:prstGeom prst="circularArrow">
          <a:avLst/>
        </a:prstGeom>
        <a:solidFill>
          <a:srgbClr val="0079B2"/>
        </a:solidFill>
        <a:ln w="12700" cap="rnd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354FA3-1E91-458E-98DD-A389A077E8E2}">
      <dsp:nvSpPr>
        <dsp:cNvPr id="0" name=""/>
        <dsp:cNvSpPr/>
      </dsp:nvSpPr>
      <dsp:spPr>
        <a:xfrm>
          <a:off x="0" y="0"/>
          <a:ext cx="2913067" cy="93909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Y" sz="1800" b="1" kern="1200" dirty="0" smtClean="0">
              <a:solidFill>
                <a:srgbClr val="0089D3"/>
              </a:solidFill>
              <a:latin typeface="Montserrat ExtraBold" panose="00000900000000000000" pitchFamily="2" charset="-52"/>
            </a:rPr>
            <a:t>شهادة روسية</a:t>
          </a:r>
          <a:endParaRPr lang="ru-RU" sz="1800" b="1" kern="1200" dirty="0" smtClean="0">
            <a:solidFill>
              <a:srgbClr val="0089D3"/>
            </a:solidFill>
            <a:latin typeface="Montserrat ExtraBold" panose="00000900000000000000" pitchFamily="2" charset="-52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>
            <a:solidFill>
              <a:srgbClr val="0089D3"/>
            </a:solidFill>
            <a:latin typeface="Montserrat ExtraBold" panose="00000900000000000000" pitchFamily="2" charset="-52"/>
          </a:endParaRPr>
        </a:p>
      </dsp:txBody>
      <dsp:txXfrm>
        <a:off x="27505" y="27505"/>
        <a:ext cx="2858057" cy="8840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99091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r">
              <a:defRPr sz="1200"/>
            </a:lvl1pPr>
          </a:lstStyle>
          <a:p>
            <a:fld id="{31A829DA-6EB6-414A-AD6E-C99403F87B78}" type="datetimeFigureOut">
              <a:rPr lang="ru-RU" smtClean="0"/>
              <a:pPr/>
              <a:t>04.07.2019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6088" y="1244600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70" tIns="45935" rIns="91870" bIns="4593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1" y="4787126"/>
            <a:ext cx="5486400" cy="3916740"/>
          </a:xfrm>
          <a:prstGeom prst="rect">
            <a:avLst/>
          </a:prstGeom>
        </p:spPr>
        <p:txBody>
          <a:bodyPr vert="horz" lIns="91870" tIns="45935" rIns="91870" bIns="45935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4" y="9448185"/>
            <a:ext cx="2971800" cy="499090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r">
              <a:defRPr sz="1200"/>
            </a:lvl1pPr>
          </a:lstStyle>
          <a:p>
            <a:fld id="{3D974963-5C81-4DC0-A78F-1312DBCDC0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226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9332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335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4680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58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648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1655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1121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8646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5107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75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393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504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793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882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8882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0073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2111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8125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0852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6988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1373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955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9638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8732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7710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41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2159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337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377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976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505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875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656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520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951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04.07.2019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246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04.07.2019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620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04.07.2019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123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04.07.2019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198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04.07.2019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474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04.07.2019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246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04.07.2019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654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04.07.2019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35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04.07.2019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544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04.07.2019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799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04.07.2019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937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0F258-437D-45DA-9192-27442DF7D3CD}" type="datetimeFigureOut">
              <a:rPr lang="ru-RU" smtClean="0"/>
              <a:pPr/>
              <a:t>04.07.2019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824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69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6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8.jpeg"/><Relationship Id="rId18" Type="http://schemas.openxmlformats.org/officeDocument/2006/relationships/image" Target="../media/image83.jpeg"/><Relationship Id="rId26" Type="http://schemas.openxmlformats.org/officeDocument/2006/relationships/image" Target="../media/image91.png"/><Relationship Id="rId39" Type="http://schemas.openxmlformats.org/officeDocument/2006/relationships/image" Target="../media/image104.png"/><Relationship Id="rId21" Type="http://schemas.openxmlformats.org/officeDocument/2006/relationships/image" Target="../media/image86.jpeg"/><Relationship Id="rId34" Type="http://schemas.openxmlformats.org/officeDocument/2006/relationships/image" Target="../media/image99.png"/><Relationship Id="rId7" Type="http://schemas.openxmlformats.org/officeDocument/2006/relationships/image" Target="../media/image72.jpeg"/><Relationship Id="rId12" Type="http://schemas.openxmlformats.org/officeDocument/2006/relationships/image" Target="../media/image77.jpeg"/><Relationship Id="rId17" Type="http://schemas.openxmlformats.org/officeDocument/2006/relationships/image" Target="../media/image82.png"/><Relationship Id="rId25" Type="http://schemas.openxmlformats.org/officeDocument/2006/relationships/image" Target="../media/image90.jpeg"/><Relationship Id="rId33" Type="http://schemas.openxmlformats.org/officeDocument/2006/relationships/image" Target="../media/image98.jpeg"/><Relationship Id="rId38" Type="http://schemas.openxmlformats.org/officeDocument/2006/relationships/image" Target="../media/image103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81.jpeg"/><Relationship Id="rId20" Type="http://schemas.openxmlformats.org/officeDocument/2006/relationships/image" Target="../media/image85.png"/><Relationship Id="rId29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24" Type="http://schemas.openxmlformats.org/officeDocument/2006/relationships/image" Target="../media/image89.jpeg"/><Relationship Id="rId32" Type="http://schemas.openxmlformats.org/officeDocument/2006/relationships/image" Target="../media/image97.png"/><Relationship Id="rId37" Type="http://schemas.openxmlformats.org/officeDocument/2006/relationships/image" Target="../media/image102.png"/><Relationship Id="rId5" Type="http://schemas.openxmlformats.org/officeDocument/2006/relationships/chart" Target="../charts/chart2.xml"/><Relationship Id="rId15" Type="http://schemas.openxmlformats.org/officeDocument/2006/relationships/image" Target="../media/image80.jpeg"/><Relationship Id="rId23" Type="http://schemas.openxmlformats.org/officeDocument/2006/relationships/image" Target="../media/image88.png"/><Relationship Id="rId28" Type="http://schemas.openxmlformats.org/officeDocument/2006/relationships/image" Target="../media/image93.jpeg"/><Relationship Id="rId36" Type="http://schemas.openxmlformats.org/officeDocument/2006/relationships/image" Target="../media/image101.jpeg"/><Relationship Id="rId10" Type="http://schemas.openxmlformats.org/officeDocument/2006/relationships/image" Target="../media/image75.jpeg"/><Relationship Id="rId19" Type="http://schemas.openxmlformats.org/officeDocument/2006/relationships/image" Target="../media/image84.jpeg"/><Relationship Id="rId31" Type="http://schemas.openxmlformats.org/officeDocument/2006/relationships/image" Target="../media/image96.jpeg"/><Relationship Id="rId4" Type="http://schemas.openxmlformats.org/officeDocument/2006/relationships/chart" Target="../charts/chart1.xml"/><Relationship Id="rId9" Type="http://schemas.openxmlformats.org/officeDocument/2006/relationships/image" Target="../media/image74.jpeg"/><Relationship Id="rId14" Type="http://schemas.openxmlformats.org/officeDocument/2006/relationships/image" Target="../media/image79.png"/><Relationship Id="rId22" Type="http://schemas.openxmlformats.org/officeDocument/2006/relationships/image" Target="../media/image87.png"/><Relationship Id="rId27" Type="http://schemas.openxmlformats.org/officeDocument/2006/relationships/image" Target="../media/image92.png"/><Relationship Id="rId30" Type="http://schemas.openxmlformats.org/officeDocument/2006/relationships/image" Target="../media/image95.jpeg"/><Relationship Id="rId35" Type="http://schemas.openxmlformats.org/officeDocument/2006/relationships/image" Target="../media/image100.png"/><Relationship Id="rId8" Type="http://schemas.openxmlformats.org/officeDocument/2006/relationships/image" Target="../media/image73.png"/><Relationship Id="rId3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112.png"/><Relationship Id="rId5" Type="http://schemas.openxmlformats.org/officeDocument/2006/relationships/image" Target="../media/image107.png"/><Relationship Id="rId10" Type="http://schemas.openxmlformats.org/officeDocument/2006/relationships/image" Target="../media/image111.png"/><Relationship Id="rId4" Type="http://schemas.openxmlformats.org/officeDocument/2006/relationships/image" Target="../media/image106.png"/><Relationship Id="rId9" Type="http://schemas.openxmlformats.org/officeDocument/2006/relationships/image" Target="../media/image1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13" Type="http://schemas.openxmlformats.org/officeDocument/2006/relationships/image" Target="../media/image123.jpeg"/><Relationship Id="rId18" Type="http://schemas.openxmlformats.org/officeDocument/2006/relationships/image" Target="../media/image128.jpeg"/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12" Type="http://schemas.openxmlformats.org/officeDocument/2006/relationships/image" Target="../media/image122.png"/><Relationship Id="rId17" Type="http://schemas.openxmlformats.org/officeDocument/2006/relationships/image" Target="../media/image127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26.jpeg"/><Relationship Id="rId20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121.jpeg"/><Relationship Id="rId5" Type="http://schemas.openxmlformats.org/officeDocument/2006/relationships/image" Target="../media/image115.png"/><Relationship Id="rId15" Type="http://schemas.openxmlformats.org/officeDocument/2006/relationships/image" Target="../media/image125.png"/><Relationship Id="rId10" Type="http://schemas.openxmlformats.org/officeDocument/2006/relationships/image" Target="../media/image120.png"/><Relationship Id="rId19" Type="http://schemas.openxmlformats.org/officeDocument/2006/relationships/image" Target="../media/image129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Relationship Id="rId14" Type="http://schemas.openxmlformats.org/officeDocument/2006/relationships/image" Target="../media/image1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png"/><Relationship Id="rId18" Type="http://schemas.openxmlformats.org/officeDocument/2006/relationships/image" Target="../media/image129.png"/><Relationship Id="rId3" Type="http://schemas.openxmlformats.org/officeDocument/2006/relationships/image" Target="../media/image135.jpeg"/><Relationship Id="rId7" Type="http://schemas.openxmlformats.org/officeDocument/2006/relationships/image" Target="../media/image118.jpeg"/><Relationship Id="rId12" Type="http://schemas.openxmlformats.org/officeDocument/2006/relationships/image" Target="../media/image123.jpeg"/><Relationship Id="rId17" Type="http://schemas.openxmlformats.org/officeDocument/2006/relationships/image" Target="../media/image128.jpe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11" Type="http://schemas.openxmlformats.org/officeDocument/2006/relationships/image" Target="../media/image122.png"/><Relationship Id="rId5" Type="http://schemas.openxmlformats.org/officeDocument/2006/relationships/image" Target="../media/image137.png"/><Relationship Id="rId15" Type="http://schemas.openxmlformats.org/officeDocument/2006/relationships/image" Target="../media/image126.jpeg"/><Relationship Id="rId10" Type="http://schemas.openxmlformats.org/officeDocument/2006/relationships/image" Target="../media/image121.jpeg"/><Relationship Id="rId19" Type="http://schemas.openxmlformats.org/officeDocument/2006/relationships/image" Target="../media/image130.jpeg"/><Relationship Id="rId4" Type="http://schemas.openxmlformats.org/officeDocument/2006/relationships/image" Target="../media/image136.jpeg"/><Relationship Id="rId9" Type="http://schemas.openxmlformats.org/officeDocument/2006/relationships/image" Target="../media/image120.png"/><Relationship Id="rId14" Type="http://schemas.openxmlformats.org/officeDocument/2006/relationships/image" Target="../media/image1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jpg"/><Relationship Id="rId5" Type="http://schemas.openxmlformats.org/officeDocument/2006/relationships/image" Target="../media/image143.jpg"/><Relationship Id="rId4" Type="http://schemas.openxmlformats.org/officeDocument/2006/relationships/image" Target="../media/image14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155.png"/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12" Type="http://schemas.openxmlformats.org/officeDocument/2006/relationships/image" Target="../media/image154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eg"/><Relationship Id="rId11" Type="http://schemas.openxmlformats.org/officeDocument/2006/relationships/image" Target="../media/image153.png"/><Relationship Id="rId5" Type="http://schemas.openxmlformats.org/officeDocument/2006/relationships/image" Target="../media/image147.png"/><Relationship Id="rId10" Type="http://schemas.openxmlformats.org/officeDocument/2006/relationships/image" Target="../media/image152.gif"/><Relationship Id="rId4" Type="http://schemas.openxmlformats.org/officeDocument/2006/relationships/image" Target="../media/image146.png"/><Relationship Id="rId9" Type="http://schemas.openxmlformats.org/officeDocument/2006/relationships/image" Target="../media/image151.jpeg"/><Relationship Id="rId14" Type="http://schemas.openxmlformats.org/officeDocument/2006/relationships/image" Target="../media/image1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7" Type="http://schemas.openxmlformats.org/officeDocument/2006/relationships/image" Target="../media/image1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png"/><Relationship Id="rId5" Type="http://schemas.openxmlformats.org/officeDocument/2006/relationships/image" Target="../media/image166.jpeg"/><Relationship Id="rId4" Type="http://schemas.openxmlformats.org/officeDocument/2006/relationships/image" Target="../media/image165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openxmlformats.org/officeDocument/2006/relationships/image" Target="../media/image173.jpg"/><Relationship Id="rId3" Type="http://schemas.openxmlformats.org/officeDocument/2006/relationships/image" Target="../media/image168.png"/><Relationship Id="rId7" Type="http://schemas.openxmlformats.org/officeDocument/2006/relationships/diagramColors" Target="../diagrams/colors3.xml"/><Relationship Id="rId12" Type="http://schemas.openxmlformats.org/officeDocument/2006/relationships/image" Target="../media/image17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171.jpeg"/><Relationship Id="rId5" Type="http://schemas.openxmlformats.org/officeDocument/2006/relationships/diagramLayout" Target="../diagrams/layout3.xml"/><Relationship Id="rId10" Type="http://schemas.openxmlformats.org/officeDocument/2006/relationships/image" Target="../media/image170.png"/><Relationship Id="rId4" Type="http://schemas.openxmlformats.org/officeDocument/2006/relationships/diagramData" Target="../diagrams/data3.xml"/><Relationship Id="rId9" Type="http://schemas.openxmlformats.org/officeDocument/2006/relationships/image" Target="../media/image1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75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7" Type="http://schemas.openxmlformats.org/officeDocument/2006/relationships/image" Target="../media/image18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jpeg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7.jpeg"/><Relationship Id="rId18" Type="http://schemas.openxmlformats.org/officeDocument/2006/relationships/image" Target="../media/image31.jpeg"/><Relationship Id="rId26" Type="http://schemas.openxmlformats.org/officeDocument/2006/relationships/image" Target="../media/image39.jpeg"/><Relationship Id="rId3" Type="http://schemas.openxmlformats.org/officeDocument/2006/relationships/image" Target="../media/image19.jpeg"/><Relationship Id="rId21" Type="http://schemas.openxmlformats.org/officeDocument/2006/relationships/image" Target="../media/image34.png"/><Relationship Id="rId7" Type="http://schemas.openxmlformats.org/officeDocument/2006/relationships/image" Target="../media/image22.jpeg"/><Relationship Id="rId12" Type="http://schemas.openxmlformats.org/officeDocument/2006/relationships/image" Target="../media/image26.jpeg"/><Relationship Id="rId17" Type="http://schemas.openxmlformats.org/officeDocument/2006/relationships/image" Target="../media/image30.png"/><Relationship Id="rId25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24" Type="http://schemas.openxmlformats.org/officeDocument/2006/relationships/image" Target="../media/image37.gif"/><Relationship Id="rId5" Type="http://schemas.openxmlformats.org/officeDocument/2006/relationships/hyperlink" Target="http://www.gloria-jeans.ru/" TargetMode="External"/><Relationship Id="rId15" Type="http://schemas.openxmlformats.org/officeDocument/2006/relationships/image" Target="../media/image28.png"/><Relationship Id="rId23" Type="http://schemas.openxmlformats.org/officeDocument/2006/relationships/image" Target="../media/image36.jpeg"/><Relationship Id="rId10" Type="http://schemas.openxmlformats.org/officeDocument/2006/relationships/hyperlink" Target="http://www.centrinvest.ru/fromdstu" TargetMode="External"/><Relationship Id="rId19" Type="http://schemas.openxmlformats.org/officeDocument/2006/relationships/image" Target="../media/image32.gif"/><Relationship Id="rId4" Type="http://schemas.openxmlformats.org/officeDocument/2006/relationships/image" Target="../media/image20.jpeg"/><Relationship Id="rId9" Type="http://schemas.openxmlformats.org/officeDocument/2006/relationships/image" Target="../media/image24.png"/><Relationship Id="rId14" Type="http://schemas.openxmlformats.org/officeDocument/2006/relationships/hyperlink" Target="http://www.yugmedia.ru/" TargetMode="External"/><Relationship Id="rId22" Type="http://schemas.openxmlformats.org/officeDocument/2006/relationships/image" Target="../media/image35.png"/><Relationship Id="rId27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6" y="0"/>
            <a:ext cx="1216348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630" y="0"/>
            <a:ext cx="12192000" cy="6858000"/>
          </a:xfrm>
          <a:prstGeom prst="rect">
            <a:avLst/>
          </a:prstGeom>
          <a:solidFill>
            <a:srgbClr val="0089D3">
              <a:alpha val="8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82" y="459335"/>
            <a:ext cx="2067916" cy="1550938"/>
          </a:xfrm>
          <a:prstGeom prst="rect">
            <a:avLst/>
          </a:prstGeom>
        </p:spPr>
      </p:pic>
      <p:pic>
        <p:nvPicPr>
          <p:cNvPr id="9" name="Picture 3" descr="Без-имени-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26"/>
          <a:stretch/>
        </p:blipFill>
        <p:spPr bwMode="auto">
          <a:xfrm>
            <a:off x="3019073" y="531107"/>
            <a:ext cx="1145683" cy="1407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093160" y="1917774"/>
            <a:ext cx="14047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THE </a:t>
            </a:r>
            <a:r>
              <a:rPr lang="en-US" sz="800" dirty="0" smtClean="0">
                <a:solidFill>
                  <a:schemeClr val="bg1"/>
                </a:solidFill>
                <a:latin typeface="Montserrat ExtraBold" panose="00000900000000000000" pitchFamily="2" charset="-52"/>
              </a:rPr>
              <a:t>MINISTRY FOR SCIENCE AND HIGHER EDUCATION OF THE RUSSIAN FEDERATION</a:t>
            </a:r>
            <a:endParaRPr lang="ru-RU" sz="800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89539" y="1917774"/>
            <a:ext cx="14047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DON</a:t>
            </a:r>
          </a:p>
          <a:p>
            <a:pPr algn="ctr"/>
            <a:r>
              <a:rPr lang="en-US" sz="8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 STATE </a:t>
            </a:r>
          </a:p>
          <a:p>
            <a:pPr algn="ctr"/>
            <a:r>
              <a:rPr lang="en-US" sz="8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TECHNICAL UNIVERSITY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630" y="3279447"/>
            <a:ext cx="1219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5400" b="1" dirty="0">
                <a:solidFill>
                  <a:schemeClr val="bg1"/>
                </a:solidFill>
                <a:latin typeface="Montserrat ExtraBold" panose="00000900000000000000" pitchFamily="50" charset="-52"/>
              </a:rPr>
              <a:t>جامعة الدون التقنية الحكومية</a:t>
            </a:r>
            <a:br>
              <a:rPr lang="ar-AE" sz="5400" b="1" dirty="0">
                <a:solidFill>
                  <a:schemeClr val="bg1"/>
                </a:solidFill>
                <a:latin typeface="Montserrat ExtraBold" panose="00000900000000000000" pitchFamily="50" charset="-52"/>
              </a:rPr>
            </a:br>
            <a:r>
              <a:rPr lang="ar-AE" sz="5400" b="1" dirty="0">
                <a:solidFill>
                  <a:schemeClr val="bg1"/>
                </a:solidFill>
                <a:latin typeface="Montserrat ExtraBold" panose="00000900000000000000" pitchFamily="50" charset="-52"/>
              </a:rPr>
              <a:t>الجامعة الرائدة في اقليم رستوف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165881" y="6122608"/>
            <a:ext cx="18886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04875">
              <a:tabLst>
                <a:tab pos="11752263" algn="l"/>
              </a:tabLst>
            </a:pPr>
            <a:r>
              <a:rPr lang="en-US" sz="16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1600" dirty="0">
              <a:ln w="22225">
                <a:noFill/>
                <a:prstDash val="solid"/>
              </a:ln>
              <a:solidFill>
                <a:schemeClr val="bg1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27582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228746"/>
            <a:ext cx="11382703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algn="r">
              <a:lnSpc>
                <a:spcPct val="150000"/>
              </a:lnSpc>
            </a:pPr>
            <a:r>
              <a:rPr lang="ar-SY" sz="32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حاضنة الاعمال</a:t>
            </a:r>
            <a:endParaRPr lang="ru-RU" sz="700" b="1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87"/>
          <p:cNvSpPr txBox="1">
            <a:spLocks noChangeArrowheads="1"/>
          </p:cNvSpPr>
          <p:nvPr/>
        </p:nvSpPr>
        <p:spPr bwMode="auto">
          <a:xfrm>
            <a:off x="2098003" y="1535023"/>
            <a:ext cx="4332303" cy="360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89D3"/>
              </a:buClr>
            </a:pPr>
            <a:endParaRPr lang="ru-RU" altLang="ru-RU" sz="800" b="1" dirty="0" smtClean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342900" indent="-342900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ar-SY" alt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مبدء </a:t>
            </a:r>
            <a:r>
              <a:rPr lang="ru-RU" alt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«</a:t>
            </a:r>
            <a:r>
              <a:rPr lang="ar-SY" alt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الشباك الواحد</a:t>
            </a:r>
            <a:r>
              <a:rPr lang="ru-RU" alt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»</a:t>
            </a:r>
          </a:p>
          <a:p>
            <a:pPr marL="171450" indent="-171450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endParaRPr lang="ru-RU" altLang="ru-RU" sz="105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342900" indent="-342900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ar-SY" alt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السماح باستخدام المختبرات</a:t>
            </a:r>
            <a:endParaRPr lang="ru-RU" altLang="ru-RU" sz="24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171450" indent="-171450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endParaRPr lang="ru-RU" altLang="ru-RU" sz="105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342900" indent="-342900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ar-SY" alt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المشاركة و ترويح المشاريع</a:t>
            </a:r>
            <a:endParaRPr lang="ru-RU" altLang="ru-RU" sz="24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171450" indent="-171450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endParaRPr lang="ru-RU" altLang="ru-RU" sz="105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342900" indent="-342900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ar-SY" alt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مساحة حديثة وحيوية</a:t>
            </a:r>
            <a:endParaRPr lang="ru-RU" altLang="ru-RU" sz="24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171450" indent="-171450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endParaRPr lang="ru-RU" altLang="ru-RU" sz="105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342900" indent="-342900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ar-SY" alt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تبادل نشيط للافكار</a:t>
            </a:r>
            <a:endParaRPr lang="ru-RU" altLang="ru-RU" sz="24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171450" indent="-171450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endParaRPr lang="ru-RU" altLang="ru-RU" sz="105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342900" indent="-342900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ar-SY" alt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اجواء ايجابية لتطوير الاعمال</a:t>
            </a:r>
            <a:endParaRPr lang="ru-RU" altLang="ru-RU" sz="24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266700" indent="-26670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endParaRPr lang="ru-RU" altLang="ru-RU" sz="2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40" y="1284476"/>
            <a:ext cx="935132" cy="12356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30306" y="1240113"/>
            <a:ext cx="4952397" cy="5077901"/>
          </a:xfrm>
          <a:prstGeom prst="rect">
            <a:avLst/>
          </a:prstGeom>
        </p:spPr>
      </p:pic>
      <p:sp>
        <p:nvSpPr>
          <p:cNvPr id="8" name="Прямоугольник с двумя скругленными соседними углами 7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ar-AE" sz="11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جامعة الدون التقنية الحكومية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8224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207347"/>
            <a:ext cx="113827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algn="r">
              <a:lnSpc>
                <a:spcPct val="150000"/>
              </a:lnSpc>
            </a:pPr>
            <a:r>
              <a:rPr lang="ar-SY" sz="32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المراكز المتطورة</a:t>
            </a:r>
            <a:endParaRPr lang="en-US" sz="600" b="1" dirty="0" smtClean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785088" y="5106213"/>
            <a:ext cx="5053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Y" sz="2800" b="1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المراكز المتطورة</a:t>
            </a:r>
            <a:endParaRPr lang="ru-RU" sz="2800" b="1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pPr algn="ctr"/>
            <a:r>
              <a:rPr lang="ru-RU" sz="2800" b="1" dirty="0" smtClean="0">
                <a:solidFill>
                  <a:srgbClr val="0089D3"/>
                </a:solidFill>
                <a:latin typeface="Circe" panose="020B0502020203020203" pitchFamily="34" charset="-52"/>
              </a:rPr>
              <a:t>«</a:t>
            </a:r>
            <a:r>
              <a:rPr lang="ar-SY" sz="2800" b="1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ماكنات والات الية واعدة</a:t>
            </a:r>
            <a:r>
              <a:rPr lang="ru-RU" sz="2800" b="1" dirty="0" smtClean="0">
                <a:solidFill>
                  <a:srgbClr val="0089D3"/>
                </a:solidFill>
                <a:latin typeface="Circe" panose="020B0502020203020203" pitchFamily="34" charset="-52"/>
              </a:rPr>
              <a:t>»</a:t>
            </a:r>
            <a:endParaRPr lang="ru-RU" sz="2800" b="1" dirty="0">
              <a:latin typeface="Circe" panose="020B0502020203020203" pitchFamily="3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088" y="1302978"/>
            <a:ext cx="5053600" cy="338214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715644" y="2366240"/>
            <a:ext cx="4667059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ar-SY" sz="2000" b="1" dirty="0" smtClean="0">
                <a:solidFill>
                  <a:srgbClr val="1A1B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ابتكار مكابس للتجيع وتفكيك القطع</a:t>
            </a:r>
            <a:endParaRPr lang="ru-RU" sz="2000" b="1" dirty="0" smtClean="0">
              <a:solidFill>
                <a:srgbClr val="1A1B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Clr>
                <a:srgbClr val="0089D3"/>
              </a:buClr>
              <a:buFont typeface="Arial" panose="020B0604020202020204" pitchFamily="34" charset="0"/>
              <a:buChar char="•"/>
            </a:pPr>
            <a:endParaRPr lang="ru-RU" sz="1050" b="1" dirty="0" smtClean="0">
              <a:solidFill>
                <a:srgbClr val="1A1B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ar-SY" sz="2000" b="1" dirty="0">
                <a:solidFill>
                  <a:srgbClr val="1A1B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تطوير آلات  </a:t>
            </a:r>
            <a:r>
              <a:rPr lang="ar-SY" sz="2000" b="1" dirty="0" smtClean="0">
                <a:solidFill>
                  <a:srgbClr val="1A1B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التدوير المرنة</a:t>
            </a:r>
            <a:endParaRPr lang="ar-SY" sz="2000" b="1" dirty="0">
              <a:solidFill>
                <a:srgbClr val="1A1B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ar-SY" sz="2000" b="1" dirty="0" smtClean="0">
                <a:solidFill>
                  <a:srgbClr val="1A1B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إنتاجات </a:t>
            </a:r>
            <a:r>
              <a:rPr lang="ar-SY" sz="2000" b="1" dirty="0">
                <a:solidFill>
                  <a:srgbClr val="1A1B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عالية التقنية من البرامج والأجهزة للكشف عن حالات الطوارئ باستخدام أنظمة متعددة الكاميرا والمركبات الجوية بدون طيار</a:t>
            </a:r>
          </a:p>
          <a:p>
            <a:pPr marL="171450" indent="-171450">
              <a:buClr>
                <a:srgbClr val="0089D3"/>
              </a:buClr>
              <a:buFont typeface="Arial" panose="020B0604020202020204" pitchFamily="34" charset="0"/>
              <a:buChar char="•"/>
            </a:pPr>
            <a:endParaRPr lang="ru-RU" sz="1050" b="1" dirty="0" smtClean="0">
              <a:solidFill>
                <a:srgbClr val="1A1B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ar-SY" sz="2000" b="1" dirty="0">
                <a:solidFill>
                  <a:srgbClr val="1A1B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إنتاج سلسلة من البيوت </a:t>
            </a:r>
            <a:r>
              <a:rPr lang="ar-SY" sz="2000" b="1" dirty="0" smtClean="0">
                <a:solidFill>
                  <a:srgbClr val="1A1B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البلاستيكية المستخدمة في  (</a:t>
            </a:r>
            <a:r>
              <a:rPr lang="ar-SY" sz="2000" b="1" dirty="0">
                <a:solidFill>
                  <a:srgbClr val="1A1B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الزراعة المائية</a:t>
            </a:r>
            <a:r>
              <a:rPr lang="ar-SY" sz="2000" b="1" dirty="0" smtClean="0">
                <a:solidFill>
                  <a:srgbClr val="1A1B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ar-SY" sz="2000" b="1" dirty="0">
              <a:solidFill>
                <a:srgbClr val="1A1B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0" name="Рисунок 9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15644" y="1055473"/>
            <a:ext cx="1106996" cy="1067072"/>
          </a:xfrm>
          <a:prstGeom prst="rect">
            <a:avLst/>
          </a:prstGeom>
        </p:spPr>
      </p:pic>
      <p:sp>
        <p:nvSpPr>
          <p:cNvPr id="10" name="Прямоугольник с двумя скругленными соседними углами 9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ar-AE" sz="11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جامعة الدون التقنية الحكومية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831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207347"/>
            <a:ext cx="11382703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algn="r">
              <a:lnSpc>
                <a:spcPct val="150000"/>
              </a:lnSpc>
            </a:pPr>
            <a:r>
              <a:rPr lang="ar-SY" sz="32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المراكز المتطورة</a:t>
            </a:r>
            <a:endParaRPr lang="en-US" sz="600" b="1" dirty="0" smtClean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285852" y="3573603"/>
            <a:ext cx="43175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Y" sz="2800" b="1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المراكز المتطورة</a:t>
            </a:r>
            <a:endParaRPr lang="ru-RU" sz="2800" b="1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pPr algn="ctr"/>
            <a:r>
              <a:rPr lang="ru-RU" sz="2800" b="1" dirty="0" smtClean="0">
                <a:solidFill>
                  <a:srgbClr val="0089D3"/>
                </a:solidFill>
                <a:latin typeface="Circe" panose="020B0502020203020203" pitchFamily="34" charset="-52"/>
              </a:rPr>
              <a:t>«</a:t>
            </a:r>
            <a:r>
              <a:rPr lang="ar-SY" sz="2800" b="1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مواد واعدة</a:t>
            </a:r>
            <a:r>
              <a:rPr lang="ru-RU" sz="2800" b="1" dirty="0" smtClean="0">
                <a:solidFill>
                  <a:srgbClr val="0089D3"/>
                </a:solidFill>
                <a:latin typeface="Circe" panose="020B0502020203020203" pitchFamily="34" charset="-52"/>
              </a:rPr>
              <a:t>»</a:t>
            </a:r>
            <a:endParaRPr lang="ru-RU" sz="2800" b="1" dirty="0">
              <a:latin typeface="Circe" panose="020B0502020203020203" pitchFamily="3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0356" y="1292085"/>
            <a:ext cx="3388586" cy="211786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409261" y="1292084"/>
            <a:ext cx="43175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sz="2000" b="1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في بناء الطائرات</a:t>
            </a:r>
            <a:endParaRPr lang="ru-RU" sz="2000" b="1" dirty="0">
              <a:latin typeface="Montserrat ExtraBold" panose="00000900000000000000" pitchFamily="2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76918" y="1265176"/>
            <a:ext cx="43175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sz="2000" b="1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في المجال الطبي</a:t>
            </a:r>
            <a:endParaRPr lang="ru-RU" sz="2000" b="1" dirty="0">
              <a:latin typeface="Montserrat ExtraBold" panose="00000900000000000000" pitchFamily="2" charset="-52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7994857" y="1292084"/>
            <a:ext cx="0" cy="5055481"/>
          </a:xfrm>
          <a:prstGeom prst="line">
            <a:avLst/>
          </a:prstGeom>
          <a:ln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4409261" y="1803378"/>
            <a:ext cx="3585595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dirty="0">
                <a:solidFill>
                  <a:srgbClr val="1A1B13"/>
                </a:solidFill>
                <a:latin typeface="Circe" panose="020B0502020203020203" pitchFamily="34" charset="-52"/>
              </a:rPr>
              <a:t>إنشاء وتنفيذ تقنيات فريدة </a:t>
            </a:r>
            <a:r>
              <a:rPr lang="ar-SY" dirty="0" smtClean="0">
                <a:solidFill>
                  <a:srgbClr val="1A1B13"/>
                </a:solidFill>
                <a:latin typeface="Circe" panose="020B0502020203020203" pitchFamily="34" charset="-52"/>
              </a:rPr>
              <a:t>في مجال معدات الطيران</a:t>
            </a:r>
            <a:r>
              <a:rPr lang="ar-SY" dirty="0">
                <a:solidFill>
                  <a:srgbClr val="1A1B13"/>
                </a:solidFill>
                <a:latin typeface="Circe" panose="020B0502020203020203" pitchFamily="34" charset="-52"/>
              </a:rPr>
              <a:t>:</a:t>
            </a:r>
          </a:p>
          <a:p>
            <a:endParaRPr lang="ru-RU" sz="700" dirty="0" smtClean="0">
              <a:solidFill>
                <a:srgbClr val="1A1B13"/>
              </a:solidFill>
              <a:latin typeface="Circe" panose="020B0502020203020203" pitchFamily="34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Y" dirty="0">
                <a:solidFill>
                  <a:srgbClr val="ED5C00"/>
                </a:solidFill>
                <a:latin typeface="Circe" panose="020B0502020203020203" pitchFamily="34" charset="-52"/>
              </a:rPr>
              <a:t>المواد المركبة متعددة الطبقات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Y" dirty="0" smtClean="0">
                <a:solidFill>
                  <a:srgbClr val="ED5C00"/>
                </a:solidFill>
                <a:latin typeface="Circe" panose="020B0502020203020203" pitchFamily="34" charset="-52"/>
              </a:rPr>
              <a:t>الطلاء والدهان</a:t>
            </a:r>
            <a:endParaRPr lang="ru-RU" dirty="0">
              <a:latin typeface="Circe" panose="020B0502020203020203" pitchFamily="34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09261" y="3758269"/>
            <a:ext cx="35855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dirty="0">
                <a:solidFill>
                  <a:srgbClr val="1A1B13"/>
                </a:solidFill>
                <a:latin typeface="Circe" panose="020B0502020203020203" pitchFamily="34" charset="-52"/>
              </a:rPr>
              <a:t>انخفاض استهلاك الوقود </a:t>
            </a:r>
            <a:r>
              <a:rPr lang="ar-SY" dirty="0" smtClean="0">
                <a:solidFill>
                  <a:srgbClr val="1A1B13"/>
                </a:solidFill>
                <a:latin typeface="Circe" panose="020B0502020203020203" pitchFamily="34" charset="-52"/>
              </a:rPr>
              <a:t>للطائرات بنسبة</a:t>
            </a:r>
            <a:endParaRPr lang="ar-SY" dirty="0">
              <a:solidFill>
                <a:srgbClr val="1A1B13"/>
              </a:solidFill>
              <a:latin typeface="Circe" panose="020B0502020203020203" pitchFamily="34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42978" y="4215092"/>
            <a:ext cx="25272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3-5%</a:t>
            </a:r>
            <a:br>
              <a:rPr lang="ru-RU" sz="6000" dirty="0">
                <a:solidFill>
                  <a:srgbClr val="0089D3"/>
                </a:solidFill>
                <a:latin typeface="Montserrat ExtraBold" panose="00000900000000000000" pitchFamily="2" charset="-52"/>
              </a:rPr>
            </a:br>
            <a:endParaRPr lang="ru-RU" sz="6000" dirty="0">
              <a:latin typeface="Montserrat ExtraBold" panose="00000900000000000000" pitchFamily="2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42979" y="5290320"/>
            <a:ext cx="34462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dirty="0">
                <a:solidFill>
                  <a:srgbClr val="ED5C00"/>
                </a:solidFill>
                <a:latin typeface="Circe" panose="020B0502020203020203" pitchFamily="34" charset="-52"/>
              </a:rPr>
              <a:t>التقنيات الميكانيكية الكيميائية لإنتاج المواد الهجينة الوظيفية القائمة </a:t>
            </a:r>
            <a:r>
              <a:rPr lang="ar-SY" dirty="0" smtClean="0">
                <a:solidFill>
                  <a:srgbClr val="ED5C00"/>
                </a:solidFill>
                <a:latin typeface="Circe" panose="020B0502020203020203" pitchFamily="34" charset="-52"/>
              </a:rPr>
              <a:t>على اساس مادة  </a:t>
            </a:r>
            <a:r>
              <a:rPr lang="ar-SY" dirty="0">
                <a:solidFill>
                  <a:srgbClr val="ED5C00"/>
                </a:solidFill>
                <a:latin typeface="Circe" panose="020B0502020203020203" pitchFamily="34" charset="-52"/>
              </a:rPr>
              <a:t>الجرافين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4539294" y="5197975"/>
            <a:ext cx="3119364" cy="2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8276918" y="1694875"/>
            <a:ext cx="34545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dirty="0" smtClean="0">
                <a:solidFill>
                  <a:srgbClr val="1A1B13"/>
                </a:solidFill>
                <a:latin typeface="Circe" panose="020B0502020203020203" pitchFamily="34" charset="-52"/>
              </a:rPr>
              <a:t>ابحاث</a:t>
            </a:r>
            <a:endParaRPr lang="ar-SY" dirty="0">
              <a:solidFill>
                <a:srgbClr val="1A1B13"/>
              </a:solidFill>
              <a:latin typeface="Circe" panose="020B0502020203020203" pitchFamily="34" charset="-52"/>
            </a:endParaRPr>
          </a:p>
          <a:p>
            <a:r>
              <a:rPr lang="ar-SY" dirty="0">
                <a:solidFill>
                  <a:srgbClr val="1A1B13"/>
                </a:solidFill>
                <a:latin typeface="Circe" panose="020B0502020203020203" pitchFamily="34" charset="-52"/>
              </a:rPr>
              <a:t>"الميكانيكا الحيوية للأدوية الفموية و مقلة العين و المواد المحسنة حيويا </a:t>
            </a:r>
            <a:r>
              <a:rPr lang="ar-SY" dirty="0" smtClean="0">
                <a:solidFill>
                  <a:srgbClr val="1A1B13"/>
                </a:solidFill>
                <a:latin typeface="Circe" panose="020B0502020203020203" pitchFamily="34" charset="-52"/>
              </a:rPr>
              <a:t>للزراعة"</a:t>
            </a:r>
            <a:endParaRPr lang="ar-SY" dirty="0">
              <a:solidFill>
                <a:srgbClr val="1A1B13"/>
              </a:solidFill>
              <a:latin typeface="Circe" panose="020B0502020203020203" pitchFamily="34" charset="-52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76918" y="3659106"/>
            <a:ext cx="35855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dirty="0" smtClean="0">
                <a:latin typeface="Circe" panose="020B0502020203020203" pitchFamily="34" charset="-52"/>
              </a:rPr>
              <a:t>منح بمبلغ اجمالي</a:t>
            </a:r>
            <a:endParaRPr lang="ru-RU" dirty="0">
              <a:latin typeface="Circe" panose="020B0502020203020203" pitchFamily="34" charset="-52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232712" y="4072835"/>
            <a:ext cx="25272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₽</a:t>
            </a:r>
            <a:r>
              <a:rPr lang="ru-RU" sz="60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 </a:t>
            </a:r>
            <a:r>
              <a:rPr lang="en-US" sz="60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90</a:t>
            </a:r>
            <a:endParaRPr lang="ru-RU" sz="6000" dirty="0">
              <a:latin typeface="Montserrat ExtraBold" panose="00000900000000000000" pitchFamily="2" charset="-52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0302559" y="4391892"/>
            <a:ext cx="13904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sz="32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مليون</a:t>
            </a:r>
            <a:r>
              <a:rPr lang="en-US" sz="32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/>
            </a:r>
            <a:br>
              <a:rPr lang="en-US" sz="3200" dirty="0">
                <a:solidFill>
                  <a:srgbClr val="0089D3"/>
                </a:solidFill>
                <a:latin typeface="Montserrat ExtraBold" panose="00000900000000000000" pitchFamily="2" charset="-52"/>
              </a:rPr>
            </a:br>
            <a:endParaRPr lang="ru-RU" sz="3200" dirty="0">
              <a:latin typeface="Montserrat ExtraBold" panose="00000900000000000000" pitchFamily="2" charset="-52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314093" y="5196991"/>
            <a:ext cx="32147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dirty="0" smtClean="0">
                <a:solidFill>
                  <a:srgbClr val="1A1B13"/>
                </a:solidFill>
                <a:latin typeface="Circe" panose="020B0502020203020203" pitchFamily="34" charset="-52"/>
              </a:rPr>
              <a:t>مشرف البرنامج البروفسور سفيين مايكل فينسينت- جامعة سيدني</a:t>
            </a:r>
          </a:p>
          <a:p>
            <a:r>
              <a:rPr lang="ar-SY" dirty="0" smtClean="0">
                <a:solidFill>
                  <a:srgbClr val="1A1B13"/>
                </a:solidFill>
                <a:latin typeface="Circe" panose="020B0502020203020203" pitchFamily="34" charset="-52"/>
              </a:rPr>
              <a:t> </a:t>
            </a:r>
            <a:endParaRPr lang="ru-RU" dirty="0">
              <a:solidFill>
                <a:srgbClr val="1A1B13"/>
              </a:solidFill>
              <a:latin typeface="Circe" panose="020B0502020203020203" pitchFamily="34" charset="-52"/>
            </a:endParaRPr>
          </a:p>
        </p:txBody>
      </p:sp>
      <p:sp>
        <p:nvSpPr>
          <p:cNvPr id="25" name="Прямоугольник с двумя скругленными соседними углами 24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ar-AE" sz="11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جامعة الدون التقنية الحكومية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066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207347"/>
            <a:ext cx="11382703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algn="r">
              <a:lnSpc>
                <a:spcPct val="150000"/>
              </a:lnSpc>
            </a:pPr>
            <a:r>
              <a:rPr lang="ar-SY" sz="32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المراكز المتطورة</a:t>
            </a:r>
            <a:endParaRPr lang="en-US" sz="600" b="1" dirty="0" smtClean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140" y="1495013"/>
            <a:ext cx="4148544" cy="278888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63612" y="4550400"/>
            <a:ext cx="3657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Y" sz="2800" b="1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المراكز المتطورة</a:t>
            </a:r>
            <a:endParaRPr lang="ru-RU" sz="2800" b="1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pPr algn="ctr"/>
            <a:r>
              <a:rPr lang="ru-RU" sz="2800" b="1" dirty="0" smtClean="0">
                <a:solidFill>
                  <a:srgbClr val="0089D3"/>
                </a:solidFill>
                <a:latin typeface="Circe" panose="020B0502020203020203" pitchFamily="34" charset="-52"/>
              </a:rPr>
              <a:t>«</a:t>
            </a:r>
            <a:r>
              <a:rPr lang="ar-SY" sz="2800" b="1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الطاقة الفكرية</a:t>
            </a:r>
            <a:r>
              <a:rPr lang="ru-RU" sz="2800" b="1" dirty="0" smtClean="0">
                <a:solidFill>
                  <a:srgbClr val="0089D3"/>
                </a:solidFill>
                <a:latin typeface="Circe" panose="020B0502020203020203" pitchFamily="34" charset="-52"/>
              </a:rPr>
              <a:t>»</a:t>
            </a:r>
            <a:endParaRPr lang="ru-RU" sz="2800" b="1" dirty="0">
              <a:solidFill>
                <a:srgbClr val="0089D3"/>
              </a:solidFill>
              <a:latin typeface="Circe" panose="020B0502020203020203" pitchFamily="34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75486" y="1495013"/>
            <a:ext cx="1717631" cy="389534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275376" y="1366323"/>
            <a:ext cx="16732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30</a:t>
            </a:r>
            <a:endParaRPr lang="ru-RU" sz="6000" dirty="0">
              <a:latin typeface="Montserrat ExtraBold" panose="00000900000000000000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02862" y="1368868"/>
            <a:ext cx="16732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50</a:t>
            </a:r>
            <a:endParaRPr lang="ru-RU" sz="6000" dirty="0">
              <a:latin typeface="Montserrat ExtraBold" panose="00000900000000000000" pitchFamily="2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275376" y="3745981"/>
            <a:ext cx="16732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15%</a:t>
            </a:r>
            <a:endParaRPr lang="ru-RU" sz="6000" dirty="0">
              <a:latin typeface="Montserrat ExtraBold" panose="00000900000000000000" pitchFamily="2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709491" y="3725645"/>
            <a:ext cx="19979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30%</a:t>
            </a:r>
            <a:endParaRPr lang="ru-RU" sz="6000" dirty="0">
              <a:latin typeface="Montserrat ExtraBold" panose="00000900000000000000" pitchFamily="2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275376" y="2284403"/>
            <a:ext cx="17653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sz="1400" dirty="0" smtClean="0">
                <a:solidFill>
                  <a:srgbClr val="1A1B13"/>
                </a:solidFill>
                <a:latin typeface="Circe" panose="020B0502020203020203" pitchFamily="34" charset="-52"/>
              </a:rPr>
              <a:t>حل تكنولوجي مبتكر تم تطبيقه في </a:t>
            </a:r>
            <a:r>
              <a:rPr lang="ar-SY" sz="1400" dirty="0">
                <a:solidFill>
                  <a:srgbClr val="1A1B13"/>
                </a:solidFill>
                <a:latin typeface="Circe" panose="020B0502020203020203" pitchFamily="34" charset="-52"/>
              </a:rPr>
              <a:t>المؤسسات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275376" y="4730857"/>
            <a:ext cx="196241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sz="1400" dirty="0">
                <a:solidFill>
                  <a:srgbClr val="1A1B13"/>
                </a:solidFill>
                <a:latin typeface="Circe" panose="020B0502020203020203" pitchFamily="34" charset="-52"/>
              </a:rPr>
              <a:t>انخفاض استهلاك </a:t>
            </a:r>
            <a:r>
              <a:rPr lang="ar-SY" sz="1400" dirty="0" smtClean="0">
                <a:solidFill>
                  <a:srgbClr val="1A1B13"/>
                </a:solidFill>
                <a:latin typeface="Circe" panose="020B0502020203020203" pitchFamily="34" charset="-52"/>
              </a:rPr>
              <a:t>مصادر </a:t>
            </a:r>
            <a:r>
              <a:rPr lang="ar-SY" sz="1400" dirty="0">
                <a:solidFill>
                  <a:srgbClr val="1A1B13"/>
                </a:solidFill>
                <a:latin typeface="Circe" panose="020B0502020203020203" pitchFamily="34" charset="-52"/>
              </a:rPr>
              <a:t>الطاقة </a:t>
            </a:r>
            <a:r>
              <a:rPr lang="ar-SY" sz="1400" dirty="0" smtClean="0">
                <a:solidFill>
                  <a:srgbClr val="1A1B13"/>
                </a:solidFill>
                <a:latin typeface="Circe" panose="020B0502020203020203" pitchFamily="34" charset="-52"/>
              </a:rPr>
              <a:t>(</a:t>
            </a:r>
            <a:r>
              <a:rPr lang="ar-SY" sz="1400" dirty="0">
                <a:solidFill>
                  <a:srgbClr val="1A1B13"/>
                </a:solidFill>
                <a:latin typeface="Circe" panose="020B0502020203020203" pitchFamily="34" charset="-52"/>
              </a:rPr>
              <a:t>عن طريق تحسين تصميم والتحكم الذكي)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709492" y="4730857"/>
            <a:ext cx="189989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sz="1400" dirty="0">
                <a:solidFill>
                  <a:srgbClr val="1A1B13"/>
                </a:solidFill>
                <a:latin typeface="Circe" panose="020B0502020203020203" pitchFamily="34" charset="-52"/>
              </a:rPr>
              <a:t>الحد من الخسائر في الشبكات / تخفيض تكاليف الأعمال لتشغيل مرافق الطاقة</a:t>
            </a:r>
            <a:endParaRPr lang="ru-RU" sz="1400" dirty="0">
              <a:latin typeface="Circe" panose="020B0502020203020203" pitchFamily="34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602862" y="2284403"/>
            <a:ext cx="17798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sz="1400" dirty="0">
                <a:solidFill>
                  <a:srgbClr val="1A1B13"/>
                </a:solidFill>
                <a:latin typeface="Circe" panose="020B0502020203020203" pitchFamily="34" charset="-52"/>
              </a:rPr>
              <a:t>حلول </a:t>
            </a:r>
            <a:r>
              <a:rPr lang="ar-SY" sz="1400" dirty="0" smtClean="0">
                <a:solidFill>
                  <a:srgbClr val="1A1B13"/>
                </a:solidFill>
                <a:latin typeface="Circe" panose="020B0502020203020203" pitchFamily="34" charset="-52"/>
              </a:rPr>
              <a:t> نموذجية </a:t>
            </a:r>
            <a:r>
              <a:rPr lang="ar-SY" sz="1400" dirty="0">
                <a:solidFill>
                  <a:srgbClr val="1A1B13"/>
                </a:solidFill>
                <a:latin typeface="Circe" panose="020B0502020203020203" pitchFamily="34" charset="-52"/>
              </a:rPr>
              <a:t>للطاقة الفكرية </a:t>
            </a:r>
            <a:r>
              <a:rPr lang="ar-SY" sz="1400" dirty="0" smtClean="0">
                <a:solidFill>
                  <a:srgbClr val="1A1B13"/>
                </a:solidFill>
                <a:latin typeface="Circe" panose="020B0502020203020203" pitchFamily="34" charset="-52"/>
              </a:rPr>
              <a:t>لمؤسسات البلديات</a:t>
            </a:r>
            <a:endParaRPr lang="ar-SY" sz="1400" dirty="0">
              <a:solidFill>
                <a:srgbClr val="1A1B13"/>
              </a:solidFill>
              <a:latin typeface="Circe" panose="020B0502020203020203" pitchFamily="34" charset="-52"/>
            </a:endParaRPr>
          </a:p>
        </p:txBody>
      </p:sp>
      <p:sp>
        <p:nvSpPr>
          <p:cNvPr id="17" name="Прямоугольник с двумя скругленными соседними углами 16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ar-AE" sz="11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جامعة الدون التقنية الحكومية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610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207347"/>
            <a:ext cx="11382703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algn="r">
              <a:lnSpc>
                <a:spcPct val="150000"/>
              </a:lnSpc>
            </a:pPr>
            <a:r>
              <a:rPr lang="ar-SY" sz="32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المراكز المتطورة</a:t>
            </a:r>
            <a:endParaRPr lang="en-US" sz="600" b="1" dirty="0" smtClean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818137" y="3257189"/>
            <a:ext cx="37202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Y" sz="2800" b="1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المراكز المتطورة</a:t>
            </a:r>
            <a:endParaRPr lang="ru-RU" sz="2800" b="1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pPr algn="ctr"/>
            <a:r>
              <a:rPr lang="ru-RU" sz="2800" b="1" dirty="0" smtClean="0">
                <a:solidFill>
                  <a:srgbClr val="0089D3"/>
                </a:solidFill>
                <a:latin typeface="Circe" panose="020B0502020203020203" pitchFamily="34" charset="-52"/>
              </a:rPr>
              <a:t>«</a:t>
            </a:r>
            <a:r>
              <a:rPr lang="ar-SY" sz="2800" b="1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التكنولوجيا الحيوية</a:t>
            </a:r>
            <a:r>
              <a:rPr lang="ru-RU" sz="2800" b="1" dirty="0" smtClean="0">
                <a:solidFill>
                  <a:srgbClr val="0089D3"/>
                </a:solidFill>
                <a:latin typeface="Circe" panose="020B0502020203020203" pitchFamily="34" charset="-52"/>
              </a:rPr>
              <a:t>»</a:t>
            </a:r>
            <a:endParaRPr lang="ru-RU" sz="2800" b="1" dirty="0">
              <a:latin typeface="Circe" panose="020B0502020203020203" pitchFamily="3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71716" y="1471484"/>
            <a:ext cx="1813073" cy="17123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1603" y="4270752"/>
            <a:ext cx="1833298" cy="173928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985359" y="1710855"/>
            <a:ext cx="30064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dirty="0">
                <a:solidFill>
                  <a:srgbClr val="1A1B13"/>
                </a:solidFill>
                <a:latin typeface="Circe" panose="020B0502020203020203" pitchFamily="34" charset="-52"/>
              </a:rPr>
              <a:t>إنتاج </a:t>
            </a:r>
            <a:r>
              <a:rPr lang="ar-SY" dirty="0" smtClean="0">
                <a:solidFill>
                  <a:srgbClr val="1A1B13"/>
                </a:solidFill>
                <a:latin typeface="Circe" panose="020B0502020203020203" pitchFamily="34" charset="-52"/>
              </a:rPr>
              <a:t>جيل جديد من الآلات </a:t>
            </a:r>
            <a:r>
              <a:rPr lang="ar-SY" dirty="0">
                <a:solidFill>
                  <a:srgbClr val="1A1B13"/>
                </a:solidFill>
                <a:latin typeface="Circe" panose="020B0502020203020203" pitchFamily="34" charset="-52"/>
              </a:rPr>
              <a:t>الزراعية </a:t>
            </a:r>
            <a:r>
              <a:rPr lang="ar-SY" dirty="0" smtClean="0">
                <a:solidFill>
                  <a:srgbClr val="1A1B13"/>
                </a:solidFill>
                <a:latin typeface="Circe" panose="020B0502020203020203" pitchFamily="34" charset="-52"/>
              </a:rPr>
              <a:t>  بالتعاون مع شركة</a:t>
            </a:r>
            <a:br>
              <a:rPr lang="ar-SY" dirty="0" smtClean="0">
                <a:solidFill>
                  <a:srgbClr val="1A1B13"/>
                </a:solidFill>
                <a:latin typeface="Circe" panose="020B0502020203020203" pitchFamily="34" charset="-52"/>
              </a:rPr>
            </a:br>
            <a:r>
              <a:rPr lang="ar-SY" dirty="0" smtClean="0">
                <a:solidFill>
                  <a:srgbClr val="1A1B13"/>
                </a:solidFill>
                <a:latin typeface="Circe" panose="020B0502020203020203" pitchFamily="34" charset="-52"/>
              </a:rPr>
              <a:t>(روستسيلماش)</a:t>
            </a:r>
            <a:endParaRPr lang="ar-SY" dirty="0">
              <a:solidFill>
                <a:srgbClr val="1A1B13"/>
              </a:solidFill>
              <a:latin typeface="Circe" panose="020B0502020203020203" pitchFamily="34" charset="-52"/>
            </a:endParaRPr>
          </a:p>
          <a:p>
            <a:r>
              <a:rPr lang="ar-SY" dirty="0" smtClean="0">
                <a:solidFill>
                  <a:srgbClr val="1A1B13"/>
                </a:solidFill>
                <a:latin typeface="Circe" panose="020B0502020203020203" pitchFamily="34" charset="-52"/>
              </a:rPr>
              <a:t> </a:t>
            </a:r>
            <a:r>
              <a:rPr lang="en-US" b="1" dirty="0" err="1" smtClean="0">
                <a:solidFill>
                  <a:srgbClr val="ED5C00"/>
                </a:solidFill>
                <a:latin typeface="Circe" panose="020B0502020203020203" pitchFamily="34" charset="-52"/>
              </a:rPr>
              <a:t>Rostselmash</a:t>
            </a:r>
            <a:endParaRPr lang="ru-RU" dirty="0">
              <a:latin typeface="Circe" panose="020B0502020203020203" pitchFamily="34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85359" y="3926846"/>
            <a:ext cx="26727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dirty="0">
                <a:solidFill>
                  <a:srgbClr val="1A1B13"/>
                </a:solidFill>
                <a:latin typeface="Circe" panose="020B0502020203020203" pitchFamily="34" charset="-52"/>
              </a:rPr>
              <a:t>حلول مبتكرة </a:t>
            </a:r>
            <a:r>
              <a:rPr lang="ar-SY" dirty="0" smtClean="0">
                <a:solidFill>
                  <a:srgbClr val="1A1B13"/>
                </a:solidFill>
                <a:latin typeface="Circe" panose="020B0502020203020203" pitchFamily="34" charset="-52"/>
              </a:rPr>
              <a:t>للثروة الحيوية لحوض </a:t>
            </a:r>
            <a:r>
              <a:rPr lang="ar-SY" dirty="0">
                <a:solidFill>
                  <a:srgbClr val="1A1B13"/>
                </a:solidFill>
                <a:latin typeface="Circe" panose="020B0502020203020203" pitchFamily="34" charset="-52"/>
              </a:rPr>
              <a:t>النهر (زيادة قاعدة التغذية </a:t>
            </a:r>
            <a:r>
              <a:rPr lang="ar-SY" dirty="0" smtClean="0">
                <a:solidFill>
                  <a:srgbClr val="1A1B13"/>
                </a:solidFill>
                <a:latin typeface="Circe" panose="020B0502020203020203" pitchFamily="34" charset="-52"/>
              </a:rPr>
              <a:t>بمساعدة الطحالب </a:t>
            </a:r>
            <a:r>
              <a:rPr lang="ar-SY" dirty="0">
                <a:solidFill>
                  <a:srgbClr val="1A1B13"/>
                </a:solidFill>
                <a:latin typeface="Circe" panose="020B0502020203020203" pitchFamily="34" charset="-52"/>
              </a:rPr>
              <a:t>الدقيقة)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933151" y="2349036"/>
            <a:ext cx="2782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2,5%</a:t>
            </a:r>
            <a:endParaRPr lang="ru-RU" sz="4400" dirty="0">
              <a:latin typeface="Montserrat ExtraBold" panose="00000900000000000000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933151" y="1714922"/>
            <a:ext cx="14592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sz="1400" dirty="0" smtClean="0">
                <a:solidFill>
                  <a:srgbClr val="1A1B13"/>
                </a:solidFill>
                <a:latin typeface="Circe" panose="020B0502020203020203" pitchFamily="34" charset="-52"/>
              </a:rPr>
              <a:t>زيادة نقاء القمح عند الجمع بنسبة</a:t>
            </a:r>
            <a:endParaRPr lang="ru-RU" sz="1400" dirty="0">
              <a:latin typeface="Circe" panose="020B0502020203020203" pitchFamily="34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011563" y="4624184"/>
            <a:ext cx="15727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10</a:t>
            </a:r>
            <a:endParaRPr lang="ru-RU" sz="4800" dirty="0">
              <a:latin typeface="Montserrat ExtraBold" panose="00000900000000000000" pitchFamily="2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933151" y="3822297"/>
            <a:ext cx="23563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sz="1600" dirty="0" smtClean="0">
                <a:solidFill>
                  <a:srgbClr val="1A1B13"/>
                </a:solidFill>
                <a:latin typeface="Circe" panose="020B0502020203020203" pitchFamily="34" charset="-52"/>
              </a:rPr>
              <a:t> </a:t>
            </a:r>
            <a:r>
              <a:rPr lang="ar-SY" sz="1600" dirty="0">
                <a:solidFill>
                  <a:srgbClr val="1A1B13"/>
                </a:solidFill>
                <a:latin typeface="Circe" panose="020B0502020203020203" pitchFamily="34" charset="-52"/>
              </a:rPr>
              <a:t/>
            </a:r>
            <a:br>
              <a:rPr lang="ar-SY" sz="1600" dirty="0">
                <a:solidFill>
                  <a:srgbClr val="1A1B13"/>
                </a:solidFill>
                <a:latin typeface="Circe" panose="020B0502020203020203" pitchFamily="34" charset="-52"/>
              </a:rPr>
            </a:br>
            <a:r>
              <a:rPr lang="ar-SY" sz="1600" dirty="0">
                <a:solidFill>
                  <a:srgbClr val="1A1B13"/>
                </a:solidFill>
                <a:latin typeface="Circe" panose="020B0502020203020203" pitchFamily="34" charset="-52"/>
              </a:rPr>
              <a:t>زيادة </a:t>
            </a:r>
            <a:r>
              <a:rPr lang="ar-SY" sz="1600" dirty="0" smtClean="0">
                <a:solidFill>
                  <a:srgbClr val="1A1B13"/>
                </a:solidFill>
                <a:latin typeface="Circe" panose="020B0502020203020203" pitchFamily="34" charset="-52"/>
              </a:rPr>
              <a:t>انتاج المركبات والمكونات النهرية ال عشر اضعاف</a:t>
            </a:r>
            <a:endParaRPr lang="ar-SY" sz="1600" dirty="0">
              <a:solidFill>
                <a:srgbClr val="1A1B13"/>
              </a:solidFill>
              <a:latin typeface="Circe" panose="020B0502020203020203" pitchFamily="34" charset="-52"/>
            </a:endParaRPr>
          </a:p>
          <a:p>
            <a:endParaRPr lang="ru-RU" sz="1600" dirty="0">
              <a:latin typeface="Circe" panose="020B0502020203020203" pitchFamily="34" charset="-52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V="1">
            <a:off x="4985359" y="3526342"/>
            <a:ext cx="6313345" cy="8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8745498" y="4636433"/>
            <a:ext cx="19474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/>
            </a:r>
            <a:br>
              <a:rPr lang="ru-RU" sz="2800" dirty="0">
                <a:solidFill>
                  <a:srgbClr val="0089D3"/>
                </a:solidFill>
                <a:latin typeface="Montserrat ExtraBold" panose="00000900000000000000" pitchFamily="2" charset="-52"/>
              </a:rPr>
            </a:br>
            <a:endParaRPr lang="ru-RU" sz="2800" dirty="0">
              <a:latin typeface="Montserrat ExtraBold" panose="00000900000000000000" pitchFamily="2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743687" y="2334929"/>
            <a:ext cx="2782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2</a:t>
            </a:r>
            <a:endParaRPr lang="ru-RU" sz="4400" dirty="0">
              <a:latin typeface="Montserrat ExtraBold" panose="000009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810020" y="1779263"/>
            <a:ext cx="1602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sz="1400" dirty="0">
                <a:solidFill>
                  <a:srgbClr val="1A1B13"/>
                </a:solidFill>
                <a:latin typeface="Circe" panose="020B0502020203020203" pitchFamily="34" charset="-52"/>
              </a:rPr>
              <a:t>انخفاض في خسارة </a:t>
            </a:r>
            <a:r>
              <a:rPr lang="ar-SY" sz="1400" dirty="0" smtClean="0">
                <a:solidFill>
                  <a:srgbClr val="1A1B13"/>
                </a:solidFill>
                <a:latin typeface="Circe" panose="020B0502020203020203" pitchFamily="34" charset="-52"/>
              </a:rPr>
              <a:t>القمح عند الحصاد بنسبة</a:t>
            </a:r>
            <a:endParaRPr lang="ar-SY" sz="1400" dirty="0">
              <a:solidFill>
                <a:srgbClr val="1A1B13"/>
              </a:solidFill>
              <a:latin typeface="Circe" panose="020B0502020203020203" pitchFamily="34" charset="-52"/>
            </a:endParaRPr>
          </a:p>
          <a:p>
            <a:r>
              <a:rPr lang="ru-RU" sz="1400" dirty="0">
                <a:solidFill>
                  <a:srgbClr val="1A1B13"/>
                </a:solidFill>
                <a:latin typeface="Circe" panose="020B0502020203020203" pitchFamily="34" charset="-52"/>
              </a:rPr>
              <a:t/>
            </a:r>
            <a:br>
              <a:rPr lang="ru-RU" sz="1400" dirty="0">
                <a:solidFill>
                  <a:srgbClr val="1A1B13"/>
                </a:solidFill>
                <a:latin typeface="Circe" panose="020B0502020203020203" pitchFamily="34" charset="-52"/>
              </a:rPr>
            </a:br>
            <a:endParaRPr lang="ru-RU" sz="1400" dirty="0">
              <a:latin typeface="Circe" panose="020B0502020203020203" pitchFamily="34" charset="-52"/>
            </a:endParaRPr>
          </a:p>
        </p:txBody>
      </p:sp>
      <p:sp>
        <p:nvSpPr>
          <p:cNvPr id="19" name="Прямоугольник с двумя скругленными соседними углами 18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ar-AE" sz="11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جامعة الدون التقنية الحكومية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634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-1989" y="337511"/>
            <a:ext cx="1138270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algn="r"/>
            <a:r>
              <a:rPr lang="ar-SY" sz="32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خريجين الجامعة</a:t>
            </a:r>
            <a:endParaRPr lang="ru-RU" sz="3200" b="1" dirty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714375" algn="r"/>
            <a:endParaRPr lang="ru-RU" sz="700" b="1" dirty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2250487" y="2665902"/>
            <a:ext cx="23322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dirty="0">
                <a:solidFill>
                  <a:sysClr val="window" lastClr="FFFFFF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ИНСТИТУЦИОНАЛЬНОЕ ПАРТНЁРСТВО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608691" y="4197012"/>
            <a:ext cx="19383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dirty="0">
                <a:solidFill>
                  <a:sysClr val="window" lastClr="FFFFFF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СОЗДАНИЕ ПРОГРАММ ДВОЙНОГО ДИПЛОМИРОВАНИЯ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621636" y="2657264"/>
            <a:ext cx="22740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>
                <a:solidFill>
                  <a:sysClr val="window" lastClr="FFFFFF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ВЗАИМОДЕЙСТВИЕ В СФЕРЕ КУЛЬТУРЫ И СПОРТА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69" y="988774"/>
            <a:ext cx="10082468" cy="5441475"/>
          </a:xfrm>
          <a:prstGeom prst="rect">
            <a:avLst/>
          </a:prstGeom>
        </p:spPr>
      </p:pic>
      <p:sp>
        <p:nvSpPr>
          <p:cNvPr id="13" name="Rectangle 42"/>
          <p:cNvSpPr>
            <a:spLocks noChangeArrowheads="1"/>
          </p:cNvSpPr>
          <p:nvPr/>
        </p:nvSpPr>
        <p:spPr bwMode="auto">
          <a:xfrm>
            <a:off x="2506848" y="1270125"/>
            <a:ext cx="184150" cy="38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383" y="1085850"/>
            <a:ext cx="708415" cy="70841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851" y="1714994"/>
            <a:ext cx="708415" cy="70841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632" y="2221601"/>
            <a:ext cx="708415" cy="70841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487" y="2438400"/>
            <a:ext cx="708415" cy="70841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31" y="3095855"/>
            <a:ext cx="708415" cy="70841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591" y="3325298"/>
            <a:ext cx="708415" cy="70841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472" y="3798540"/>
            <a:ext cx="708415" cy="70841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518" y="4607383"/>
            <a:ext cx="708415" cy="70841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270" y="2741647"/>
            <a:ext cx="708415" cy="70841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147" y="2559179"/>
            <a:ext cx="708415" cy="70841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107" y="2681056"/>
            <a:ext cx="708415" cy="70841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899" y="1924309"/>
            <a:ext cx="708415" cy="70841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341" y="1822483"/>
            <a:ext cx="708415" cy="70841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25" y="1553692"/>
            <a:ext cx="708415" cy="70841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353" y="1865296"/>
            <a:ext cx="708415" cy="70841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427" y="1515400"/>
            <a:ext cx="708415" cy="708415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363" y="1045529"/>
            <a:ext cx="708415" cy="708415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691" y="1148165"/>
            <a:ext cx="708415" cy="70841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319" y="1400344"/>
            <a:ext cx="708415" cy="708415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479" y="1293825"/>
            <a:ext cx="708415" cy="70841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012" y="1897829"/>
            <a:ext cx="708415" cy="708415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599" y="2032804"/>
            <a:ext cx="708415" cy="708415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983" y="2417158"/>
            <a:ext cx="708415" cy="708415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104" y="2252036"/>
            <a:ext cx="708415" cy="708415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884" y="2559189"/>
            <a:ext cx="708415" cy="708415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643" y="2824829"/>
            <a:ext cx="708415" cy="708415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687" y="2981638"/>
            <a:ext cx="708415" cy="70841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670" y="2108380"/>
            <a:ext cx="708415" cy="70841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111" y="2530898"/>
            <a:ext cx="708415" cy="70841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532" y="1461195"/>
            <a:ext cx="708415" cy="70841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922" y="2885105"/>
            <a:ext cx="708415" cy="708415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103" y="3631787"/>
            <a:ext cx="708415" cy="70841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831" y="3593519"/>
            <a:ext cx="708415" cy="70841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324" y="1742492"/>
            <a:ext cx="708415" cy="708415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990" y="3146815"/>
            <a:ext cx="708415" cy="708415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084" y="1003035"/>
            <a:ext cx="708415" cy="708415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540" y="1161192"/>
            <a:ext cx="708415" cy="708415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32" y="1270125"/>
            <a:ext cx="708415" cy="708415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058" y="1085850"/>
            <a:ext cx="708415" cy="708415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772" y="1298133"/>
            <a:ext cx="708415" cy="708415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091" y="1468275"/>
            <a:ext cx="708415" cy="708415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000" y="1655554"/>
            <a:ext cx="708415" cy="708415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547" y="1461195"/>
            <a:ext cx="708415" cy="708415"/>
          </a:xfrm>
          <a:prstGeom prst="rect">
            <a:avLst/>
          </a:prstGeom>
        </p:spPr>
      </p:pic>
      <p:sp>
        <p:nvSpPr>
          <p:cNvPr id="64" name="Прямоугольник с двумя скругленными соседними углами 63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ar-AE" sz="11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جامعة الدون التقنية الحكومية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5463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289414"/>
            <a:ext cx="1138084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algn="r"/>
            <a:r>
              <a:rPr lang="ar-SY" sz="32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التعاون </a:t>
            </a:r>
            <a:r>
              <a:rPr lang="ar-SY" sz="3200" b="1" dirty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على الساحة </a:t>
            </a:r>
            <a:r>
              <a:rPr lang="ar-SY" sz="32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الدولية</a:t>
            </a:r>
            <a:endParaRPr lang="ru-RU" sz="3200" b="1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714375" algn="r"/>
            <a:endParaRPr lang="ru-RU" sz="700" b="1" dirty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17" name="Picture 21" descr="https://donstu.ru/upload/iblock/f15/750_34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7" t="6268" b="9525"/>
          <a:stretch/>
        </p:blipFill>
        <p:spPr bwMode="auto">
          <a:xfrm>
            <a:off x="8925353" y="1281318"/>
            <a:ext cx="2457350" cy="160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https://donstu.ru/upload/iblock/7d2/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353" y="3042063"/>
            <a:ext cx="2457350" cy="160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8" descr="https://donstu.ru/upload/iblock/c43/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495" y="4811566"/>
            <a:ext cx="2457350" cy="159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с двумя скругленными соседними углами 11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ar-AE" sz="11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جامعة الدون التقنية الحكومية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2" t="46128" r="57881"/>
          <a:stretch/>
        </p:blipFill>
        <p:spPr>
          <a:xfrm>
            <a:off x="5181199" y="3426237"/>
            <a:ext cx="348981" cy="264839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8" r="25203"/>
          <a:stretch/>
        </p:blipFill>
        <p:spPr>
          <a:xfrm>
            <a:off x="7795461" y="1452069"/>
            <a:ext cx="408373" cy="49160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636"/>
          <a:stretch/>
        </p:blipFill>
        <p:spPr>
          <a:xfrm>
            <a:off x="2625290" y="1396236"/>
            <a:ext cx="423330" cy="491606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45424" y="1082409"/>
            <a:ext cx="10246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Y" sz="2800" b="1" dirty="0" smtClean="0">
                <a:solidFill>
                  <a:schemeClr val="accent1">
                    <a:lumMod val="75000"/>
                  </a:schemeClr>
                </a:solidFill>
              </a:rPr>
              <a:t>اوروبا 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349655" y="1108269"/>
            <a:ext cx="6639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Y" sz="2800" b="1" dirty="0" smtClean="0">
                <a:solidFill>
                  <a:schemeClr val="accent1">
                    <a:lumMod val="75000"/>
                  </a:schemeClr>
                </a:solidFill>
              </a:rPr>
              <a:t>اسيا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702994" y="1158737"/>
            <a:ext cx="9252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Y" sz="2800" b="1" dirty="0" smtClean="0">
                <a:solidFill>
                  <a:schemeClr val="accent1">
                    <a:lumMod val="75000"/>
                  </a:schemeClr>
                </a:solidFill>
              </a:rPr>
              <a:t>افريقيا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742464" y="3288724"/>
            <a:ext cx="880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Y" sz="2800" b="1" dirty="0" smtClean="0">
                <a:solidFill>
                  <a:schemeClr val="accent1">
                    <a:lumMod val="75000"/>
                  </a:schemeClr>
                </a:solidFill>
              </a:rPr>
              <a:t>اميركا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824207" y="1646197"/>
            <a:ext cx="9611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-apple-system"/>
              </a:rPr>
              <a:t> </a:t>
            </a:r>
            <a:r>
              <a:rPr lang="ar-SY" dirty="0" smtClean="0">
                <a:solidFill>
                  <a:srgbClr val="000000"/>
                </a:solidFill>
                <a:latin typeface="-apple-system"/>
              </a:rPr>
              <a:t>اسبانيا</a:t>
            </a:r>
            <a:endParaRPr lang="ru-RU" b="0" i="0" dirty="0">
              <a:solidFill>
                <a:srgbClr val="000000"/>
              </a:solidFill>
              <a:effectLst/>
              <a:latin typeface="-apple-system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741774" y="2210228"/>
            <a:ext cx="14883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dirty="0" smtClean="0">
                <a:solidFill>
                  <a:srgbClr val="000000"/>
                </a:solidFill>
                <a:latin typeface="-apple-system"/>
              </a:rPr>
              <a:t>جورجيا</a:t>
            </a:r>
            <a:endParaRPr lang="ru-RU" b="0" i="0" dirty="0">
              <a:solidFill>
                <a:srgbClr val="000000"/>
              </a:solidFill>
              <a:effectLst/>
              <a:latin typeface="-apple-system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916005" y="1965736"/>
            <a:ext cx="6116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dirty="0" smtClean="0">
                <a:solidFill>
                  <a:srgbClr val="000000"/>
                </a:solidFill>
                <a:latin typeface="-apple-system"/>
              </a:rPr>
              <a:t>المانيا</a:t>
            </a:r>
            <a:endParaRPr lang="ru-RU" b="0" i="0" dirty="0">
              <a:solidFill>
                <a:srgbClr val="000000"/>
              </a:solidFill>
              <a:effectLst/>
              <a:latin typeface="-apple-system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861340" y="2493588"/>
            <a:ext cx="611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بلجيكا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618877" y="2811278"/>
            <a:ext cx="904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Y" dirty="0" smtClean="0"/>
              <a:t>بيلاروسيا</a:t>
            </a:r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1810201" y="3114003"/>
            <a:ext cx="668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Y" dirty="0" smtClean="0"/>
              <a:t>قبرص</a:t>
            </a:r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1691806" y="3399754"/>
            <a:ext cx="811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Y" dirty="0" smtClean="0"/>
              <a:t>الدنمارك</a:t>
            </a:r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1796592" y="3659313"/>
            <a:ext cx="675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Y" dirty="0" smtClean="0"/>
              <a:t>استونيا</a:t>
            </a:r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1916005" y="3962038"/>
            <a:ext cx="534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Y" dirty="0" smtClean="0"/>
              <a:t>فنلندا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855559" y="4221597"/>
            <a:ext cx="604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Y" dirty="0" smtClean="0"/>
              <a:t>فرنسا</a:t>
            </a:r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1832026" y="4501624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Y" dirty="0" smtClean="0"/>
              <a:t>ايطاليا</a:t>
            </a:r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1877532" y="4742874"/>
            <a:ext cx="6110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dirty="0" smtClean="0"/>
              <a:t>بولندا</a:t>
            </a:r>
            <a:endParaRPr lang="ru-RU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1785031" y="5021784"/>
            <a:ext cx="670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Y" dirty="0" smtClean="0"/>
              <a:t>برتغال</a:t>
            </a:r>
            <a:endParaRPr lang="ru-RU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1682725" y="5288803"/>
            <a:ext cx="788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Y" dirty="0" smtClean="0"/>
              <a:t>بريطانيا</a:t>
            </a:r>
            <a:endParaRPr lang="ru-RU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1793046" y="5612298"/>
            <a:ext cx="654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Y" dirty="0" smtClean="0"/>
              <a:t>التشيك</a:t>
            </a:r>
            <a:endParaRPr lang="ru-RU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1689358" y="5880046"/>
            <a:ext cx="776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Y" dirty="0" smtClean="0"/>
              <a:t>اوكرانيا</a:t>
            </a:r>
            <a:endParaRPr lang="ru-RU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4349655" y="1682487"/>
            <a:ext cx="657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Y" dirty="0" smtClean="0"/>
              <a:t>ارمينيا</a:t>
            </a:r>
            <a:endParaRPr lang="ar-SY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4158421" y="1931189"/>
            <a:ext cx="832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Y" dirty="0" smtClean="0"/>
              <a:t>اذربيجان</a:t>
            </a:r>
            <a:endParaRPr lang="ar-SY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4349655" y="2222349"/>
            <a:ext cx="654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Y" dirty="0" smtClean="0"/>
              <a:t>الصين</a:t>
            </a:r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4483830" y="2530272"/>
            <a:ext cx="506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Y" dirty="0" smtClean="0"/>
              <a:t>الهند</a:t>
            </a:r>
            <a:endParaRPr lang="ru-RU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4176530" y="2803676"/>
            <a:ext cx="837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Y" dirty="0" smtClean="0"/>
              <a:t>اندونيسيا</a:t>
            </a:r>
            <a:endParaRPr lang="ru-RU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4418537" y="3078994"/>
            <a:ext cx="570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Y" dirty="0" smtClean="0"/>
              <a:t>ايران</a:t>
            </a:r>
            <a:endParaRPr lang="ru-RU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4374755" y="3408981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Y" dirty="0" smtClean="0"/>
              <a:t>اليابان</a:t>
            </a:r>
            <a:endParaRPr lang="ru-RU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051751" y="3674168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Y" dirty="0" smtClean="0"/>
              <a:t>كازاخستان</a:t>
            </a:r>
            <a:endParaRPr lang="ru-RU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4275109" y="3965328"/>
            <a:ext cx="729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Y" dirty="0" smtClean="0"/>
              <a:t>فلسطين</a:t>
            </a:r>
            <a:endParaRPr lang="ru-RU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4200027" y="4273251"/>
            <a:ext cx="795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Y" dirty="0" smtClean="0"/>
              <a:t>سيرلانكا</a:t>
            </a:r>
            <a:endParaRPr lang="ru-RU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4072075" y="4533229"/>
            <a:ext cx="944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Y" dirty="0" smtClean="0"/>
              <a:t>اوزبكستان</a:t>
            </a:r>
            <a:endParaRPr lang="ru-RU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4064574" y="4838844"/>
            <a:ext cx="938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Y" dirty="0" smtClean="0"/>
              <a:t>طاجكستان</a:t>
            </a:r>
            <a:endParaRPr lang="ru-RU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4407575" y="5052649"/>
            <a:ext cx="553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Y" dirty="0" smtClean="0"/>
              <a:t>تركيا</a:t>
            </a:r>
            <a:endParaRPr lang="ru-RU" dirty="0"/>
          </a:p>
        </p:txBody>
      </p:sp>
      <p:sp>
        <p:nvSpPr>
          <p:cNvPr id="55" name="Прямоугольник 54"/>
          <p:cNvSpPr/>
          <p:nvPr/>
        </p:nvSpPr>
        <p:spPr>
          <a:xfrm>
            <a:off x="4403049" y="5377002"/>
            <a:ext cx="546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Y" dirty="0" smtClean="0"/>
              <a:t>فيتنام</a:t>
            </a:r>
            <a:endParaRPr lang="ru-RU" dirty="0"/>
          </a:p>
        </p:txBody>
      </p:sp>
      <p:sp>
        <p:nvSpPr>
          <p:cNvPr id="56" name="Прямоугольник 55"/>
          <p:cNvSpPr/>
          <p:nvPr/>
        </p:nvSpPr>
        <p:spPr>
          <a:xfrm>
            <a:off x="6888942" y="1711637"/>
            <a:ext cx="731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Y" dirty="0"/>
              <a:t>الجزائر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7017182" y="1986441"/>
            <a:ext cx="583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dirty="0"/>
              <a:t>مصر</a:t>
            </a:r>
            <a:endParaRPr lang="ru-RU" dirty="0"/>
          </a:p>
        </p:txBody>
      </p:sp>
      <p:sp>
        <p:nvSpPr>
          <p:cNvPr id="58" name="Прямоугольник 57"/>
          <p:cNvSpPr/>
          <p:nvPr/>
        </p:nvSpPr>
        <p:spPr>
          <a:xfrm>
            <a:off x="7143477" y="2254799"/>
            <a:ext cx="468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dirty="0"/>
              <a:t>غانا</a:t>
            </a:r>
            <a:endParaRPr lang="ru-RU" dirty="0"/>
          </a:p>
        </p:txBody>
      </p:sp>
      <p:sp>
        <p:nvSpPr>
          <p:cNvPr id="59" name="Прямоугольник 58"/>
          <p:cNvSpPr/>
          <p:nvPr/>
        </p:nvSpPr>
        <p:spPr>
          <a:xfrm>
            <a:off x="7114623" y="2529603"/>
            <a:ext cx="497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dirty="0"/>
              <a:t>كينيا</a:t>
            </a:r>
            <a:endParaRPr lang="ru-RU" dirty="0"/>
          </a:p>
        </p:txBody>
      </p:sp>
      <p:sp>
        <p:nvSpPr>
          <p:cNvPr id="60" name="Прямоугольник 59"/>
          <p:cNvSpPr/>
          <p:nvPr/>
        </p:nvSpPr>
        <p:spPr>
          <a:xfrm>
            <a:off x="7017182" y="2860031"/>
            <a:ext cx="611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dirty="0"/>
              <a:t>ناميبيا</a:t>
            </a:r>
            <a:endParaRPr lang="ru-RU" dirty="0"/>
          </a:p>
        </p:txBody>
      </p:sp>
      <p:sp>
        <p:nvSpPr>
          <p:cNvPr id="61" name="Прямоугольник 60"/>
          <p:cNvSpPr/>
          <p:nvPr/>
        </p:nvSpPr>
        <p:spPr>
          <a:xfrm>
            <a:off x="6990929" y="3733500"/>
            <a:ext cx="631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Y" dirty="0" smtClean="0"/>
              <a:t>اميركا</a:t>
            </a:r>
            <a:endParaRPr lang="ar-SY" dirty="0"/>
          </a:p>
        </p:txBody>
      </p:sp>
      <p:sp>
        <p:nvSpPr>
          <p:cNvPr id="62" name="Прямоугольник 61"/>
          <p:cNvSpPr/>
          <p:nvPr/>
        </p:nvSpPr>
        <p:spPr>
          <a:xfrm>
            <a:off x="7017182" y="3967304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Y" dirty="0" smtClean="0"/>
              <a:t>تشيلي</a:t>
            </a:r>
            <a:endParaRPr lang="ru-RU" dirty="0"/>
          </a:p>
        </p:txBody>
      </p:sp>
      <p:sp>
        <p:nvSpPr>
          <p:cNvPr id="63" name="Прямоугольник 62"/>
          <p:cNvSpPr/>
          <p:nvPr/>
        </p:nvSpPr>
        <p:spPr>
          <a:xfrm>
            <a:off x="6855808" y="4271849"/>
            <a:ext cx="782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Y" dirty="0" smtClean="0"/>
              <a:t>البرازيل</a:t>
            </a:r>
            <a:endParaRPr lang="ru-RU" dirty="0"/>
          </a:p>
        </p:txBody>
      </p:sp>
      <p:sp>
        <p:nvSpPr>
          <p:cNvPr id="64" name="Прямоугольник 63"/>
          <p:cNvSpPr/>
          <p:nvPr/>
        </p:nvSpPr>
        <p:spPr>
          <a:xfrm>
            <a:off x="6930173" y="4537611"/>
            <a:ext cx="708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Y" dirty="0" smtClean="0"/>
              <a:t>فنزويلا</a:t>
            </a:r>
            <a:endParaRPr lang="ru-RU" dirty="0"/>
          </a:p>
        </p:txBody>
      </p:sp>
      <p:sp>
        <p:nvSpPr>
          <p:cNvPr id="65" name="Прямоугольник 64"/>
          <p:cNvSpPr/>
          <p:nvPr/>
        </p:nvSpPr>
        <p:spPr>
          <a:xfrm>
            <a:off x="4416866" y="5665966"/>
            <a:ext cx="522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Y" dirty="0"/>
              <a:t>نيبال</a:t>
            </a:r>
            <a:endParaRPr lang="ru-RU" dirty="0"/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7"/>
          <a:srcRect l="46910" t="77619" r="51356" b="19645"/>
          <a:stretch/>
        </p:blipFill>
        <p:spPr>
          <a:xfrm>
            <a:off x="5191427" y="5646308"/>
            <a:ext cx="366789" cy="325754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1" r="57923" b="60055"/>
          <a:stretch/>
        </p:blipFill>
        <p:spPr>
          <a:xfrm>
            <a:off x="5186323" y="1474355"/>
            <a:ext cx="345615" cy="196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339097"/>
            <a:ext cx="113827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algn="r"/>
            <a:r>
              <a:rPr lang="ar-SY" sz="32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التعاون على الساحة الدولية</a:t>
            </a:r>
            <a:endParaRPr lang="ru-RU" sz="3200" b="1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714375" algn="r"/>
            <a:endParaRPr lang="ru-RU" sz="3200" b="1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Группа 15"/>
          <p:cNvGrpSpPr/>
          <p:nvPr/>
        </p:nvGrpSpPr>
        <p:grpSpPr>
          <a:xfrm>
            <a:off x="-437216" y="1004994"/>
            <a:ext cx="9968491" cy="5431215"/>
            <a:chOff x="799913" y="1035782"/>
            <a:chExt cx="10827011" cy="5373630"/>
          </a:xfrm>
        </p:grpSpPr>
        <p:graphicFrame>
          <p:nvGraphicFramePr>
            <p:cNvPr id="18" name="Схема 17"/>
            <p:cNvGraphicFramePr/>
            <p:nvPr>
              <p:extLst>
                <p:ext uri="{D42A27DB-BD31-4B8C-83A1-F6EECF244321}">
                  <p14:modId xmlns:p14="http://schemas.microsoft.com/office/powerpoint/2010/main" val="1802133907"/>
                </p:ext>
              </p:extLst>
            </p:nvPr>
          </p:nvGraphicFramePr>
          <p:xfrm>
            <a:off x="799913" y="1035782"/>
            <a:ext cx="10827011" cy="537363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9" name="TextBox 18"/>
            <p:cNvSpPr txBox="1"/>
            <p:nvPr/>
          </p:nvSpPr>
          <p:spPr>
            <a:xfrm>
              <a:off x="2511898" y="5072568"/>
              <a:ext cx="2003696" cy="639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ar-SY" sz="12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برامج الدبلومات المزدوجة مع جامعة الاتحاد الأوروبي وجامعة الصين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274635" y="2028914"/>
              <a:ext cx="1999975" cy="304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ar-SY" sz="1400" b="1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التعاون الشبكي </a:t>
              </a:r>
              <a:endPara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845972" y="1302497"/>
              <a:ext cx="2430036" cy="1065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lvl="0" indent="0" algn="r"/>
              <a:endParaRPr lang="ru-RU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35731" indent="-135731" algn="r">
                <a:tabLst>
                  <a:tab pos="135731" algn="l"/>
                  <a:tab pos="1079897" algn="l"/>
                </a:tabLst>
              </a:pPr>
              <a:r>
                <a:rPr lang="ar-SY" sz="1400" b="1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ريال مدريد – جامعة الدون</a:t>
              </a:r>
              <a:endPara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endParaRPr>
            </a:p>
            <a:p>
              <a:pPr marL="135731" indent="-135731" algn="r">
                <a:tabLst>
                  <a:tab pos="135731" algn="l"/>
                  <a:tab pos="1079897" algn="l"/>
                </a:tabLst>
              </a:pPr>
              <a:endParaRPr lang="en-US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endParaRPr>
            </a:p>
            <a:p>
              <a:pPr marL="135731" indent="-135731" algn="r">
                <a:tabLst>
                  <a:tab pos="135731" algn="l"/>
                  <a:tab pos="1079897" algn="l"/>
                </a:tabLst>
              </a:pPr>
              <a:r>
                <a:rPr lang="ru-RU" sz="1400" b="1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«</a:t>
              </a:r>
              <a:r>
                <a:rPr lang="ar-SY" sz="1400" b="1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اقسام مزدوجة اللغة</a:t>
              </a:r>
              <a:r>
                <a:rPr lang="ru-RU" sz="1400" b="1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»</a:t>
              </a:r>
              <a:r>
                <a:rPr lang="ru-RU" sz="14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/>
              </a:r>
              <a:br>
                <a:rPr lang="ru-RU" sz="14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</a:br>
              <a:endPara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815102" y="4930525"/>
              <a:ext cx="2210137" cy="913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150000"/>
                </a:lnSpc>
              </a:pPr>
              <a:r>
                <a:rPr lang="en-US" sz="1200" dirty="0">
                  <a:latin typeface="Circe" panose="020B0502020203020203" pitchFamily="34" charset="-52"/>
                </a:rPr>
                <a:t>RFFI MO KNR</a:t>
              </a:r>
              <a:br>
                <a:rPr lang="en-US" sz="1200" dirty="0">
                  <a:latin typeface="Circe" panose="020B0502020203020203" pitchFamily="34" charset="-52"/>
                </a:rPr>
              </a:br>
              <a:r>
                <a:rPr lang="en-US" sz="1200" dirty="0">
                  <a:latin typeface="Circe" panose="020B0502020203020203" pitchFamily="34" charset="-52"/>
                </a:rPr>
                <a:t>TEMPUS IV, </a:t>
              </a:r>
              <a:br>
                <a:rPr lang="en-US" sz="1200" dirty="0">
                  <a:latin typeface="Circe" panose="020B0502020203020203" pitchFamily="34" charset="-52"/>
                </a:rPr>
              </a:br>
              <a:r>
                <a:rPr lang="en-US" sz="1200" dirty="0">
                  <a:latin typeface="Circe" panose="020B0502020203020203" pitchFamily="34" charset="-52"/>
                </a:rPr>
                <a:t>ERASMUS +</a:t>
              </a:r>
              <a:endParaRPr lang="ru-RU" sz="1200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pic>
          <p:nvPicPr>
            <p:cNvPr id="23" name="Picture 2" descr="074082840b6b061d47314b3bacc5355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835" y="1285713"/>
              <a:ext cx="826462" cy="6709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</p:grpSp>
      <p:sp>
        <p:nvSpPr>
          <p:cNvPr id="24" name="Прямоугольник 23"/>
          <p:cNvSpPr/>
          <p:nvPr/>
        </p:nvSpPr>
        <p:spPr>
          <a:xfrm>
            <a:off x="2128389" y="2722278"/>
            <a:ext cx="23322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ar-SY" sz="1400" b="1" dirty="0">
                <a:solidFill>
                  <a:sysClr val="window" lastClr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الشراكة المؤسسية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608691" y="4197012"/>
            <a:ext cx="19383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ar-SY" sz="1400" b="1" dirty="0">
                <a:solidFill>
                  <a:sysClr val="window" lastClr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إنشاء برامج شهادة مزدوجة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692800" y="2665902"/>
            <a:ext cx="22740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ar-SY" sz="1400" b="1" dirty="0">
                <a:solidFill>
                  <a:sysClr val="window" lastClr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التفاعل مع المنظمات:</a:t>
            </a:r>
          </a:p>
          <a:p>
            <a:pPr lvl="0"/>
            <a:r>
              <a:rPr lang="ar-SY" sz="1400" b="1" dirty="0">
                <a:solidFill>
                  <a:sysClr val="window" lastClr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الثقافة والأعمال التجارية والسياحة</a:t>
            </a:r>
            <a:endParaRPr lang="ru-RU" sz="1400" b="1" dirty="0">
              <a:solidFill>
                <a:sysClr val="window" lastClr="FFFFFF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798" y="1195923"/>
            <a:ext cx="2354905" cy="152635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0" cstate="print"/>
          <a:srcRect l="16926" t="25500" r="22044" b="6730"/>
          <a:stretch/>
        </p:blipFill>
        <p:spPr>
          <a:xfrm>
            <a:off x="9027797" y="3002499"/>
            <a:ext cx="2354905" cy="147548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9" name="Picture 2" descr="https://donstu.ru/upload/iblock/7bd/750_833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027799" y="4758206"/>
            <a:ext cx="2354904" cy="1535638"/>
          </a:xfrm>
          <a:prstGeom prst="rect">
            <a:avLst/>
          </a:prstGeom>
          <a:noFill/>
        </p:spPr>
      </p:pic>
      <p:sp>
        <p:nvSpPr>
          <p:cNvPr id="30" name="Прямоугольник с двумя скругленными соседними углами 29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ar-AE" sz="11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جامعة الدون التقنية الحكومية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707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144188"/>
            <a:ext cx="11382703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algn="r">
              <a:lnSpc>
                <a:spcPct val="150000"/>
              </a:lnSpc>
            </a:pPr>
            <a:r>
              <a:rPr lang="ar-SY" sz="32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التعاون الشبكي</a:t>
            </a:r>
            <a:endParaRPr lang="ru-RU" sz="2400" b="1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074082840b6b061d47314b3bacc5355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41" y="1393748"/>
            <a:ext cx="1172772" cy="10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2772712" y="1371865"/>
            <a:ext cx="512219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185738" indent="258763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625475" algn="l"/>
                <a:tab pos="630238" algn="l"/>
              </a:tabLst>
              <a:defRPr/>
            </a:pPr>
            <a:r>
              <a:rPr lang="ar-SY" sz="2800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المؤسسات الشريكة</a:t>
            </a:r>
            <a:endParaRPr lang="en-US" sz="2800" dirty="0" smtClean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471488" indent="-2857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9B2"/>
              </a:buClr>
              <a:buFont typeface="Arial" panose="020B0604020202020204" pitchFamily="34" charset="0"/>
              <a:buChar char="•"/>
              <a:tabLst>
                <a:tab pos="625475" algn="l"/>
                <a:tab pos="630238" algn="l"/>
              </a:tabLst>
              <a:defRPr/>
            </a:pP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ASIIN (</a:t>
            </a:r>
            <a:r>
              <a:rPr lang="ar-SY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المانيا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en-US" sz="1600" dirty="0">
              <a:solidFill>
                <a:schemeClr val="bg2">
                  <a:lumMod val="10000"/>
                </a:schemeClr>
              </a:solidFill>
              <a:latin typeface="Circe Light" panose="020B04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71488" indent="-2857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9B2"/>
              </a:buClr>
              <a:buFont typeface="Arial" panose="020B0604020202020204" pitchFamily="34" charset="0"/>
              <a:buChar char="•"/>
              <a:tabLst>
                <a:tab pos="625475" algn="l"/>
                <a:tab pos="630238" algn="l"/>
              </a:tabLst>
              <a:defRPr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NQA 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ar-SY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بريطانيا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en-US" sz="1600" dirty="0">
              <a:solidFill>
                <a:schemeClr val="bg2">
                  <a:lumMod val="10000"/>
                </a:schemeClr>
              </a:solidFill>
              <a:latin typeface="Circe Light" panose="020B04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71488" indent="-2857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9B2"/>
              </a:buClr>
              <a:buFont typeface="Arial" panose="020B0604020202020204" pitchFamily="34" charset="0"/>
              <a:buChar char="•"/>
              <a:tabLst>
                <a:tab pos="625475" algn="l"/>
                <a:tab pos="630238" algn="l"/>
              </a:tabLst>
              <a:defRPr/>
            </a:pP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EURASHE</a:t>
            </a:r>
            <a:endParaRPr lang="en-US" sz="1600" dirty="0">
              <a:solidFill>
                <a:schemeClr val="bg2">
                  <a:lumMod val="10000"/>
                </a:schemeClr>
              </a:solidFill>
              <a:latin typeface="Circe Light" panose="020B04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" name="Прямоугольник 8"/>
          <p:cNvSpPr>
            <a:spLocks noChangeArrowheads="1"/>
          </p:cNvSpPr>
          <p:nvPr/>
        </p:nvSpPr>
        <p:spPr bwMode="auto">
          <a:xfrm>
            <a:off x="818484" y="3975044"/>
            <a:ext cx="1571117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sz="32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23</a:t>
            </a:r>
            <a:r>
              <a:rPr lang="en-US" altLang="ru-RU" sz="24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ru-RU" altLang="ru-RU" sz="2400" b="1" dirty="0" smtClean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ar-SY" alt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شريك دولي</a:t>
            </a:r>
            <a:endParaRPr lang="en-US" altLang="ru-RU" sz="2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8"/>
          <p:cNvSpPr>
            <a:spLocks noChangeArrowheads="1"/>
          </p:cNvSpPr>
          <p:nvPr/>
        </p:nvSpPr>
        <p:spPr bwMode="auto">
          <a:xfrm>
            <a:off x="812192" y="2794131"/>
            <a:ext cx="1499596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sz="32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58 </a:t>
            </a:r>
            <a:endParaRPr lang="ru-RU" altLang="ru-RU" sz="3200" b="1" dirty="0" smtClean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ar-SY" alt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جامعة روسية</a:t>
            </a:r>
            <a:endParaRPr lang="en-US" altLang="ru-RU" sz="2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2632279" y="1434738"/>
            <a:ext cx="2333" cy="4399422"/>
          </a:xfrm>
          <a:prstGeom prst="line">
            <a:avLst/>
          </a:prstGeom>
          <a:ln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Диаграмма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8522543"/>
              </p:ext>
            </p:extLst>
          </p:nvPr>
        </p:nvGraphicFramePr>
        <p:xfrm>
          <a:off x="2704456" y="3814725"/>
          <a:ext cx="2502571" cy="2283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Диаграмма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6985648"/>
              </p:ext>
            </p:extLst>
          </p:nvPr>
        </p:nvGraphicFramePr>
        <p:xfrm>
          <a:off x="5292567" y="4029339"/>
          <a:ext cx="2499104" cy="2073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24" name="Прямая соединительная линия 23"/>
          <p:cNvCxnSpPr/>
          <p:nvPr/>
        </p:nvCxnSpPr>
        <p:spPr>
          <a:xfrm>
            <a:off x="7808656" y="1461549"/>
            <a:ext cx="2333" cy="4399422"/>
          </a:xfrm>
          <a:prstGeom prst="line">
            <a:avLst/>
          </a:prstGeom>
          <a:ln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/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31" y="1523494"/>
            <a:ext cx="665162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</p:pic>
      <p:pic>
        <p:nvPicPr>
          <p:cNvPr id="27" name="Рисунок 7" descr="http://tempus-e3m.com/wp-content/uploads/2015/03/HERZEN-150x15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9" y="3522156"/>
            <a:ext cx="7715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11" descr="http://tempus-e3m.com/wp-content/uploads/2015/02/NVSU-150x15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8" y="2253744"/>
            <a:ext cx="4953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Рисунок 10" descr="http://tempus-e3m.com/wp-content/uploads/2014/11/VSU-Voronezh-State-University-254x30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168" y="2874456"/>
            <a:ext cx="503238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06" y="4263519"/>
            <a:ext cx="482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786" y="4844544"/>
            <a:ext cx="462619" cy="4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Рисунок 10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06" y="5437998"/>
            <a:ext cx="478663" cy="459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Рисунок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866" y="2076685"/>
            <a:ext cx="703263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Рисунок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135" y="2940797"/>
            <a:ext cx="8524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Рисунок 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0" r="19942"/>
          <a:stretch>
            <a:fillRect/>
          </a:stretch>
        </p:blipFill>
        <p:spPr bwMode="auto">
          <a:xfrm>
            <a:off x="8734833" y="1441738"/>
            <a:ext cx="73183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Рисунок 3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615" y="3841606"/>
            <a:ext cx="4381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Рисунок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" t="4007" r="2426" b="2921"/>
          <a:stretch>
            <a:fillRect/>
          </a:stretch>
        </p:blipFill>
        <p:spPr bwMode="auto">
          <a:xfrm>
            <a:off x="8642434" y="5386331"/>
            <a:ext cx="7778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Рисунок 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292" y="4328626"/>
            <a:ext cx="752475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Рисунок 4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692" y="4981431"/>
            <a:ext cx="6858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Рисунок 2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0" b="19600"/>
          <a:stretch>
            <a:fillRect/>
          </a:stretch>
        </p:blipFill>
        <p:spPr bwMode="auto">
          <a:xfrm>
            <a:off x="8660045" y="3177995"/>
            <a:ext cx="630238" cy="70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Рисунок 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884" y="1619008"/>
            <a:ext cx="608012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Рисунок 1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157" y="1553920"/>
            <a:ext cx="376237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0" descr="http://valeru.net/wp-content/uploads/2014/03/mgpu_neu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6149" y="4428444"/>
            <a:ext cx="568325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Рисунок 3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495" y="4981431"/>
            <a:ext cx="887649" cy="398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Рисунок 4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413" y="5537546"/>
            <a:ext cx="123293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Рисунок 4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037" y="4395511"/>
            <a:ext cx="6858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Рисунок 47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548" y="2758591"/>
            <a:ext cx="481448" cy="505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2" descr="http://www.ugues.ru/_style/logo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5" r="81021" b="19289"/>
          <a:stretch>
            <a:fillRect/>
          </a:stretch>
        </p:blipFill>
        <p:spPr bwMode="auto">
          <a:xfrm>
            <a:off x="11096875" y="2377650"/>
            <a:ext cx="353985" cy="363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Рисунок 2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r="19847"/>
          <a:stretch>
            <a:fillRect/>
          </a:stretch>
        </p:blipFill>
        <p:spPr bwMode="auto">
          <a:xfrm>
            <a:off x="9508654" y="3867199"/>
            <a:ext cx="482830" cy="49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Рисунок 2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900" y="2932044"/>
            <a:ext cx="4889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Рисунок 48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66" y="3487765"/>
            <a:ext cx="685800" cy="353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Рисунок 4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298" y="1630618"/>
            <a:ext cx="5016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Рисунок 25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147" y="4908338"/>
            <a:ext cx="87471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Рисунок 17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916" y="4417174"/>
            <a:ext cx="481012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Рисунок 12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389" y="3944054"/>
            <a:ext cx="5000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Рисунок 35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811" y="3686683"/>
            <a:ext cx="635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Рисунок 40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621" y="3018143"/>
            <a:ext cx="5334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10816798" y="5494973"/>
            <a:ext cx="741590" cy="353599"/>
          </a:xfrm>
          <a:prstGeom prst="rect">
            <a:avLst/>
          </a:prstGeom>
        </p:spPr>
      </p:pic>
      <p:pic>
        <p:nvPicPr>
          <p:cNvPr id="67" name="Рисунок 9" descr="http://tempus-e3m.com/wp-content/uploads/2014/11/SPACE-SPACE-Network-Brussels-300x71.bmp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447" y="2304934"/>
            <a:ext cx="1687437" cy="509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Прямоугольник с двумя скругленными соседними углами 46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ar-AE" sz="11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جامعة الدون التقنية الحكومية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82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/>
          <p:cNvSpPr txBox="1"/>
          <p:nvPr/>
        </p:nvSpPr>
        <p:spPr>
          <a:xfrm>
            <a:off x="0" y="308182"/>
            <a:ext cx="1126261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algn="r"/>
            <a:r>
              <a:rPr lang="ar-SY" sz="32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التعاون الشبكي</a:t>
            </a:r>
            <a:endParaRPr lang="ru-RU" sz="3200" b="1" dirty="0" smtClean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714375" algn="r"/>
            <a:endParaRPr lang="ru-RU" sz="700" b="1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25"/>
          <p:cNvGrpSpPr>
            <a:grpSpLocks/>
          </p:cNvGrpSpPr>
          <p:nvPr/>
        </p:nvGrpSpPr>
        <p:grpSpPr bwMode="auto">
          <a:xfrm>
            <a:off x="818140" y="5842712"/>
            <a:ext cx="10564562" cy="699896"/>
            <a:chOff x="146050" y="1568450"/>
            <a:chExt cx="8740290" cy="62276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5728" y="1626060"/>
              <a:ext cx="1377950" cy="56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2724" y="1666304"/>
              <a:ext cx="1787024" cy="486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597" y="1636379"/>
              <a:ext cx="871537" cy="544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8914" y="1641432"/>
              <a:ext cx="767426" cy="479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7" descr="F:\лого\Worldscills.bmp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082" y="1568450"/>
              <a:ext cx="939800" cy="594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Рисунок 9" descr="http://tempus-e3m.com/wp-content/uploads/2014/11/SPACE-SPACE-Network-Brussels-300x71.bmp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0" y="1698442"/>
              <a:ext cx="1602888" cy="422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5" descr="http://www.eucen.eu/images/header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618"/>
            <a:stretch>
              <a:fillRect/>
            </a:stretch>
          </p:blipFill>
          <p:spPr bwMode="auto">
            <a:xfrm>
              <a:off x="651275" y="1626060"/>
              <a:ext cx="717550" cy="536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Рисунок 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050" y="1600200"/>
              <a:ext cx="514350" cy="51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5"/>
          <p:cNvSpPr txBox="1"/>
          <p:nvPr/>
        </p:nvSpPr>
        <p:spPr>
          <a:xfrm>
            <a:off x="8694886" y="902394"/>
            <a:ext cx="61680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Y" sz="2400" dirty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المشاريع والبرامج الدولية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9458" y="1113469"/>
            <a:ext cx="3097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Y" sz="1600" dirty="0">
                <a:solidFill>
                  <a:srgbClr val="0089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مشاريع دولية في المجالات التالية:</a:t>
            </a:r>
          </a:p>
          <a:p>
            <a:r>
              <a:rPr lang="ar-SY" sz="1600" dirty="0" smtClean="0">
                <a:solidFill>
                  <a:srgbClr val="0089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التعليم</a:t>
            </a:r>
            <a:endParaRPr lang="ar-SY" sz="1600" dirty="0">
              <a:solidFill>
                <a:srgbClr val="0089D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ar-SY" sz="1600" dirty="0" smtClean="0">
                <a:solidFill>
                  <a:srgbClr val="0089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الاعتراف </a:t>
            </a:r>
            <a:endParaRPr lang="ar-SY" sz="1600" dirty="0">
              <a:solidFill>
                <a:srgbClr val="0089D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ar-SY" sz="1600" dirty="0">
                <a:solidFill>
                  <a:srgbClr val="0089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التنمية الإقليمية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3504" y="1101902"/>
            <a:ext cx="1073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89D3"/>
                </a:solidFill>
                <a:latin typeface="Montserrat ExtraBold" panose="00000900000000000000" pitchFamily="50" charset="-52"/>
              </a:rPr>
              <a:t>13</a:t>
            </a:r>
            <a:endParaRPr lang="ru-RU" sz="5400" dirty="0">
              <a:solidFill>
                <a:schemeClr val="bg2">
                  <a:lumMod val="10000"/>
                </a:schemeClr>
              </a:solidFill>
              <a:latin typeface="Montserrat ExtraBold" panose="00000900000000000000" pitchFamily="50" charset="-52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926758" y="1188725"/>
            <a:ext cx="3480437" cy="1255210"/>
          </a:xfrm>
          <a:prstGeom prst="rect">
            <a:avLst/>
          </a:prstGeom>
        </p:spPr>
      </p:pic>
      <p:sp>
        <p:nvSpPr>
          <p:cNvPr id="19" name="Прямоугольник с двумя скругленными соседними углами 18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ar-AE" sz="11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جامعة الدون التقنية الحكومية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37" name="Группа 36"/>
          <p:cNvGrpSpPr/>
          <p:nvPr/>
        </p:nvGrpSpPr>
        <p:grpSpPr>
          <a:xfrm>
            <a:off x="2376906" y="2789368"/>
            <a:ext cx="6398463" cy="2597938"/>
            <a:chOff x="2900856" y="2930666"/>
            <a:chExt cx="6398463" cy="2597938"/>
          </a:xfrm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7271630" y="2931540"/>
              <a:ext cx="2027689" cy="2597064"/>
            </a:xfrm>
            <a:prstGeom prst="roundRect">
              <a:avLst>
                <a:gd name="adj" fmla="val 8348"/>
              </a:avLst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Скругленный прямоугольник 38"/>
            <p:cNvSpPr/>
            <p:nvPr/>
          </p:nvSpPr>
          <p:spPr>
            <a:xfrm>
              <a:off x="5088338" y="2931488"/>
              <a:ext cx="2027689" cy="2597115"/>
            </a:xfrm>
            <a:prstGeom prst="roundRect">
              <a:avLst>
                <a:gd name="adj" fmla="val 8348"/>
              </a:avLst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Скругленный прямоугольник 39"/>
            <p:cNvSpPr/>
            <p:nvPr/>
          </p:nvSpPr>
          <p:spPr>
            <a:xfrm>
              <a:off x="2900856" y="2930666"/>
              <a:ext cx="2027689" cy="2597938"/>
            </a:xfrm>
            <a:prstGeom prst="roundRect">
              <a:avLst>
                <a:gd name="adj" fmla="val 8348"/>
              </a:avLst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3011274" y="3334099"/>
              <a:ext cx="1811044" cy="261546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3011906" y="3660931"/>
              <a:ext cx="1811044" cy="261546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3009178" y="3988300"/>
              <a:ext cx="1811044" cy="404834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3009178" y="4458957"/>
              <a:ext cx="1811044" cy="261546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3009178" y="4786326"/>
              <a:ext cx="1811044" cy="261546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3009178" y="5113695"/>
              <a:ext cx="1811044" cy="261546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908360" y="5089217"/>
              <a:ext cx="20276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ar-SA" altLang="ru-RU" sz="1200" dirty="0">
                  <a:solidFill>
                    <a:srgbClr val="0089D3"/>
                  </a:solidFill>
                  <a:latin typeface="inherit"/>
                </a:rPr>
                <a:t>التعليم الهندسي</a:t>
              </a:r>
              <a:r>
                <a:rPr kumimoji="0" lang="ru-RU" altLang="ru-RU" sz="500" i="0" u="none" strike="noStrike" cap="none" normalizeH="0" baseline="0" dirty="0" smtClean="0">
                  <a:ln>
                    <a:noFill/>
                  </a:ln>
                  <a:solidFill>
                    <a:srgbClr val="0089D3"/>
                  </a:solidFill>
                  <a:effectLst/>
                </a:rPr>
                <a:t> </a:t>
              </a:r>
              <a:endParaRPr kumimoji="0" lang="ru-RU" altLang="ru-RU" sz="1200" i="0" u="none" strike="noStrike" cap="none" normalizeH="0" baseline="0" dirty="0" smtClean="0">
                <a:ln>
                  <a:noFill/>
                </a:ln>
                <a:solidFill>
                  <a:srgbClr val="0089D3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5202922" y="3350131"/>
              <a:ext cx="1811044" cy="418159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5194564" y="3867897"/>
              <a:ext cx="1811044" cy="437283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5202922" y="4404786"/>
              <a:ext cx="1811044" cy="437283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5202922" y="4913347"/>
              <a:ext cx="1811044" cy="437283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7379951" y="3356697"/>
              <a:ext cx="1811044" cy="583943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7379951" y="4059281"/>
              <a:ext cx="1811044" cy="583943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7379951" y="4755547"/>
              <a:ext cx="1811044" cy="583943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2617355" y="2796419"/>
            <a:ext cx="1546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 smtClean="0">
                <a:solidFill>
                  <a:srgbClr val="0089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التعليم</a:t>
            </a:r>
            <a:endParaRPr lang="ar-AE" sz="2000" b="1" dirty="0">
              <a:solidFill>
                <a:srgbClr val="0089D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550642" y="2803424"/>
            <a:ext cx="2050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 smtClean="0">
                <a:solidFill>
                  <a:srgbClr val="0089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الاعتراف</a:t>
            </a:r>
            <a:endParaRPr lang="ar-AE" sz="2000" b="1" dirty="0">
              <a:solidFill>
                <a:srgbClr val="0089D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694363" y="2798888"/>
            <a:ext cx="2081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>
                <a:solidFill>
                  <a:srgbClr val="0089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تطوير </a:t>
            </a:r>
            <a:r>
              <a:rPr lang="ar-AE" sz="2000" b="1" dirty="0" smtClean="0">
                <a:solidFill>
                  <a:srgbClr val="0089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الاقليم</a:t>
            </a:r>
            <a:endParaRPr lang="ar-AE" sz="2000" b="1" dirty="0">
              <a:solidFill>
                <a:srgbClr val="0089D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2617354" y="3212536"/>
            <a:ext cx="15467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1200" dirty="0">
                <a:solidFill>
                  <a:srgbClr val="0089D3"/>
                </a:solidFill>
                <a:latin typeface="Circe" panose="020B0502020203020203" pitchFamily="34" charset="-52"/>
              </a:rPr>
              <a:t>عمل اجتماعي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2617353" y="3525446"/>
            <a:ext cx="15467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err="1">
                <a:solidFill>
                  <a:srgbClr val="0089D3"/>
                </a:solidFill>
              </a:rPr>
              <a:t>علم</a:t>
            </a:r>
            <a:r>
              <a:rPr lang="ru-RU" sz="1200" dirty="0">
                <a:solidFill>
                  <a:srgbClr val="0089D3"/>
                </a:solidFill>
              </a:rPr>
              <a:t> </a:t>
            </a:r>
            <a:r>
              <a:rPr lang="ru-RU" sz="1200" dirty="0" err="1">
                <a:solidFill>
                  <a:srgbClr val="0089D3"/>
                </a:solidFill>
              </a:rPr>
              <a:t>المواد</a:t>
            </a:r>
            <a:endParaRPr lang="ru-RU" sz="1200" dirty="0">
              <a:solidFill>
                <a:srgbClr val="0089D3"/>
              </a:solidFill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2617352" y="3936104"/>
            <a:ext cx="15467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1200" dirty="0">
                <a:solidFill>
                  <a:srgbClr val="0089D3"/>
                </a:solidFill>
                <a:latin typeface="Circe" panose="020B0502020203020203" pitchFamily="34" charset="-52"/>
              </a:rPr>
              <a:t>التعليم البيئي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2617351" y="4332148"/>
            <a:ext cx="15467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1200" dirty="0">
                <a:solidFill>
                  <a:srgbClr val="0089D3"/>
                </a:solidFill>
                <a:latin typeface="Circe" panose="020B0502020203020203" pitchFamily="34" charset="-52"/>
              </a:rPr>
              <a:t>حوار </a:t>
            </a:r>
            <a:r>
              <a:rPr lang="ar-AE" sz="1200" dirty="0" smtClean="0">
                <a:solidFill>
                  <a:srgbClr val="0089D3"/>
                </a:solidFill>
                <a:latin typeface="Circe" panose="020B0502020203020203" pitchFamily="34" charset="-52"/>
              </a:rPr>
              <a:t>الثقافات</a:t>
            </a:r>
            <a:endParaRPr lang="ar-AE" sz="1200" dirty="0">
              <a:solidFill>
                <a:srgbClr val="0089D3"/>
              </a:solidFill>
              <a:latin typeface="Circe" panose="020B0502020203020203" pitchFamily="34" charset="-52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2516901" y="4655527"/>
            <a:ext cx="17518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1200" dirty="0">
                <a:solidFill>
                  <a:srgbClr val="0089D3"/>
                </a:solidFill>
                <a:latin typeface="Circe" panose="020B0502020203020203" pitchFamily="34" charset="-52"/>
              </a:rPr>
              <a:t>قسم جانا موني</a:t>
            </a:r>
          </a:p>
          <a:p>
            <a:pPr algn="ctr"/>
            <a:endParaRPr lang="ar-AE" sz="1200" dirty="0">
              <a:solidFill>
                <a:srgbClr val="0089D3"/>
              </a:solidFill>
              <a:latin typeface="Circe" panose="020B0502020203020203" pitchFamily="34" charset="-52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4533992" y="3279412"/>
            <a:ext cx="20509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1200" dirty="0">
                <a:solidFill>
                  <a:srgbClr val="0089D3"/>
                </a:solidFill>
                <a:latin typeface="Circe" panose="020B0502020203020203" pitchFamily="34" charset="-52"/>
              </a:rPr>
              <a:t>تقييم الجودة عبر الإنترنت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4550642" y="3828042"/>
            <a:ext cx="205099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1100" dirty="0">
                <a:solidFill>
                  <a:srgbClr val="0089D3"/>
                </a:solidFill>
                <a:latin typeface="Circe" panose="020B0502020203020203" pitchFamily="34" charset="-52"/>
              </a:rPr>
              <a:t>الاعتراف بالتعليم غير الرسمي والذاتي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4541086" y="4337718"/>
            <a:ext cx="20509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1200" dirty="0">
                <a:solidFill>
                  <a:srgbClr val="0089D3"/>
                </a:solidFill>
                <a:latin typeface="Circe" panose="020B0502020203020203" pitchFamily="34" charset="-52"/>
              </a:rPr>
              <a:t>نموذج (اعتماد مستقل)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4558998" y="4852109"/>
            <a:ext cx="20509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1200" dirty="0">
                <a:solidFill>
                  <a:srgbClr val="0089D3"/>
                </a:solidFill>
                <a:latin typeface="Circe" panose="020B0502020203020203" pitchFamily="34" charset="-52"/>
              </a:rPr>
              <a:t>إطار التأهيل  سياحة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6694363" y="3368870"/>
            <a:ext cx="20509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1200" dirty="0">
                <a:solidFill>
                  <a:srgbClr val="0089D3"/>
                </a:solidFill>
                <a:latin typeface="Circe" panose="020B0502020203020203" pitchFamily="34" charset="-52"/>
              </a:rPr>
              <a:t>مركز توظيف 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6709370" y="4071454"/>
            <a:ext cx="20509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1200" dirty="0">
                <a:solidFill>
                  <a:srgbClr val="0089D3"/>
                </a:solidFill>
                <a:latin typeface="Circe" panose="020B0502020203020203" pitchFamily="34" charset="-52"/>
              </a:rPr>
              <a:t> شراكة (جامعة - مؤسسة)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6709370" y="4767720"/>
            <a:ext cx="20509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1200" dirty="0">
                <a:solidFill>
                  <a:srgbClr val="0089D3"/>
                </a:solidFill>
                <a:latin typeface="Circe" panose="020B0502020203020203" pitchFamily="34" charset="-52"/>
              </a:rPr>
              <a:t>شبكة المؤتمرات والمعارض</a:t>
            </a:r>
          </a:p>
        </p:txBody>
      </p:sp>
    </p:spTree>
    <p:extLst>
      <p:ext uri="{BB962C8B-B14F-4D97-AF65-F5344CB8AC3E}">
        <p14:creationId xmlns:p14="http://schemas.microsoft.com/office/powerpoint/2010/main" val="80929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с двумя скругленными соседними углами 16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ar-AE" sz="11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جامعة الدون التقنية الحكومية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0" y="256486"/>
            <a:ext cx="11338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5963" algn="r"/>
            <a:r>
              <a:rPr lang="ar-SY" sz="28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مدينة رستوف على نهر الدون </a:t>
            </a:r>
            <a:br>
              <a:rPr lang="ar-SY" sz="28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</a:br>
            <a:r>
              <a:rPr lang="ar-SY" sz="28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عاصمة الصناعة والاعمال للجنوب الروسي</a:t>
            </a:r>
            <a:endParaRPr lang="en-US" sz="2800" b="1" dirty="0" smtClean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indent="715963"/>
            <a:r>
              <a:rPr lang="ar-SY" sz="24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3881555" y="1683332"/>
            <a:ext cx="3371501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rgbClr val="F6D63D"/>
              </a:buClr>
              <a:defRPr/>
            </a:pPr>
            <a:r>
              <a:rPr lang="ar-SY" sz="20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أهم الصناعات في المدينة:</a:t>
            </a:r>
            <a:endParaRPr lang="en-US" altLang="ru-RU" sz="2000" b="1" dirty="0" smtClean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285750" lvl="0" indent="-285750" fontAlgn="base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ar-SY" alt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انتاج الاليات الزراعية</a:t>
            </a:r>
            <a:endParaRPr lang="ru-RU" altLang="ru-RU" sz="2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285750" lvl="0" indent="-285750" fontAlgn="base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ar-SY" alt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انتاج الطعام</a:t>
            </a:r>
            <a:endParaRPr lang="ru-RU" altLang="ru-RU" sz="2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285750" lvl="0" indent="-285750" fontAlgn="base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ar-SY" alt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بناء الطائرات</a:t>
            </a:r>
            <a:endParaRPr lang="ru-RU" altLang="ru-RU" sz="20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285750" lvl="0" indent="-285750" fontAlgn="base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ar-SY" alt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صناعة المعدات والماكنات المختلفة</a:t>
            </a:r>
            <a:endParaRPr lang="ru-RU" altLang="ru-RU" sz="2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285750" lvl="0" indent="-285750" fontAlgn="base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ar-SY" alt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استخراج المعادن</a:t>
            </a:r>
            <a:endParaRPr lang="ru-RU" altLang="ru-RU" sz="2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285750" lvl="0" indent="-285750" fontAlgn="base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ar-SY" alt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الصناعات الكيميائية</a:t>
            </a:r>
            <a:endParaRPr lang="ru-RU" altLang="ru-RU" sz="2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285750" lvl="0" indent="-285750" fontAlgn="base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ar-SY" alt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الصناعات الخفيفة</a:t>
            </a:r>
            <a:endParaRPr lang="ru-RU" altLang="ru-RU" sz="2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804333" y="1255776"/>
            <a:ext cx="10534227" cy="148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04333" y="3172789"/>
            <a:ext cx="24392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1 352 000</a:t>
            </a:r>
          </a:p>
          <a:p>
            <a:r>
              <a:rPr lang="ar-SY" sz="14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عدد السكان</a:t>
            </a:r>
            <a:endParaRPr lang="ru-RU" sz="14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4333" y="3806421"/>
            <a:ext cx="29907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348 </a:t>
            </a:r>
            <a:r>
              <a:rPr lang="ru-RU" sz="28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км</a:t>
            </a:r>
            <a:r>
              <a:rPr lang="ru-RU" sz="2800" baseline="300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2</a:t>
            </a:r>
            <a:r>
              <a:rPr lang="ru-RU" sz="28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 </a:t>
            </a:r>
            <a:endParaRPr lang="ru-RU" sz="2800" dirty="0" smtClean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r>
              <a:rPr lang="ar-SY" sz="14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مساحة المدينة</a:t>
            </a:r>
            <a:endParaRPr lang="ru-RU" sz="14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7982" y="4452752"/>
            <a:ext cx="29907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90 000+ </a:t>
            </a:r>
            <a:endParaRPr lang="ru-RU" sz="2800" dirty="0" smtClean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r>
              <a:rPr lang="ar-SY" sz="14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شركة ومعمل</a:t>
            </a:r>
            <a:endParaRPr lang="ru-RU" sz="14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4333" y="5173847"/>
            <a:ext cx="25320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Y" sz="16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تدخل في تصنيف </a:t>
            </a:r>
            <a:r>
              <a:rPr lang="en-US" sz="16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 </a:t>
            </a:r>
            <a:r>
              <a:rPr lang="en-US" sz="16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TOP-10  </a:t>
            </a:r>
            <a:endParaRPr lang="ru-RU" sz="1600" dirty="0" smtClean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r>
              <a:rPr lang="ar-SY" sz="14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من حيث جذب الاستثمار ورجال الاعمال</a:t>
            </a:r>
            <a:r>
              <a:rPr lang="ar-SY" sz="14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/>
            </a:r>
            <a:br>
              <a:rPr lang="ar-SY" sz="14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</a:b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www.rostov-gorod.ru </a:t>
            </a:r>
            <a:endParaRPr lang="ru-RU" sz="1400" b="1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0685" y="1583284"/>
            <a:ext cx="1585281" cy="14411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70776" y="1793802"/>
            <a:ext cx="3989277" cy="4395708"/>
          </a:xfrm>
          <a:prstGeom prst="rect">
            <a:avLst/>
          </a:prstGeom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3557206" y="1747505"/>
            <a:ext cx="10750" cy="44883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737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642340" cy="81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 Box 87"/>
          <p:cNvSpPr txBox="1">
            <a:spLocks noChangeArrowheads="1"/>
          </p:cNvSpPr>
          <p:nvPr/>
        </p:nvSpPr>
        <p:spPr bwMode="auto">
          <a:xfrm>
            <a:off x="4939505" y="1942550"/>
            <a:ext cx="3030506" cy="27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89D3"/>
              </a:buClr>
            </a:pPr>
            <a:r>
              <a:rPr lang="ru-RU" altLang="ru-RU" sz="3600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154</a:t>
            </a:r>
            <a:r>
              <a:rPr lang="en-US" altLang="ru-RU" sz="3200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eaLnBrk="1" hangingPunct="1">
              <a:buClr>
                <a:srgbClr val="0089D3"/>
              </a:buClr>
            </a:pPr>
            <a:r>
              <a:rPr lang="ar-SY" alt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جامعة</a:t>
            </a:r>
            <a:endParaRPr lang="en-US" altLang="ru-RU" sz="2400" dirty="0" smtClean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eaLnBrk="1" hangingPunct="1">
              <a:buClr>
                <a:srgbClr val="0089D3"/>
              </a:buClr>
            </a:pPr>
            <a:r>
              <a:rPr lang="ru-RU" altLang="ru-RU" sz="3600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42 </a:t>
            </a:r>
            <a:endParaRPr lang="en-US" altLang="ru-RU" sz="3600" dirty="0" smtClean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buClr>
                <a:srgbClr val="0089D3"/>
              </a:buClr>
            </a:pPr>
            <a:r>
              <a:rPr lang="ar-SY" alt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دولة</a:t>
            </a:r>
            <a:endParaRPr lang="en-US" altLang="ru-RU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buClr>
                <a:srgbClr val="0089D3"/>
              </a:buClr>
            </a:pPr>
            <a:endParaRPr lang="en-US" altLang="ru-RU" dirty="0" smtClean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lnSpc>
                <a:spcPct val="150000"/>
              </a:lnSpc>
              <a:buClr>
                <a:srgbClr val="0089D3"/>
              </a:buClr>
            </a:pPr>
            <a:endParaRPr lang="ru-RU" altLang="ru-RU" dirty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6" name="Text Box 87"/>
          <p:cNvSpPr txBox="1">
            <a:spLocks noChangeArrowheads="1"/>
          </p:cNvSpPr>
          <p:nvPr/>
        </p:nvSpPr>
        <p:spPr bwMode="auto">
          <a:xfrm>
            <a:off x="745999" y="3627472"/>
            <a:ext cx="5790663" cy="2508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89D3"/>
              </a:buClr>
            </a:pPr>
            <a:endParaRPr lang="ru-RU" altLang="ru-RU" sz="700" dirty="0" smtClean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buClr>
                <a:srgbClr val="0089D3"/>
              </a:buClr>
            </a:pPr>
            <a:r>
              <a:rPr lang="ar-SY" altLang="ru-RU" sz="2000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جامعة الدون التقنية الحكومية</a:t>
            </a:r>
            <a:endParaRPr lang="ru-RU" altLang="ru-RU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eaLnBrk="1" hangingPunct="1">
              <a:buClr>
                <a:srgbClr val="0089D3"/>
              </a:buClr>
            </a:pPr>
            <a:r>
              <a:rPr lang="ar-SY" alt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منسق لنشر المعايير </a:t>
            </a:r>
            <a:r>
              <a:rPr lang="ar-SY" alt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والمبادئ</a:t>
            </a:r>
          </a:p>
          <a:p>
            <a:pPr eaLnBrk="1" hangingPunct="1">
              <a:buClr>
                <a:srgbClr val="0089D3"/>
              </a:buClr>
            </a:pPr>
            <a:r>
              <a:rPr lang="ru-RU" alt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CDIO</a:t>
            </a:r>
            <a:endParaRPr lang="en-US" altLang="ru-RU" sz="900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eaLnBrk="1" hangingPunct="1">
              <a:buClr>
                <a:srgbClr val="0089D3"/>
              </a:buClr>
            </a:pPr>
            <a:endParaRPr lang="ru-RU" altLang="ru-RU" sz="200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buClr>
                <a:srgbClr val="0089D3"/>
              </a:buClr>
            </a:pPr>
            <a:r>
              <a:rPr lang="ar-SY" altLang="ru-RU" sz="2000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الهدف الرئيسي</a:t>
            </a:r>
            <a:r>
              <a:rPr lang="ru-RU" altLang="ru-RU" sz="2000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:</a:t>
            </a:r>
            <a:endParaRPr lang="en-US" altLang="ru-RU" dirty="0" smtClean="0">
              <a:solidFill>
                <a:srgbClr val="005D8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eaLnBrk="1" hangingPunct="1">
              <a:buClr>
                <a:srgbClr val="0089D3"/>
              </a:buClr>
            </a:pPr>
            <a:r>
              <a:rPr lang="ar-SY" alt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باستخدام التحديات التكنولوجية لمجتمع المعلومات لتطوير إمكانات جيل جديد من المهندسين</a:t>
            </a:r>
          </a:p>
          <a:p>
            <a:pPr marL="266700" indent="-26670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endParaRPr lang="ru-RU" altLang="ru-RU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818140" y="1160211"/>
            <a:ext cx="3704164" cy="2678541"/>
            <a:chOff x="7196535" y="1086523"/>
            <a:chExt cx="3836504" cy="3074577"/>
          </a:xfrm>
        </p:grpSpPr>
        <p:sp>
          <p:nvSpPr>
            <p:cNvPr id="69" name="Скругленный прямоугольник 68"/>
            <p:cNvSpPr/>
            <p:nvPr/>
          </p:nvSpPr>
          <p:spPr>
            <a:xfrm>
              <a:off x="7196535" y="1086523"/>
              <a:ext cx="3836504" cy="2924134"/>
            </a:xfrm>
            <a:prstGeom prst="roundRect">
              <a:avLst/>
            </a:prstGeom>
            <a:noFill/>
            <a:ln w="19050">
              <a:solidFill>
                <a:srgbClr val="0089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noFill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365295" y="1175859"/>
              <a:ext cx="3574328" cy="29852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ar-SY" b="1" dirty="0" smtClean="0">
                  <a:solidFill>
                    <a:srgbClr val="0089D3"/>
                  </a:solidFill>
                  <a:latin typeface="Montserrat ExtraBold" panose="00000900000000000000" pitchFamily="50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ar-SY" b="1" dirty="0" smtClean="0">
                  <a:solidFill>
                    <a:srgbClr val="0089D3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معايير</a:t>
              </a:r>
              <a:r>
                <a:rPr lang="en-US" b="1" dirty="0" smtClean="0">
                  <a:solidFill>
                    <a:srgbClr val="0089D3"/>
                  </a:solidFill>
                  <a:latin typeface="Montserrat ExtraBold" panose="00000900000000000000" pitchFamily="50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CDIO</a:t>
              </a:r>
              <a:endParaRPr lang="ru-RU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b="1" dirty="0" smtClean="0">
                <a:solidFill>
                  <a:srgbClr val="005D8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200" b="1" dirty="0" smtClean="0">
                <a:solidFill>
                  <a:srgbClr val="005D8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b="1" dirty="0" smtClean="0">
                <a:solidFill>
                  <a:srgbClr val="005D8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900" b="1" dirty="0">
                <a:solidFill>
                  <a:srgbClr val="005D8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" b="1" dirty="0">
                <a:solidFill>
                  <a:srgbClr val="005D8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(</a:t>
              </a:r>
              <a:r>
                <a:rPr lang="ar-SY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التخطيط</a:t>
              </a:r>
              <a:r>
                <a:rPr lang="ru-RU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-</a:t>
              </a:r>
              <a:r>
                <a:rPr lang="ar-SY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تخطيط المشاريع</a:t>
              </a:r>
              <a:r>
                <a:rPr lang="ru-RU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-</a:t>
              </a:r>
              <a:r>
                <a:rPr lang="ar-SY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الصناعة</a:t>
              </a:r>
              <a:r>
                <a:rPr lang="ru-RU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-</a:t>
              </a:r>
              <a:r>
                <a:rPr lang="ar-SY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التنفيذ</a:t>
              </a:r>
              <a:r>
                <a:rPr lang="ru-RU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)</a:t>
              </a:r>
              <a:endPara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endParaRP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 </a:t>
              </a:r>
              <a:r>
                <a:rPr lang="ar-SY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نهج متكامل موجه نحو المشاريع في التعليم </a:t>
              </a:r>
              <a:r>
                <a:rPr lang="ar-SY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الهندسي والتقني</a:t>
              </a:r>
              <a:endParaRPr lang="ar-SY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endParaRP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5D8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endParaRPr lang="ru-RU" dirty="0">
                <a:solidFill>
                  <a:srgbClr val="005D81"/>
                </a:solidFill>
                <a:latin typeface="Myriad Pro" panose="020B0503030403020204" pitchFamily="34" charset="0"/>
              </a:endParaRPr>
            </a:p>
          </p:txBody>
        </p:sp>
        <p:pic>
          <p:nvPicPr>
            <p:cNvPr id="67" name="Picture 2" descr="Картинки по запросу CDI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r="8273"/>
            <a:stretch>
              <a:fillRect/>
            </a:stretch>
          </p:blipFill>
          <p:spPr bwMode="auto">
            <a:xfrm>
              <a:off x="7966165" y="1527502"/>
              <a:ext cx="2297243" cy="965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1" name="TextBox 70"/>
          <p:cNvSpPr txBox="1"/>
          <p:nvPr/>
        </p:nvSpPr>
        <p:spPr>
          <a:xfrm>
            <a:off x="0" y="334062"/>
            <a:ext cx="1146048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algn="r"/>
            <a:r>
              <a:rPr lang="ar-SY" sz="3200" b="1" dirty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العضوية في الجمعيات الدولية</a:t>
            </a:r>
          </a:p>
          <a:p>
            <a:pPr marL="714375" algn="r"/>
            <a:endParaRPr lang="ru-RU" sz="700" b="1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72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124" y="1160211"/>
            <a:ext cx="1011450" cy="63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6570423" y="1212418"/>
            <a:ext cx="2333" cy="4399422"/>
          </a:xfrm>
          <a:prstGeom prst="line">
            <a:avLst/>
          </a:prstGeom>
          <a:ln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одержимое 2"/>
          <p:cNvSpPr txBox="1">
            <a:spLocks/>
          </p:cNvSpPr>
          <p:nvPr/>
        </p:nvSpPr>
        <p:spPr bwMode="auto">
          <a:xfrm>
            <a:off x="6796198" y="2322527"/>
            <a:ext cx="4834970" cy="99369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ar-SY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رابطة الجامعات التقنية في روسيا والصين</a:t>
            </a:r>
          </a:p>
          <a:p>
            <a:pPr>
              <a:defRPr/>
            </a:pPr>
            <a:r>
              <a:rPr lang="ar-SY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ماي</a:t>
            </a:r>
            <a:r>
              <a:rPr lang="ru-RU" altLang="ru-RU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2016</a:t>
            </a:r>
          </a:p>
          <a:p>
            <a:pPr>
              <a:lnSpc>
                <a:spcPct val="150000"/>
              </a:lnSpc>
              <a:defRPr/>
            </a:pPr>
            <a:endParaRPr lang="ru-RU" altLang="ru-RU" b="1" dirty="0" smtClean="0">
              <a:solidFill>
                <a:srgbClr val="0089D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ru-RU" dirty="0" smtClean="0">
              <a:solidFill>
                <a:srgbClr val="0089D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altLang="ru-RU" dirty="0" smtClean="0">
              <a:solidFill>
                <a:srgbClr val="0089D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altLang="ru-RU" dirty="0" smtClean="0">
              <a:solidFill>
                <a:srgbClr val="0089D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altLang="ru-RU" dirty="0" smtClean="0">
              <a:solidFill>
                <a:srgbClr val="0089D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748272" y="4763567"/>
            <a:ext cx="47426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ar-SY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الرابطة الدولية للتكنلوجيا</a:t>
            </a:r>
          </a:p>
          <a:p>
            <a:pPr>
              <a:defRPr/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ar-SY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طريق التحرر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>
              <a:defRPr/>
            </a:pPr>
            <a:r>
              <a:rPr lang="ar-SY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SY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يونيو</a:t>
            </a:r>
            <a:r>
              <a:rPr lang="ru-RU" altLang="ru-RU" dirty="0" smtClean="0">
                <a:latin typeface="Montserrat ExtraBold" panose="00000900000000000000" pitchFamily="2" charset="-52"/>
                <a:cs typeface="Times New Roman" panose="02020603050405020304" pitchFamily="18" charset="0"/>
              </a:rPr>
              <a:t>2016</a:t>
            </a:r>
          </a:p>
        </p:txBody>
      </p:sp>
      <p:pic>
        <p:nvPicPr>
          <p:cNvPr id="42" name="Picture 2" descr="http://asrtu.ru/wp-content/uploads/2016/02/headbanner-twoflag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831" y="1224626"/>
            <a:ext cx="4673292" cy="9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0" name="Picture 2" descr="ÐÐ°ÑÑÐ¸Ð½ÐºÐ¸ Ð¿Ð¾ Ð·Ð°Ð¿ÑÐ¾ÑÑ srsp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9712" y="3500829"/>
            <a:ext cx="3042411" cy="1195312"/>
          </a:xfrm>
          <a:prstGeom prst="rect">
            <a:avLst/>
          </a:prstGeom>
          <a:noFill/>
        </p:spPr>
      </p:pic>
      <p:sp>
        <p:nvSpPr>
          <p:cNvPr id="3" name="AutoShape 2" descr="ÐÐ°ÑÑÐ¸Ð½ÐºÐ¸ Ð¿Ð¾ Ð·Ð°Ð¿ÑÐ¾ÑÑ Ð¤ÐÐÐ Ð£ÐÐ ÐÐÐÐ«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920377" y="5728838"/>
            <a:ext cx="10775701" cy="857139"/>
            <a:chOff x="920377" y="5728838"/>
            <a:chExt cx="10775701" cy="857139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0536" y="5728838"/>
              <a:ext cx="947681" cy="794608"/>
            </a:xfrm>
            <a:prstGeom prst="rect">
              <a:avLst/>
            </a:prstGeom>
          </p:spPr>
        </p:pic>
        <p:pic>
          <p:nvPicPr>
            <p:cNvPr id="32" name="Picture 6" descr="Картинки по запросу технопарк строгино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3942" y="5745168"/>
              <a:ext cx="859723" cy="840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8480" y="5828686"/>
              <a:ext cx="654297" cy="694294"/>
            </a:xfrm>
            <a:prstGeom prst="rect">
              <a:avLst/>
            </a:prstGeom>
          </p:spPr>
        </p:pic>
        <p:pic>
          <p:nvPicPr>
            <p:cNvPr id="34" name="Picture 14" descr="Картинки по запросу сколково логотип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BFDF14"/>
                </a:clrFrom>
                <a:clrTo>
                  <a:srgbClr val="BFDF1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5062" y="5748867"/>
              <a:ext cx="1140093" cy="813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6" descr="Картинки по запросу петербургский экономический форум лого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AF9F9"/>
                </a:clrFrom>
                <a:clrTo>
                  <a:srgbClr val="FA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8767" y="5816062"/>
              <a:ext cx="668579" cy="668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8" descr="Картинки по запросу ОАО Российская венчурная компания"/>
            <p:cNvPicPr>
              <a:picLocks noChangeAspect="1" noChangeArrowheads="1"/>
            </p:cNvPicPr>
            <p:nvPr/>
          </p:nvPicPr>
          <p:blipFill rotWithShape="1"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" t="23350" r="4822" b="29243"/>
            <a:stretch/>
          </p:blipFill>
          <p:spPr bwMode="auto">
            <a:xfrm>
              <a:off x="920377" y="5939641"/>
              <a:ext cx="1123548" cy="517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2" descr="Картинки по запросу флаг беларусь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766"/>
            <a:stretch/>
          </p:blipFill>
          <p:spPr bwMode="auto">
            <a:xfrm>
              <a:off x="7089529" y="5949379"/>
              <a:ext cx="666216" cy="461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616577" y="5937187"/>
              <a:ext cx="694944" cy="47750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2" descr="Картинки по запросу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9405" y="5948919"/>
              <a:ext cx="682683" cy="462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9042" y="5950277"/>
              <a:ext cx="731520" cy="462217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562" y="5906169"/>
              <a:ext cx="690494" cy="498619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7112" y="5943948"/>
              <a:ext cx="769967" cy="45205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89963" y="5937187"/>
              <a:ext cx="706115" cy="458811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9885" y="5864714"/>
              <a:ext cx="661255" cy="619927"/>
            </a:xfrm>
            <a:prstGeom prst="rect">
              <a:avLst/>
            </a:prstGeom>
          </p:spPr>
        </p:pic>
      </p:grpSp>
      <p:sp>
        <p:nvSpPr>
          <p:cNvPr id="40" name="Прямоугольник с двумя скругленными соседними углами 39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ar-AE" sz="11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جامعة الدون التقنية الحكومية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038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/>
          <p:cNvSpPr txBox="1"/>
          <p:nvPr/>
        </p:nvSpPr>
        <p:spPr>
          <a:xfrm>
            <a:off x="-1" y="334062"/>
            <a:ext cx="11541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algn="r"/>
            <a:r>
              <a:rPr lang="ar-SY" sz="3200" b="1" dirty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رابطة الجامعات </a:t>
            </a:r>
            <a:r>
              <a:rPr lang="ar-SY" sz="32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التقنية في </a:t>
            </a:r>
            <a:r>
              <a:rPr lang="ar-SY" sz="3200" b="1" dirty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روسيا والصين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798695" y="921625"/>
            <a:ext cx="10748035" cy="132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123837" y="1605265"/>
            <a:ext cx="4024078" cy="113877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Y" sz="2800" b="1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25 </a:t>
            </a:r>
            <a:r>
              <a:rPr lang="ar-SY" sz="2800" b="1" dirty="0" smtClean="0">
                <a:solidFill>
                  <a:srgbClr val="0089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ماي</a:t>
            </a:r>
            <a:r>
              <a:rPr lang="ar-SY" sz="2800" b="1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 2016</a:t>
            </a:r>
            <a:endParaRPr lang="en-US" sz="2400" b="1" dirty="0" smtClean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pPr algn="ctr">
              <a:defRPr/>
            </a:pPr>
            <a:r>
              <a:rPr lang="ar-SY" sz="2000" b="1" dirty="0" smtClean="0">
                <a:solidFill>
                  <a:srgbClr val="0089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الانضمام لمنظمة</a:t>
            </a:r>
            <a:r>
              <a:rPr lang="ar-SY" sz="2000" b="1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/>
            </a:r>
            <a:br>
              <a:rPr lang="ar-SY" sz="2000" b="1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</a:br>
            <a:r>
              <a:rPr lang="en-US" sz="2000" b="1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ATYRK</a:t>
            </a:r>
            <a:endParaRPr lang="ru-RU" sz="2400" b="1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43236" y="2952463"/>
            <a:ext cx="5613366" cy="2745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spcAft>
                <a:spcPts val="800"/>
              </a:spcAft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ar-SY" dirty="0"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تعزيز التعاون الدولي في مجالات التعليم والعلوم والابتكار</a:t>
            </a:r>
          </a:p>
          <a:p>
            <a:pPr marL="285750" indent="-285750" eaLnBrk="1" hangingPunct="1">
              <a:lnSpc>
                <a:spcPct val="130000"/>
              </a:lnSpc>
              <a:spcAft>
                <a:spcPts val="800"/>
              </a:spcAft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ar-SY" dirty="0" smtClean="0"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الاعتراف المتبادل بالشهادات ما بين الدول الاعضاء</a:t>
            </a:r>
            <a:endParaRPr lang="ru-RU" dirty="0">
              <a:latin typeface="Circe" panose="020B05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lnSpc>
                <a:spcPct val="130000"/>
              </a:lnSpc>
              <a:spcAft>
                <a:spcPts val="800"/>
              </a:spcAft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ar-SY" dirty="0" smtClean="0"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منح تغطي الابحاث المشتركة</a:t>
            </a:r>
            <a:endParaRPr lang="ru-RU" dirty="0">
              <a:latin typeface="Circe" panose="020B05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30000"/>
              </a:lnSpc>
              <a:spcAft>
                <a:spcPts val="800"/>
              </a:spcAft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ar-SY" dirty="0"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المؤتمرات والندوات والمؤتمرات والمنتديات الدولية</a:t>
            </a:r>
          </a:p>
          <a:p>
            <a:pPr marL="285750" indent="-285750">
              <a:lnSpc>
                <a:spcPct val="130000"/>
              </a:lnSpc>
              <a:spcAft>
                <a:spcPts val="800"/>
              </a:spcAft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ar-SY" dirty="0"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المساعدة في الاعتماد الدولي للبرامج </a:t>
            </a:r>
            <a:r>
              <a:rPr lang="ar-SY" dirty="0" smtClean="0"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التعليمية للجامعات الاعضاء</a:t>
            </a:r>
            <a:r>
              <a:rPr lang="ru-RU" dirty="0" smtClean="0"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r-SY" dirty="0" smtClean="0"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30000"/>
              </a:lnSpc>
              <a:spcAft>
                <a:spcPts val="800"/>
              </a:spcAft>
              <a:buClr>
                <a:srgbClr val="0089D3"/>
              </a:buClr>
              <a:defRPr/>
            </a:pPr>
            <a:endParaRPr lang="ru-RU" dirty="0">
              <a:latin typeface="Circe" panose="020B05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876" y="4589366"/>
            <a:ext cx="2405691" cy="1593410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785" y="3005338"/>
            <a:ext cx="2466951" cy="1588848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785" y="4589365"/>
            <a:ext cx="2394091" cy="1589657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040" y="3004528"/>
            <a:ext cx="2405691" cy="1595759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asrtu.ru/wp-content/uploads/2016/02/headbanner-twoflag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95" y="1458116"/>
            <a:ext cx="5533079" cy="117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с двумя скругленными соседними углами 11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ar-AE" sz="11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جامعة الدون التقنية الحكومية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282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/>
          <p:cNvSpPr txBox="1"/>
          <p:nvPr/>
        </p:nvSpPr>
        <p:spPr>
          <a:xfrm>
            <a:off x="-13010" y="268711"/>
            <a:ext cx="11445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algn="r"/>
            <a:r>
              <a:rPr lang="en-US" sz="32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89D3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Times New Roman" panose="02020603050405020304" pitchFamily="18" charset="0"/>
              </a:rPr>
              <a:t>(ZVNT) </a:t>
            </a:r>
            <a:r>
              <a:rPr lang="ar-SY" sz="32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الانضمام لمنظمة</a:t>
            </a:r>
            <a:r>
              <a:rPr lang="en-US" sz="32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</a:p>
          <a:p>
            <a:pPr marL="714375" algn="r"/>
            <a:r>
              <a:rPr lang="ru-RU" sz="3200" b="1" dirty="0" smtClean="0">
                <a:solidFill>
                  <a:srgbClr val="0089D3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Times New Roman" panose="02020603050405020304" pitchFamily="18" charset="0"/>
              </a:rPr>
              <a:t>«</a:t>
            </a:r>
            <a:r>
              <a:rPr lang="ar-SY" sz="32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طريق التحرر</a:t>
            </a:r>
            <a:r>
              <a:rPr lang="ru-RU" sz="3200" b="1" dirty="0" smtClean="0">
                <a:solidFill>
                  <a:srgbClr val="0089D3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Times New Roman" panose="02020603050405020304" pitchFamily="18" charset="0"/>
              </a:rPr>
              <a:t>»</a:t>
            </a:r>
            <a:endParaRPr lang="ru-RU" sz="3200" b="1" dirty="0">
              <a:solidFill>
                <a:srgbClr val="0089D3"/>
              </a:solidFill>
              <a:latin typeface="Circe" panose="020B0502020203020203" pitchFamily="34" charset="-52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714375"/>
            <a:endParaRPr lang="ru-RU" sz="3200" b="1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798696" y="1301415"/>
            <a:ext cx="10661784" cy="31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Картинки по запросу SRSP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2"/>
          <a:stretch/>
        </p:blipFill>
        <p:spPr bwMode="auto">
          <a:xfrm>
            <a:off x="7924800" y="1607377"/>
            <a:ext cx="3520688" cy="2082708"/>
          </a:xfrm>
          <a:prstGeom prst="rect">
            <a:avLst/>
          </a:prstGeom>
          <a:ln>
            <a:noFill/>
          </a:ln>
          <a:effectLst/>
          <a:extLst/>
        </p:spPr>
      </p:pic>
      <p:pic>
        <p:nvPicPr>
          <p:cNvPr id="6" name="Picture 4" descr="Картинки по запросу SRSP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608" y="3588859"/>
            <a:ext cx="3532882" cy="2009272"/>
          </a:xfrm>
          <a:prstGeom prst="rect">
            <a:avLst/>
          </a:prstGeom>
          <a:ln>
            <a:noFill/>
          </a:ln>
          <a:effectLst/>
          <a:extLst/>
        </p:spPr>
      </p:pic>
      <p:sp>
        <p:nvSpPr>
          <p:cNvPr id="7" name="TextBox 6"/>
          <p:cNvSpPr txBox="1"/>
          <p:nvPr/>
        </p:nvSpPr>
        <p:spPr>
          <a:xfrm>
            <a:off x="2538928" y="1584467"/>
            <a:ext cx="53279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Y" sz="28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Times New Roman" panose="02020603050405020304" pitchFamily="18" charset="0"/>
              </a:rPr>
              <a:t>5</a:t>
            </a:r>
            <a:r>
              <a:rPr lang="ar-SY" sz="28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ايلول </a:t>
            </a:r>
            <a:r>
              <a:rPr lang="ar-SY" sz="28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Times New Roman" panose="02020603050405020304" pitchFamily="18" charset="0"/>
              </a:rPr>
              <a:t>2016</a:t>
            </a:r>
            <a:endParaRPr lang="ru-RU" sz="2800" b="1" dirty="0" smtClean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r>
              <a:rPr lang="ar-SY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مدينة ينتاي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, </a:t>
            </a:r>
            <a:r>
              <a:rPr lang="ar-SY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الصين</a:t>
            </a:r>
          </a:p>
          <a:p>
            <a:r>
              <a:rPr lang="ar-SY" sz="2000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التوقيع </a:t>
            </a:r>
            <a:r>
              <a:rPr lang="ar-SY" sz="2000" dirty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على ميثاق رابطة مناطق التكنولوجيا </a:t>
            </a:r>
            <a:r>
              <a:rPr lang="ar-SY" sz="2000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المتطورة والجديدة</a:t>
            </a:r>
            <a:endParaRPr lang="ar-SY" sz="2000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«</a:t>
            </a:r>
            <a:r>
              <a:rPr lang="ar-SY" sz="2000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طريق التحرر</a:t>
            </a:r>
            <a:r>
              <a:rPr lang="ru-RU" sz="2000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»</a:t>
            </a:r>
            <a:endParaRPr lang="ru-RU" sz="2000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1024128" y="3928868"/>
            <a:ext cx="6356224" cy="1356642"/>
            <a:chOff x="798696" y="4923601"/>
            <a:chExt cx="6390517" cy="1107997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930026" y="5232757"/>
              <a:ext cx="1393739" cy="477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ar-SY" sz="1600" dirty="0">
                  <a:ln w="0"/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قاعدة </a:t>
              </a:r>
              <a:r>
                <a:rPr lang="ar-SY" sz="1600" dirty="0" smtClean="0">
                  <a:ln w="0"/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الموارد الموحدة</a:t>
              </a:r>
              <a:endParaRPr lang="ar-SY" sz="1600" dirty="0">
                <a:ln w="0"/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2780072" y="5082790"/>
              <a:ext cx="1852439" cy="477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Clr>
                  <a:srgbClr val="0089D3"/>
                </a:buClr>
                <a:buFont typeface="Arial" panose="020B0604020202020204" pitchFamily="34" charset="0"/>
                <a:buChar char="•"/>
              </a:pPr>
              <a:r>
                <a:rPr lang="ar-SY" sz="16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التعاون العلمي والتقني</a:t>
              </a:r>
            </a:p>
            <a:p>
              <a:pPr marL="171450" indent="-171450">
                <a:buClr>
                  <a:srgbClr val="0089D3"/>
                </a:buClr>
                <a:buFont typeface="Arial" panose="020B0604020202020204" pitchFamily="34" charset="0"/>
                <a:buChar char="•"/>
              </a:pPr>
              <a:r>
                <a:rPr lang="ar-SY" sz="1600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مشاريع استثمارية</a:t>
              </a:r>
              <a:endParaRPr lang="ru-RU" sz="1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5167640" y="4980441"/>
              <a:ext cx="2021573" cy="10431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ct val="110000"/>
                </a:lnSpc>
                <a:buClr>
                  <a:srgbClr val="0089D3"/>
                </a:buClr>
                <a:buFont typeface="Arial" panose="020B0604020202020204" pitchFamily="34" charset="0"/>
                <a:buChar char="•"/>
              </a:pPr>
              <a:r>
                <a:rPr lang="ar-SY" sz="1400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فكري</a:t>
              </a:r>
              <a:endParaRPr lang="ar-SY" sz="1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71450" indent="-171450">
                <a:lnSpc>
                  <a:spcPct val="110000"/>
                </a:lnSpc>
                <a:buClr>
                  <a:srgbClr val="0089D3"/>
                </a:buClr>
                <a:buFont typeface="Arial" panose="020B0604020202020204" pitchFamily="34" charset="0"/>
                <a:buChar char="•"/>
              </a:pPr>
              <a:r>
                <a:rPr lang="ar-SY" sz="1400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علمي وتقني</a:t>
              </a:r>
              <a:endParaRPr lang="ar-SY" sz="1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71450" indent="-171450">
                <a:lnSpc>
                  <a:spcPct val="110000"/>
                </a:lnSpc>
                <a:buClr>
                  <a:srgbClr val="0089D3"/>
                </a:buClr>
                <a:buFont typeface="Arial" panose="020B0604020202020204" pitchFamily="34" charset="0"/>
                <a:buChar char="•"/>
              </a:pPr>
              <a:r>
                <a:rPr lang="ar-SY" sz="14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مالي</a:t>
              </a:r>
            </a:p>
            <a:p>
              <a:pPr marL="171450" indent="-171450">
                <a:lnSpc>
                  <a:spcPct val="110000"/>
                </a:lnSpc>
                <a:buClr>
                  <a:srgbClr val="0089D3"/>
                </a:buClr>
                <a:buFont typeface="Arial" panose="020B0604020202020204" pitchFamily="34" charset="0"/>
                <a:buChar char="•"/>
              </a:pPr>
              <a:r>
                <a:rPr lang="ar-SY" sz="14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صناعي</a:t>
              </a:r>
            </a:p>
            <a:p>
              <a:pPr marL="171450" indent="-171450">
                <a:lnSpc>
                  <a:spcPct val="110000"/>
                </a:lnSpc>
                <a:buClr>
                  <a:srgbClr val="0089D3"/>
                </a:buClr>
                <a:buFont typeface="Arial" panose="020B0604020202020204" pitchFamily="34" charset="0"/>
                <a:buChar char="•"/>
              </a:pPr>
              <a:r>
                <a:rPr lang="ar-SY" sz="14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رأس المال الإقليمي</a:t>
              </a:r>
              <a:endParaRPr lang="ru-RU" sz="1400" dirty="0">
                <a:solidFill>
                  <a:srgbClr val="0089D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798696" y="4923601"/>
              <a:ext cx="1514108" cy="1107997"/>
            </a:xfrm>
            <a:prstGeom prst="roundRect">
              <a:avLst/>
            </a:prstGeom>
            <a:noFill/>
            <a:ln w="6350">
              <a:solidFill>
                <a:srgbClr val="0089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5" name="Скругленный прямоугольник 14"/>
            <p:cNvSpPr/>
            <p:nvPr/>
          </p:nvSpPr>
          <p:spPr>
            <a:xfrm>
              <a:off x="2735484" y="4923602"/>
              <a:ext cx="1897028" cy="1107996"/>
            </a:xfrm>
            <a:prstGeom prst="roundRect">
              <a:avLst/>
            </a:prstGeom>
            <a:noFill/>
            <a:ln w="6350">
              <a:solidFill>
                <a:srgbClr val="0089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5055191" y="4923601"/>
              <a:ext cx="1992723" cy="1107997"/>
            </a:xfrm>
            <a:prstGeom prst="roundRect">
              <a:avLst/>
            </a:prstGeom>
            <a:noFill/>
            <a:ln w="6350">
              <a:solidFill>
                <a:srgbClr val="0089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cxnSp>
          <p:nvCxnSpPr>
            <p:cNvPr id="19" name="Прямая со стрелкой 18"/>
            <p:cNvCxnSpPr>
              <a:stCxn id="11" idx="3"/>
              <a:endCxn id="15" idx="1"/>
            </p:cNvCxnSpPr>
            <p:nvPr/>
          </p:nvCxnSpPr>
          <p:spPr>
            <a:xfrm>
              <a:off x="2312804" y="5477600"/>
              <a:ext cx="422680" cy="0"/>
            </a:xfrm>
            <a:prstGeom prst="straightConnector1">
              <a:avLst/>
            </a:prstGeom>
            <a:ln>
              <a:solidFill>
                <a:srgbClr val="0089D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 стрелкой 20"/>
            <p:cNvCxnSpPr>
              <a:stCxn id="15" idx="3"/>
              <a:endCxn id="16" idx="1"/>
            </p:cNvCxnSpPr>
            <p:nvPr/>
          </p:nvCxnSpPr>
          <p:spPr>
            <a:xfrm>
              <a:off x="4632512" y="5477600"/>
              <a:ext cx="422679" cy="0"/>
            </a:xfrm>
            <a:prstGeom prst="straightConnector1">
              <a:avLst/>
            </a:prstGeom>
            <a:ln>
              <a:solidFill>
                <a:srgbClr val="0089D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Рисунок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96" y="1677002"/>
            <a:ext cx="1481207" cy="1481207"/>
          </a:xfrm>
          <a:prstGeom prst="rect">
            <a:avLst/>
          </a:prstGeom>
        </p:spPr>
      </p:pic>
      <p:grpSp>
        <p:nvGrpSpPr>
          <p:cNvPr id="28" name="Группа 27"/>
          <p:cNvGrpSpPr/>
          <p:nvPr/>
        </p:nvGrpSpPr>
        <p:grpSpPr>
          <a:xfrm>
            <a:off x="708149" y="5593449"/>
            <a:ext cx="10775701" cy="857139"/>
            <a:chOff x="920377" y="5728838"/>
            <a:chExt cx="10775701" cy="857139"/>
          </a:xfrm>
        </p:grpSpPr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0536" y="5728838"/>
              <a:ext cx="947681" cy="794608"/>
            </a:xfrm>
            <a:prstGeom prst="rect">
              <a:avLst/>
            </a:prstGeom>
          </p:spPr>
        </p:pic>
        <p:pic>
          <p:nvPicPr>
            <p:cNvPr id="42" name="Picture 6" descr="Картинки по запросу технопарк строгино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3942" y="5745168"/>
              <a:ext cx="859723" cy="840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8480" y="5828686"/>
              <a:ext cx="654297" cy="694294"/>
            </a:xfrm>
            <a:prstGeom prst="rect">
              <a:avLst/>
            </a:prstGeom>
          </p:spPr>
        </p:pic>
        <p:pic>
          <p:nvPicPr>
            <p:cNvPr id="44" name="Picture 14" descr="Картинки по запросу сколково логотип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BFDF14"/>
                </a:clrFrom>
                <a:clrTo>
                  <a:srgbClr val="BFDF1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5062" y="5748867"/>
              <a:ext cx="1140093" cy="813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6" descr="Картинки по запросу петербургский экономический форум лого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AF9F9"/>
                </a:clrFrom>
                <a:clrTo>
                  <a:srgbClr val="FA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8767" y="5816062"/>
              <a:ext cx="668579" cy="668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8" descr="Картинки по запросу ОАО Российская венчурная компания"/>
            <p:cNvPicPr>
              <a:picLocks noChangeAspect="1" noChangeArrowheads="1"/>
            </p:cNvPicPr>
            <p:nvPr/>
          </p:nvPicPr>
          <p:blipFill rotWithShape="1"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" t="23350" r="4822" b="29243"/>
            <a:stretch/>
          </p:blipFill>
          <p:spPr bwMode="auto">
            <a:xfrm>
              <a:off x="920377" y="5939641"/>
              <a:ext cx="1123548" cy="517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2" descr="Картинки по запросу флаг беларусь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766"/>
            <a:stretch/>
          </p:blipFill>
          <p:spPr bwMode="auto">
            <a:xfrm>
              <a:off x="7089529" y="5949379"/>
              <a:ext cx="666216" cy="461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616577" y="5937187"/>
              <a:ext cx="694944" cy="47750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2" descr="Картинки по запросу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9405" y="5948919"/>
              <a:ext cx="682683" cy="462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9042" y="5950277"/>
              <a:ext cx="731520" cy="462217"/>
            </a:xfrm>
            <a:prstGeom prst="rect">
              <a:avLst/>
            </a:prstGeom>
          </p:spPr>
        </p:pic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562" y="5906169"/>
              <a:ext cx="690494" cy="498619"/>
            </a:xfrm>
            <a:prstGeom prst="rect">
              <a:avLst/>
            </a:prstGeom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7112" y="5943948"/>
              <a:ext cx="769967" cy="452050"/>
            </a:xfrm>
            <a:prstGeom prst="rect">
              <a:avLst/>
            </a:prstGeom>
          </p:spPr>
        </p:pic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89963" y="5937187"/>
              <a:ext cx="706115" cy="458811"/>
            </a:xfrm>
            <a:prstGeom prst="rect">
              <a:avLst/>
            </a:prstGeom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9885" y="5864714"/>
              <a:ext cx="661255" cy="619927"/>
            </a:xfrm>
            <a:prstGeom prst="rect">
              <a:avLst/>
            </a:prstGeom>
          </p:spPr>
        </p:pic>
      </p:grpSp>
      <p:sp>
        <p:nvSpPr>
          <p:cNvPr id="33" name="Прямоугольник с двумя скругленными соседними углами 32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ar-AE" sz="11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جامعة الدون التقنية الحكومية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60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/>
          <p:cNvSpPr txBox="1"/>
          <p:nvPr/>
        </p:nvSpPr>
        <p:spPr>
          <a:xfrm>
            <a:off x="0" y="334062"/>
            <a:ext cx="1126261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algn="r"/>
            <a:r>
              <a:rPr lang="ar-SY" sz="32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افتتاح ممثلية و مركز لنقل التقنيات</a:t>
            </a:r>
            <a:endParaRPr lang="ru-RU" sz="3200" b="1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714375"/>
            <a:endParaRPr lang="ru-RU" sz="700" b="1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798696" y="977802"/>
            <a:ext cx="10463914" cy="113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96" y="1628789"/>
            <a:ext cx="993034" cy="1302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7"/>
          <p:cNvSpPr txBox="1">
            <a:spLocks noChangeArrowheads="1"/>
          </p:cNvSpPr>
          <p:nvPr/>
        </p:nvSpPr>
        <p:spPr bwMode="auto">
          <a:xfrm>
            <a:off x="2248862" y="1557768"/>
            <a:ext cx="464021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89D3"/>
              </a:buClr>
            </a:pPr>
            <a:endParaRPr lang="ru-RU" altLang="ru-RU" sz="1400" dirty="0" smtClean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342900" indent="-342900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ar-SY" altLang="ru-RU" sz="2200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ندوات دورية لممثلين الاعمال</a:t>
            </a:r>
            <a:endParaRPr lang="ru-RU" altLang="ru-RU" sz="2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eaLnBrk="1" hangingPunct="1">
              <a:buClr>
                <a:srgbClr val="0089D3"/>
              </a:buClr>
            </a:pPr>
            <a:r>
              <a:rPr lang="ru-RU" altLang="ru-RU" sz="2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</a:p>
          <a:p>
            <a:pPr marL="342900" indent="-342900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ar-SY" altLang="ru-RU" sz="2200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صالات العرض والمعارض ل</a:t>
            </a:r>
            <a:r>
              <a:rPr lang="ar-SY" altLang="ru-RU" sz="2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شركات الشركاء</a:t>
            </a:r>
            <a:endParaRPr lang="ru-RU" altLang="ru-RU" sz="2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342900" indent="-342900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endParaRPr lang="ru-RU" altLang="ru-RU" sz="2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342900" indent="-342900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ar-SY" altLang="ru-RU" sz="2200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التسويق الالكرتوني </a:t>
            </a:r>
          </a:p>
          <a:p>
            <a:pPr eaLnBrk="1" hangingPunct="1">
              <a:buClr>
                <a:srgbClr val="0089D3"/>
              </a:buClr>
            </a:pPr>
            <a:r>
              <a:rPr lang="ar-SY" altLang="ru-RU" sz="2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المنتجات </a:t>
            </a:r>
            <a:r>
              <a:rPr lang="ar-SY" altLang="ru-RU" sz="2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الفكرية في قاعدة </a:t>
            </a:r>
            <a:r>
              <a:rPr lang="ar-SY" altLang="ru-RU" sz="2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البيانات لرأس </a:t>
            </a:r>
            <a:r>
              <a:rPr lang="ar-SY" altLang="ru-RU" sz="2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المال الاستثماري وشركات الاستثمار</a:t>
            </a:r>
          </a:p>
          <a:p>
            <a:pPr marL="342900" indent="-342900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endParaRPr lang="ru-RU" altLang="ru-RU" sz="2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342900" indent="-342900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ar-SY" altLang="ru-RU" sz="2200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نشاط المشاريع</a:t>
            </a:r>
          </a:p>
          <a:p>
            <a:pPr eaLnBrk="1" hangingPunct="1">
              <a:buClr>
                <a:srgbClr val="0089D3"/>
              </a:buClr>
            </a:pPr>
            <a:r>
              <a:rPr lang="ar-SY" altLang="ru-RU" sz="2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من لحظة الفكرة وحتى تنفيذها</a:t>
            </a:r>
            <a:endParaRPr lang="ru-RU" altLang="ru-RU" sz="2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285750" indent="-285750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endParaRPr lang="ru-RU" altLang="ru-RU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9" b="4481"/>
          <a:stretch/>
        </p:blipFill>
        <p:spPr>
          <a:xfrm>
            <a:off x="7149541" y="1648082"/>
            <a:ext cx="3888315" cy="2334828"/>
          </a:xfrm>
          <a:prstGeom prst="rect">
            <a:avLst/>
          </a:prstGeom>
        </p:spPr>
      </p:pic>
      <p:pic>
        <p:nvPicPr>
          <p:cNvPr id="15" name="Picture 2" descr="https://donstu.ru/upload/iblock/001/750_124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9" t="21155" r="775" b="8686"/>
          <a:stretch/>
        </p:blipFill>
        <p:spPr bwMode="auto">
          <a:xfrm>
            <a:off x="7149540" y="4050641"/>
            <a:ext cx="3888315" cy="230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с двумя скругленными соседними углами 8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ar-AE" sz="11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جامعة الدون التقنية الحكومية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7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/>
          <p:cNvSpPr txBox="1"/>
          <p:nvPr/>
        </p:nvSpPr>
        <p:spPr>
          <a:xfrm>
            <a:off x="0" y="324919"/>
            <a:ext cx="1138270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algn="r"/>
            <a:r>
              <a:rPr lang="ar-SY" sz="32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معهد الدون المشترك مع جامعة شتاندون الصينية</a:t>
            </a:r>
            <a:endParaRPr lang="ru-RU" sz="3200" b="1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714375" algn="r"/>
            <a:endParaRPr lang="ru-RU" sz="700" b="1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Скругленный прямоугольник 6"/>
          <p:cNvSpPr/>
          <p:nvPr/>
        </p:nvSpPr>
        <p:spPr>
          <a:xfrm>
            <a:off x="3478704" y="2831086"/>
            <a:ext cx="3054613" cy="913817"/>
          </a:xfrm>
          <a:prstGeom prst="roundRect">
            <a:avLst/>
          </a:prstGeom>
          <a:solidFill>
            <a:srgbClr val="008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بناء الجسور والقنوات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78704" y="3954678"/>
            <a:ext cx="3054613" cy="949518"/>
          </a:xfrm>
          <a:prstGeom prst="roundRect">
            <a:avLst/>
          </a:prstGeom>
          <a:solidFill>
            <a:srgbClr val="008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تنظيم وسائل التنقلات والمواصلات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78706" y="5084992"/>
            <a:ext cx="3054612" cy="984279"/>
          </a:xfrm>
          <a:prstGeom prst="roundRect">
            <a:avLst/>
          </a:prstGeom>
          <a:solidFill>
            <a:srgbClr val="008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الادارة المالية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478704" y="1337031"/>
            <a:ext cx="3054613" cy="1211128"/>
          </a:xfrm>
          <a:prstGeom prst="roundRect">
            <a:avLst/>
          </a:prstGeom>
          <a:solidFill>
            <a:srgbClr val="008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2800" dirty="0" smtClean="0">
                <a:solidFill>
                  <a:srgbClr val="FEDC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برامج تعليمية مشتركة</a:t>
            </a:r>
            <a:endParaRPr lang="ru-RU" sz="2800" dirty="0">
              <a:solidFill>
                <a:srgbClr val="FEDC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245" y="1514784"/>
            <a:ext cx="1023410" cy="10859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7" t="10442" r="9168" b="10738"/>
          <a:stretch/>
        </p:blipFill>
        <p:spPr>
          <a:xfrm>
            <a:off x="834584" y="1470714"/>
            <a:ext cx="1053661" cy="1053661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827194" y="2739981"/>
            <a:ext cx="21423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ar-SY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بداية التعاون</a:t>
            </a:r>
            <a:br>
              <a:rPr lang="ar-SY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</a:br>
            <a:r>
              <a:rPr lang="ru-RU" altLang="zh-CN" sz="2400" dirty="0" smtClean="0">
                <a:solidFill>
                  <a:srgbClr val="0089D3"/>
                </a:solidFill>
                <a:latin typeface="Montserrat ExtraBold" pitchFamily="50" charset="-52"/>
                <a:cs typeface="Arial" panose="020B0604020202020204" pitchFamily="34" charset="0"/>
              </a:rPr>
              <a:t>2004</a:t>
            </a:r>
            <a:r>
              <a:rPr lang="ru-RU" altLang="zh-CN" sz="2400" b="1" dirty="0" smtClean="0">
                <a:solidFill>
                  <a:srgbClr val="0089D3"/>
                </a:solidFill>
                <a:latin typeface="Montserrat ExtraBold" pitchFamily="50" charset="-52"/>
                <a:cs typeface="Arial" panose="020B0604020202020204" pitchFamily="34" charset="0"/>
              </a:rPr>
              <a:t> </a:t>
            </a:r>
            <a:r>
              <a:rPr lang="ru-RU" altLang="zh-CN" sz="2400" dirty="0" smtClean="0">
                <a:solidFill>
                  <a:srgbClr val="0089D3"/>
                </a:solidFill>
                <a:latin typeface="Montserrat ExtraBold" pitchFamily="50" charset="-52"/>
                <a:cs typeface="Arial" panose="020B0604020202020204" pitchFamily="34" charset="0"/>
              </a:rPr>
              <a:t>г.</a:t>
            </a:r>
            <a:endParaRPr lang="ru-RU" altLang="zh-CN" sz="2000" dirty="0" smtClean="0">
              <a:solidFill>
                <a:srgbClr val="0089D3"/>
              </a:solidFill>
              <a:latin typeface="Montserrat ExtraBold" pitchFamily="50" charset="-52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275862" y="3976335"/>
            <a:ext cx="32996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r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altLang="zh-CN" sz="2400" b="1" dirty="0" smtClean="0">
                <a:solidFill>
                  <a:srgbClr val="0089D3"/>
                </a:solidFill>
                <a:latin typeface="Montserrat ExtraBold" panose="00000900000000000000" pitchFamily="50" charset="-52"/>
                <a:cs typeface="Arial" panose="020B0604020202020204" pitchFamily="34" charset="0"/>
              </a:rPr>
              <a:t>50</a:t>
            </a:r>
            <a:r>
              <a:rPr lang="ru-RU" altLang="zh-CN" sz="2000" b="1" dirty="0" smtClean="0">
                <a:solidFill>
                  <a:schemeClr val="tx2">
                    <a:lumMod val="75000"/>
                  </a:schemeClr>
                </a:solidFill>
                <a:latin typeface="Montserrat ExtraBold" panose="00000900000000000000" pitchFamily="50" charset="-52"/>
                <a:cs typeface="Arial" panose="020B0604020202020204" pitchFamily="34" charset="0"/>
              </a:rPr>
              <a:t> </a:t>
            </a:r>
            <a:endParaRPr lang="ar-SY" altLang="zh-CN" sz="2000" b="1" dirty="0" smtClean="0">
              <a:solidFill>
                <a:schemeClr val="tx2">
                  <a:lumMod val="75000"/>
                </a:schemeClr>
              </a:solidFill>
              <a:latin typeface="Montserrat ExtraBold" panose="00000900000000000000" pitchFamily="50" charset="-52"/>
              <a:cs typeface="Arial" panose="020B0604020202020204" pitchFamily="34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ar-SY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لقاء وتبادل خبرات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endParaRPr lang="ru-RU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irce" panose="020B0502020203020203" pitchFamily="34" charset="-52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0031" y="4831856"/>
            <a:ext cx="21402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ar-SY" altLang="zh-CN" sz="2000" b="1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الهدف:</a:t>
            </a:r>
            <a:endParaRPr lang="ru-RU" altLang="zh-CN" sz="2000" b="1" dirty="0" smtClean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cs typeface="Arial" panose="020B0604020202020204" pitchFamily="34" charset="0"/>
            </a:endParaRPr>
          </a:p>
          <a:p>
            <a:pPr marL="177800" lvl="0" algn="r" fontAlgn="base">
              <a:spcBef>
                <a:spcPct val="0"/>
              </a:spcBef>
              <a:spcAft>
                <a:spcPct val="0"/>
              </a:spcAft>
            </a:pPr>
            <a:r>
              <a:rPr lang="ar-SY" altLang="zh-CN" sz="2000" b="1" dirty="0" smtClean="0">
                <a:solidFill>
                  <a:srgbClr val="0079B2"/>
                </a:solidFill>
                <a:latin typeface="Montserrat ExtraBold" pitchFamily="50" charset="-52"/>
                <a:cs typeface="Arial" panose="020B0604020202020204" pitchFamily="34" charset="0"/>
              </a:rPr>
              <a:t>تطبيق استراتيجية</a:t>
            </a:r>
            <a:endParaRPr lang="ru-RU" altLang="zh-CN" sz="2000" b="1" dirty="0" smtClean="0">
              <a:solidFill>
                <a:srgbClr val="0079B2"/>
              </a:solidFill>
              <a:latin typeface="Montserrat ExtraBold" pitchFamily="50" charset="-52"/>
              <a:cs typeface="Arial" panose="020B0604020202020204" pitchFamily="34" charset="0"/>
            </a:endParaRPr>
          </a:p>
          <a:p>
            <a:pPr marL="177800"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2000" b="1" dirty="0" smtClean="0">
                <a:solidFill>
                  <a:srgbClr val="0079B2"/>
                </a:solidFill>
                <a:latin typeface="Montserrat ExtraBold" pitchFamily="50" charset="-52"/>
                <a:cs typeface="Arial" panose="020B0604020202020204" pitchFamily="34" charset="0"/>
              </a:rPr>
              <a:t>«</a:t>
            </a:r>
            <a:r>
              <a:rPr lang="ar-SY" altLang="zh-CN" sz="2000" b="1" dirty="0" smtClean="0">
                <a:solidFill>
                  <a:srgbClr val="0079B2"/>
                </a:solidFill>
                <a:latin typeface="Montserrat ExtraBold" pitchFamily="50" charset="-52"/>
                <a:cs typeface="Arial" panose="020B0604020202020204" pitchFamily="34" charset="0"/>
              </a:rPr>
              <a:t>حزام واحد – طريق واحد</a:t>
            </a:r>
            <a:r>
              <a:rPr lang="ru-RU" altLang="zh-CN" sz="2000" b="1" dirty="0" smtClean="0">
                <a:solidFill>
                  <a:srgbClr val="0079B2"/>
                </a:solidFill>
                <a:latin typeface="Montserrat ExtraBold" pitchFamily="50" charset="-52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21" name="Прямоугольник с двумя скругленными соседними углами 20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ar-AE" sz="11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جامعة الدون التقنية الحكومية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781" y="1238992"/>
            <a:ext cx="4310923" cy="240168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781" y="3817199"/>
            <a:ext cx="4310922" cy="239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3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/>
          <p:cNvSpPr txBox="1"/>
          <p:nvPr/>
        </p:nvSpPr>
        <p:spPr>
          <a:xfrm>
            <a:off x="0" y="334062"/>
            <a:ext cx="1138270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algn="r"/>
            <a:r>
              <a:rPr lang="ar-SY" sz="32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التعاون ما بين الجامعة وجامعة شتاندون  الصينية</a:t>
            </a:r>
            <a:endParaRPr lang="ru-RU" sz="3200" b="1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714375" algn="r"/>
            <a:endParaRPr lang="ru-RU" sz="700" b="1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99029" y="1269325"/>
            <a:ext cx="49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89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ar-SY" sz="2000" b="1" dirty="0">
                <a:solidFill>
                  <a:srgbClr val="0089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نحن</a:t>
            </a:r>
            <a:r>
              <a:rPr lang="ru-RU" sz="2000" b="1" dirty="0" smtClean="0">
                <a:solidFill>
                  <a:srgbClr val="0089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ar-SY" sz="2000" b="1" dirty="0" smtClean="0">
                <a:solidFill>
                  <a:srgbClr val="0089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89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SY" sz="2000" b="1" dirty="0" smtClean="0">
                <a:solidFill>
                  <a:srgbClr val="0089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كتاب للطلاب </a:t>
            </a:r>
            <a:r>
              <a:rPr lang="ar-SY" sz="2000" b="1" dirty="0">
                <a:solidFill>
                  <a:srgbClr val="0089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الصينيين باللغة الروسية كلغة </a:t>
            </a:r>
            <a:r>
              <a:rPr lang="ar-SY" sz="2000" b="1" dirty="0" smtClean="0">
                <a:solidFill>
                  <a:srgbClr val="0089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أجنبية</a:t>
            </a:r>
            <a:endParaRPr lang="en-US" sz="2000" b="1" dirty="0">
              <a:solidFill>
                <a:srgbClr val="0089D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09208" y="1269325"/>
            <a:ext cx="6349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Y" sz="2000" b="1" dirty="0" smtClean="0">
                <a:solidFill>
                  <a:srgbClr val="0089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منشورات تعليمية مشتركة ومواد تعليمية-منهجية</a:t>
            </a:r>
            <a:endParaRPr lang="ar-SY" sz="2000" b="1" dirty="0">
              <a:solidFill>
                <a:srgbClr val="0089D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 cstate="print"/>
          <a:srcRect l="25872" t="10322" r="24967" b="867"/>
          <a:stretch/>
        </p:blipFill>
        <p:spPr>
          <a:xfrm>
            <a:off x="8112521" y="4365092"/>
            <a:ext cx="1371034" cy="200855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4" cstate="print"/>
          <a:srcRect l="26126" t="9558" r="24005" b="2565"/>
          <a:stretch/>
        </p:blipFill>
        <p:spPr>
          <a:xfrm>
            <a:off x="6292174" y="2056366"/>
            <a:ext cx="1396312" cy="196841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5" cstate="print"/>
          <a:srcRect l="25995" t="8816" r="24294" b="2130"/>
          <a:stretch/>
        </p:blipFill>
        <p:spPr>
          <a:xfrm>
            <a:off x="8121575" y="2053464"/>
            <a:ext cx="1371034" cy="1964857"/>
          </a:xfrm>
          <a:prstGeom prst="rect">
            <a:avLst/>
          </a:prstGeom>
        </p:spPr>
      </p:pic>
      <p:pic>
        <p:nvPicPr>
          <p:cNvPr id="30" name="Picture 7"/>
          <p:cNvPicPr>
            <a:picLocks noChangeAspect="1" noChangeArrowheads="1"/>
          </p:cNvPicPr>
          <p:nvPr/>
        </p:nvPicPr>
        <p:blipFill rotWithShape="1">
          <a:blip r:embed="rId6" cstate="print"/>
          <a:srcRect l="3266" t="2729" r="3835" b="3390"/>
          <a:stretch/>
        </p:blipFill>
        <p:spPr bwMode="auto">
          <a:xfrm>
            <a:off x="9906371" y="4363777"/>
            <a:ext cx="1467279" cy="200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7" cstate="print"/>
          <a:srcRect l="25610" t="8243" r="24827" b="11654"/>
          <a:stretch/>
        </p:blipFill>
        <p:spPr>
          <a:xfrm>
            <a:off x="6292174" y="4356038"/>
            <a:ext cx="1396312" cy="201760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8" cstate="print"/>
          <a:srcRect l="29387" t="11740" r="23420" b="9072"/>
          <a:stretch/>
        </p:blipFill>
        <p:spPr>
          <a:xfrm>
            <a:off x="9931653" y="2073241"/>
            <a:ext cx="1430446" cy="1940717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/>
        </p:nvCxnSpPr>
        <p:spPr>
          <a:xfrm>
            <a:off x="5666029" y="1251218"/>
            <a:ext cx="1483" cy="5223325"/>
          </a:xfrm>
          <a:prstGeom prst="line">
            <a:avLst/>
          </a:prstGeom>
          <a:ln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с двумя скругленными соседними углами 15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ar-AE" sz="11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جامعة الدون التقنية الحكومية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59" y="2034205"/>
            <a:ext cx="3039023" cy="429874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570" y="3661142"/>
            <a:ext cx="1171575" cy="117157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695" y="3191979"/>
            <a:ext cx="1461552" cy="46709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311" y="5297071"/>
            <a:ext cx="1162352" cy="116235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3"/>
          <a:srcRect l="-37" t="6273" r="64832" b="74627"/>
          <a:stretch/>
        </p:blipFill>
        <p:spPr>
          <a:xfrm>
            <a:off x="4060104" y="4884434"/>
            <a:ext cx="1440509" cy="43959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659" y="2192860"/>
            <a:ext cx="1330197" cy="64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14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440063" y="1912783"/>
            <a:ext cx="4158761" cy="3322473"/>
          </a:xfrm>
          <a:prstGeom prst="round2DiagRect">
            <a:avLst/>
          </a:prstGeom>
          <a:noFill/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42925" lvl="0" indent="-361950">
              <a:buClr>
                <a:srgbClr val="0089D3"/>
              </a:buClr>
              <a:buSzPct val="120000"/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542925" lvl="0" indent="-361950">
              <a:buClr>
                <a:srgbClr val="0089D3"/>
              </a:buClr>
              <a:buSzPct val="120000"/>
              <a:buFont typeface="Arial" panose="020B0604020202020204" pitchFamily="34" charset="0"/>
              <a:buChar char="•"/>
            </a:pP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542925" lvl="0" indent="-361950">
              <a:buClr>
                <a:srgbClr val="0089D3"/>
              </a:buClr>
              <a:buSzPct val="120000"/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542925" lvl="0" indent="-361950">
              <a:buClr>
                <a:srgbClr val="0089D3"/>
              </a:buClr>
              <a:buSzPct val="120000"/>
              <a:buFont typeface="Arial" panose="020B0604020202020204" pitchFamily="34" charset="0"/>
              <a:buChar char="•"/>
            </a:pP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542925" lvl="0" indent="-361950">
              <a:buClr>
                <a:srgbClr val="0089D3"/>
              </a:buClr>
              <a:buSzPct val="120000"/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542925" lvl="0" indent="-361950">
              <a:buClr>
                <a:srgbClr val="0089D3"/>
              </a:buClr>
              <a:buSzPct val="120000"/>
              <a:buFont typeface="Arial" panose="020B0604020202020204" pitchFamily="34" charset="0"/>
              <a:buChar char="•"/>
            </a:pPr>
            <a:r>
              <a:rPr lang="ar-SY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مدخل النشاط التواصلي</a:t>
            </a:r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523875" lvl="0" indent="-342900">
              <a:buClr>
                <a:srgbClr val="0089D3"/>
              </a:buClr>
              <a:buSzPct val="120000"/>
              <a:buFont typeface="Arial" panose="020B0604020202020204" pitchFamily="34" charset="0"/>
              <a:buChar char="•"/>
            </a:pPr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542925" lvl="0" indent="-361950">
              <a:buClr>
                <a:srgbClr val="0089D3"/>
              </a:buClr>
              <a:buSzPct val="120000"/>
              <a:buFont typeface="Arial" panose="020B0604020202020204" pitchFamily="34" charset="0"/>
              <a:buChar char="•"/>
            </a:pPr>
            <a:r>
              <a:rPr lang="ar-SY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المبدأ </a:t>
            </a:r>
            <a:r>
              <a:rPr lang="ar-SY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الظرفي لتنظيم </a:t>
            </a:r>
            <a:r>
              <a:rPr lang="ar-SY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المحتوى</a:t>
            </a:r>
          </a:p>
          <a:p>
            <a:pPr marL="542925" lvl="0" indent="-361950">
              <a:buClr>
                <a:srgbClr val="0089D3"/>
              </a:buClr>
              <a:buSzPct val="120000"/>
              <a:buFont typeface="Arial" panose="020B0604020202020204" pitchFamily="34" charset="0"/>
              <a:buChar char="•"/>
            </a:pP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542925" lvl="0" indent="-361950">
              <a:buClr>
                <a:srgbClr val="0089D3"/>
              </a:buClr>
              <a:buSzPct val="120000"/>
              <a:buFont typeface="Arial" panose="020B0604020202020204" pitchFamily="34" charset="0"/>
              <a:buChar char="•"/>
            </a:pPr>
            <a:r>
              <a:rPr lang="ar-SY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التدريب على تكنولوجيا </a:t>
            </a:r>
            <a:r>
              <a:rPr lang="ar-SY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مشاريع الهندسة والأنشطة </a:t>
            </a:r>
            <a:r>
              <a:rPr lang="ar-SY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المنهجية</a:t>
            </a:r>
          </a:p>
          <a:p>
            <a:pPr marL="180975" lvl="0">
              <a:buClr>
                <a:srgbClr val="0089D3"/>
              </a:buClr>
              <a:buSzPct val="120000"/>
            </a:pP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542925" lvl="0" indent="-361950">
              <a:buClr>
                <a:srgbClr val="0089D3"/>
              </a:buClr>
              <a:buSzPct val="120000"/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523875" lvl="0" indent="-342900">
              <a:buClr>
                <a:srgbClr val="0089D3"/>
              </a:buClr>
              <a:buSzPct val="120000"/>
              <a:buFont typeface="Arial" panose="020B0604020202020204" pitchFamily="34" charset="0"/>
              <a:buChar char="•"/>
            </a:pPr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180975" lvl="0">
              <a:buClr>
                <a:srgbClr val="0089D3"/>
              </a:buClr>
              <a:buSzPct val="120000"/>
            </a:pPr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542925" lvl="0" indent="-361950">
              <a:buClr>
                <a:srgbClr val="0089D3"/>
              </a:buClr>
              <a:buSzPct val="120000"/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542925" lvl="0" indent="-361950">
              <a:buClr>
                <a:srgbClr val="0089D3"/>
              </a:buClr>
              <a:buSzPct val="120000"/>
              <a:buFont typeface="Courier New" panose="02070309020205020404" pitchFamily="49" charset="0"/>
              <a:buChar char="o"/>
            </a:pP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334062"/>
            <a:ext cx="1138270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algn="r"/>
            <a:r>
              <a:rPr lang="ar-SY" sz="32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كتاب اللغة الروسية (نحن)</a:t>
            </a:r>
            <a:endParaRPr lang="ru-RU" sz="3200" b="1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714375" algn="r"/>
            <a:endParaRPr lang="ru-RU" sz="700" b="1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с двумя скругленными соседними углами 11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ar-AE" sz="11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جامعة الدون التقنية الحكومية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7172">
            <a:off x="2311080" y="2059764"/>
            <a:ext cx="8960245" cy="504013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449" y="1447206"/>
            <a:ext cx="1377360" cy="194829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10000"/>
              </a:prstClr>
            </a:outerShdw>
          </a:effectLst>
          <a:scene3d>
            <a:camera prst="orthographicFront">
              <a:rot lat="21000001" lon="2400000" rev="21000000"/>
            </a:camera>
            <a:lightRig rig="threePt" dir="t"/>
          </a:scene3d>
          <a:sp3d>
            <a:bevelT w="12700"/>
            <a:extrusionClr>
              <a:schemeClr val="bg1"/>
            </a:extrusionClr>
            <a:contourClr>
              <a:schemeClr val="bg1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030" y="1432592"/>
            <a:ext cx="1387691" cy="196291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10000"/>
              </a:prstClr>
            </a:outerShdw>
          </a:effectLst>
          <a:scene3d>
            <a:camera prst="orthographicFront">
              <a:rot lat="21000001" lon="2400000" rev="21000000"/>
            </a:camera>
            <a:lightRig rig="threePt" dir="t"/>
          </a:scene3d>
          <a:sp3d>
            <a:bevelT w="12700"/>
            <a:extrusionClr>
              <a:schemeClr val="bg1"/>
            </a:extrusionClr>
            <a:contourClr>
              <a:schemeClr val="bg1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941" y="1428580"/>
            <a:ext cx="1393364" cy="197093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10000"/>
              </a:prstClr>
            </a:outerShdw>
          </a:effectLst>
          <a:scene3d>
            <a:camera prst="orthographicFront">
              <a:rot lat="21000001" lon="2400000" rev="21000000"/>
            </a:camera>
            <a:lightRig rig="threePt" dir="t"/>
          </a:scene3d>
          <a:sp3d>
            <a:bevelT w="12700"/>
            <a:extrusionClr>
              <a:schemeClr val="bg1"/>
            </a:extrusionClr>
            <a:contourClr>
              <a:schemeClr val="bg1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526" y="1396482"/>
            <a:ext cx="1449079" cy="204974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10000"/>
              </a:prstClr>
            </a:outerShdw>
          </a:effectLst>
          <a:scene3d>
            <a:camera prst="orthographicFront">
              <a:rot lat="21000001" lon="2400000" rev="21000000"/>
            </a:camera>
            <a:lightRig rig="threePt" dir="t"/>
          </a:scene3d>
          <a:sp3d>
            <a:bevelT w="12700"/>
            <a:extrusionClr>
              <a:schemeClr val="bg1"/>
            </a:extrusionClr>
            <a:contourClr>
              <a:schemeClr val="bg1"/>
            </a:contourClr>
          </a:sp3d>
        </p:spPr>
      </p:pic>
    </p:spTree>
    <p:extLst>
      <p:ext uri="{BB962C8B-B14F-4D97-AF65-F5344CB8AC3E}">
        <p14:creationId xmlns:p14="http://schemas.microsoft.com/office/powerpoint/2010/main" val="190578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153884"/>
            <a:ext cx="11382703" cy="13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algn="r">
              <a:lnSpc>
                <a:spcPct val="150000"/>
              </a:lnSpc>
            </a:pPr>
            <a:r>
              <a:rPr lang="ar-SY" sz="32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التعاون الشبكي</a:t>
            </a:r>
            <a:endParaRPr lang="ru-RU" sz="3200" b="1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714375" algn="r">
              <a:lnSpc>
                <a:spcPct val="150000"/>
              </a:lnSpc>
            </a:pPr>
            <a:r>
              <a:rPr lang="ar-SY" sz="2400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مشروع </a:t>
            </a:r>
            <a:r>
              <a:rPr lang="ru-RU" sz="2400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«</a:t>
            </a:r>
            <a:r>
              <a:rPr lang="ar-SY" sz="2400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اللغة المزدوجة</a:t>
            </a:r>
            <a:r>
              <a:rPr lang="ru-RU" sz="2400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»</a:t>
            </a:r>
            <a:endParaRPr lang="ru-RU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407361" y="4269367"/>
            <a:ext cx="43993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ar-SY" alt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التنسيق</a:t>
            </a:r>
            <a:endParaRPr lang="ru-RU" altLang="ru-RU" sz="20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285750" lvl="0" indent="-285750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ar-SY" alt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نشر اللغة الاسبانية</a:t>
            </a:r>
            <a:endParaRPr lang="ru-RU" altLang="ru-RU" sz="20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285750" lvl="0" indent="-285750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ar-SY" alt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مساعدة منهجية ودراسية</a:t>
            </a:r>
            <a:endParaRPr lang="ru-RU" altLang="ru-RU" sz="20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285750" lvl="0" indent="-285750">
              <a:buClr>
                <a:srgbClr val="0089D3"/>
              </a:buClr>
              <a:buFont typeface="Arial" panose="020B0604020202020204" pitchFamily="34" charset="0"/>
              <a:buChar char="•"/>
            </a:pPr>
            <a:endParaRPr lang="en-US" altLang="ru-RU" sz="2000" dirty="0" smtClean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ar-SY" altLang="ru-RU" sz="20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مواد مختصة</a:t>
            </a:r>
            <a:r>
              <a:rPr lang="ru-RU" altLang="ru-RU" sz="20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: 10-11 </a:t>
            </a:r>
            <a:r>
              <a:rPr lang="ar-SY" altLang="ru-RU" sz="20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الصفوف</a:t>
            </a:r>
            <a:endParaRPr lang="en-US" altLang="ru-RU" sz="2000" dirty="0" smtClean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</a:endParaRPr>
          </a:p>
          <a:p>
            <a:pPr marL="285750" lvl="0" indent="-285750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ar-SY" altLang="ru-RU" sz="20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مواد متقدمة</a:t>
            </a:r>
            <a:r>
              <a:rPr lang="ru-RU" altLang="ru-RU" sz="20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: 4-9 </a:t>
            </a:r>
            <a:r>
              <a:rPr lang="ar-SY" altLang="ru-RU" sz="20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الصفوف</a:t>
            </a:r>
            <a:endParaRPr lang="ru-RU" altLang="ru-RU" sz="2000" dirty="0" smtClean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</a:endParaRPr>
          </a:p>
          <a:p>
            <a:pPr marL="285750" lvl="0" indent="-285750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ar-SY" altLang="ru-RU" sz="20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مساقات سباحة ومائية</a:t>
            </a:r>
            <a:r>
              <a:rPr lang="ru-RU" altLang="ru-RU" sz="20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: 2-3 </a:t>
            </a:r>
            <a:r>
              <a:rPr lang="ar-SY" altLang="ru-RU" sz="20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الصفوف</a:t>
            </a:r>
            <a:endParaRPr lang="ru-RU" altLang="ru-RU" sz="2000" dirty="0" smtClean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818140" y="1650363"/>
            <a:ext cx="6163428" cy="2187139"/>
            <a:chOff x="981763" y="1817513"/>
            <a:chExt cx="6812664" cy="1872850"/>
          </a:xfrm>
        </p:grpSpPr>
        <p:sp>
          <p:nvSpPr>
            <p:cNvPr id="29" name="Полилиния 28"/>
            <p:cNvSpPr/>
            <p:nvPr/>
          </p:nvSpPr>
          <p:spPr>
            <a:xfrm>
              <a:off x="981763" y="1817513"/>
              <a:ext cx="3222473" cy="999715"/>
            </a:xfrm>
            <a:custGeom>
              <a:avLst/>
              <a:gdLst>
                <a:gd name="connsiteX0" fmla="*/ 0 w 3563186"/>
                <a:gd name="connsiteY0" fmla="*/ 123422 h 1234222"/>
                <a:gd name="connsiteX1" fmla="*/ 123422 w 3563186"/>
                <a:gd name="connsiteY1" fmla="*/ 0 h 1234222"/>
                <a:gd name="connsiteX2" fmla="*/ 3439764 w 3563186"/>
                <a:gd name="connsiteY2" fmla="*/ 0 h 1234222"/>
                <a:gd name="connsiteX3" fmla="*/ 3563186 w 3563186"/>
                <a:gd name="connsiteY3" fmla="*/ 123422 h 1234222"/>
                <a:gd name="connsiteX4" fmla="*/ 3563186 w 3563186"/>
                <a:gd name="connsiteY4" fmla="*/ 1110800 h 1234222"/>
                <a:gd name="connsiteX5" fmla="*/ 3439764 w 3563186"/>
                <a:gd name="connsiteY5" fmla="*/ 1234222 h 1234222"/>
                <a:gd name="connsiteX6" fmla="*/ 123422 w 3563186"/>
                <a:gd name="connsiteY6" fmla="*/ 1234222 h 1234222"/>
                <a:gd name="connsiteX7" fmla="*/ 0 w 3563186"/>
                <a:gd name="connsiteY7" fmla="*/ 1110800 h 1234222"/>
                <a:gd name="connsiteX8" fmla="*/ 0 w 3563186"/>
                <a:gd name="connsiteY8" fmla="*/ 123422 h 123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63186" h="1234222">
                  <a:moveTo>
                    <a:pt x="0" y="123422"/>
                  </a:moveTo>
                  <a:cubicBezTo>
                    <a:pt x="0" y="55258"/>
                    <a:pt x="55258" y="0"/>
                    <a:pt x="123422" y="0"/>
                  </a:cubicBezTo>
                  <a:lnTo>
                    <a:pt x="3439764" y="0"/>
                  </a:lnTo>
                  <a:cubicBezTo>
                    <a:pt x="3507928" y="0"/>
                    <a:pt x="3563186" y="55258"/>
                    <a:pt x="3563186" y="123422"/>
                  </a:cubicBezTo>
                  <a:lnTo>
                    <a:pt x="3563186" y="1110800"/>
                  </a:lnTo>
                  <a:cubicBezTo>
                    <a:pt x="3563186" y="1178964"/>
                    <a:pt x="3507928" y="1234222"/>
                    <a:pt x="3439764" y="1234222"/>
                  </a:cubicBezTo>
                  <a:lnTo>
                    <a:pt x="123422" y="1234222"/>
                  </a:lnTo>
                  <a:cubicBezTo>
                    <a:pt x="55258" y="1234222"/>
                    <a:pt x="0" y="1178964"/>
                    <a:pt x="0" y="1110800"/>
                  </a:cubicBezTo>
                  <a:lnTo>
                    <a:pt x="0" y="123422"/>
                  </a:lnTo>
                  <a:close/>
                </a:path>
              </a:pathLst>
            </a:cu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2349" tIns="112349" rIns="112349" bIns="112349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800" b="1" kern="1200" dirty="0" smtClean="0">
                <a:solidFill>
                  <a:schemeClr val="bg1"/>
                </a:solidFill>
                <a:latin typeface="Montserrat ExtraBold" panose="00000900000000000000" pitchFamily="2" charset="-52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</a:pPr>
              <a:r>
                <a:rPr lang="ar-SY" b="1" kern="1200" dirty="0" smtClean="0">
                  <a:solidFill>
                    <a:srgbClr val="0089D3"/>
                  </a:solidFill>
                  <a:latin typeface="Montserrat ExtraBold" panose="00000900000000000000" pitchFamily="2" charset="-52"/>
                </a:rPr>
                <a:t>جامعة الدون التقنية الحكومية</a:t>
              </a:r>
              <a:endParaRPr lang="en-US" b="1" kern="1200" dirty="0" smtClean="0">
                <a:solidFill>
                  <a:srgbClr val="0089D3"/>
                </a:solidFill>
                <a:latin typeface="Montserrat ExtraBold" panose="00000900000000000000" pitchFamily="2" charset="-52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</a:pPr>
              <a:r>
                <a:rPr lang="ru-RU" b="1" kern="1200" dirty="0" smtClean="0">
                  <a:solidFill>
                    <a:srgbClr val="0089D3"/>
                  </a:solidFill>
                  <a:latin typeface="Circe" panose="020B0502020203020203" pitchFamily="34" charset="-52"/>
                </a:rPr>
                <a:t>(</a:t>
              </a:r>
              <a:r>
                <a:rPr lang="ar-SY" b="1" kern="1200" dirty="0" smtClean="0">
                  <a:solidFill>
                    <a:srgbClr val="0089D3"/>
                  </a:solidFill>
                  <a:latin typeface="Montserrat ExtraBold" panose="00000900000000000000" pitchFamily="2" charset="-52"/>
                </a:rPr>
                <a:t>روسيا</a:t>
              </a:r>
              <a:r>
                <a:rPr lang="ru-RU" b="1" kern="1200" dirty="0" smtClean="0">
                  <a:solidFill>
                    <a:srgbClr val="0089D3"/>
                  </a:solidFill>
                  <a:latin typeface="Circe" panose="020B0502020203020203" pitchFamily="34" charset="-52"/>
                </a:rPr>
                <a:t>)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200" b="1" kern="1200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  <p:grpSp>
          <p:nvGrpSpPr>
            <p:cNvPr id="20" name="Группа 19"/>
            <p:cNvGrpSpPr/>
            <p:nvPr/>
          </p:nvGrpSpPr>
          <p:grpSpPr>
            <a:xfrm>
              <a:off x="4264303" y="1817513"/>
              <a:ext cx="3530124" cy="1006050"/>
              <a:chOff x="3580" y="0"/>
              <a:chExt cx="6701841" cy="1268409"/>
            </a:xfrm>
            <a:noFill/>
          </p:grpSpPr>
          <p:sp>
            <p:nvSpPr>
              <p:cNvPr id="21" name="Скругленный прямоугольник 20"/>
              <p:cNvSpPr/>
              <p:nvPr/>
            </p:nvSpPr>
            <p:spPr>
              <a:xfrm>
                <a:off x="3580" y="0"/>
                <a:ext cx="6701841" cy="1268409"/>
              </a:xfrm>
              <a:prstGeom prst="roundRect">
                <a:avLst>
                  <a:gd name="adj" fmla="val 10000"/>
                </a:avLst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2" name="Скругленный прямоугольник 4"/>
              <p:cNvSpPr txBox="1"/>
              <p:nvPr/>
            </p:nvSpPr>
            <p:spPr>
              <a:xfrm>
                <a:off x="181495" y="40075"/>
                <a:ext cx="6346009" cy="11859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6680" tIns="106680" rIns="106680" bIns="106680" numCol="1" spcCol="1270" anchor="ctr" anchorCtr="0">
                <a:noAutofit/>
              </a:bodyPr>
              <a:lstStyle/>
              <a:p>
                <a:pPr lvl="0" algn="ctr" defTabSz="124460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ar-SY" b="1" dirty="0" smtClean="0">
                    <a:solidFill>
                      <a:srgbClr val="0089D3"/>
                    </a:solidFill>
                    <a:latin typeface="Montserrat ExtraBold" panose="00000900000000000000" pitchFamily="2" charset="-52"/>
                  </a:rPr>
                  <a:t>وزارة التربية والتعليم والرياضة</a:t>
                </a:r>
                <a:endParaRPr lang="en-US" b="1" dirty="0">
                  <a:solidFill>
                    <a:srgbClr val="0089D3"/>
                  </a:solidFill>
                  <a:latin typeface="Montserrat ExtraBold" panose="00000900000000000000" pitchFamily="2" charset="-52"/>
                </a:endParaRPr>
              </a:p>
              <a:p>
                <a:pPr lvl="0" algn="ctr" defTabSz="124460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ru-RU" b="1" dirty="0" smtClean="0">
                    <a:solidFill>
                      <a:srgbClr val="0089D3"/>
                    </a:solidFill>
                    <a:latin typeface="Circe" panose="020B0502020203020203" pitchFamily="34" charset="-52"/>
                  </a:rPr>
                  <a:t>(</a:t>
                </a:r>
                <a:r>
                  <a:rPr lang="ar-SY" b="1" dirty="0" smtClean="0">
                    <a:solidFill>
                      <a:srgbClr val="0089D3"/>
                    </a:solidFill>
                    <a:latin typeface="Montserrat ExtraBold" panose="00000900000000000000" pitchFamily="2" charset="-52"/>
                  </a:rPr>
                  <a:t>اسبانيا</a:t>
                </a:r>
                <a:r>
                  <a:rPr lang="ru-RU" b="1" dirty="0" smtClean="0">
                    <a:solidFill>
                      <a:srgbClr val="0089D3"/>
                    </a:solidFill>
                    <a:latin typeface="Circe" panose="020B0502020203020203" pitchFamily="34" charset="-52"/>
                  </a:rPr>
                  <a:t>)</a:t>
                </a:r>
                <a:endParaRPr lang="ru-RU" b="1" kern="1200" dirty="0">
                  <a:solidFill>
                    <a:srgbClr val="0089D3"/>
                  </a:solidFill>
                  <a:latin typeface="Circe" panose="020B0502020203020203" pitchFamily="34" charset="-52"/>
                </a:endParaRPr>
              </a:p>
            </p:txBody>
          </p:sp>
        </p:grpSp>
        <p:graphicFrame>
          <p:nvGraphicFramePr>
            <p:cNvPr id="24" name="Объект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223480186"/>
                </p:ext>
              </p:extLst>
            </p:nvPr>
          </p:nvGraphicFramePr>
          <p:xfrm>
            <a:off x="981764" y="2886211"/>
            <a:ext cx="3219920" cy="80415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5" name="Группа 24"/>
            <p:cNvGrpSpPr/>
            <p:nvPr/>
          </p:nvGrpSpPr>
          <p:grpSpPr>
            <a:xfrm>
              <a:off x="4264303" y="2886212"/>
              <a:ext cx="3530124" cy="804151"/>
              <a:chOff x="3580" y="0"/>
              <a:chExt cx="10165111" cy="1268409"/>
            </a:xfrm>
            <a:noFill/>
          </p:grpSpPr>
          <p:sp>
            <p:nvSpPr>
              <p:cNvPr id="26" name="Скругленный прямоугольник 25"/>
              <p:cNvSpPr/>
              <p:nvPr/>
            </p:nvSpPr>
            <p:spPr>
              <a:xfrm>
                <a:off x="3580" y="0"/>
                <a:ext cx="10165111" cy="1268409"/>
              </a:xfrm>
              <a:prstGeom prst="roundRect">
                <a:avLst>
                  <a:gd name="adj" fmla="val 10000"/>
                </a:avLst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7" name="Скругленный прямоугольник 4"/>
              <p:cNvSpPr txBox="1"/>
              <p:nvPr/>
            </p:nvSpPr>
            <p:spPr>
              <a:xfrm>
                <a:off x="221284" y="53232"/>
                <a:ext cx="9947404" cy="119410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6680" tIns="106680" rIns="106680" bIns="106680" numCol="1" spcCol="1270" anchor="ctr" anchorCtr="0">
                <a:noAutofit/>
              </a:bodyPr>
              <a:lstStyle/>
              <a:p>
                <a:pPr lvl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ar-SY" b="1" kern="1200" dirty="0" smtClean="0">
                    <a:solidFill>
                      <a:srgbClr val="0089D3"/>
                    </a:solidFill>
                    <a:latin typeface="Montserrat ExtraBold" panose="00000900000000000000" pitchFamily="2" charset="-52"/>
                  </a:rPr>
                  <a:t>دبلوم بكالوريوس</a:t>
                </a:r>
                <a:endParaRPr lang="ru-RU" b="1" kern="1200" dirty="0">
                  <a:solidFill>
                    <a:srgbClr val="0089D3"/>
                  </a:solidFill>
                  <a:latin typeface="Montserrat ExtraBold" panose="00000900000000000000" pitchFamily="2" charset="-52"/>
                </a:endParaRPr>
              </a:p>
            </p:txBody>
          </p:sp>
        </p:grpSp>
      </p:grpSp>
      <p:pic>
        <p:nvPicPr>
          <p:cNvPr id="45" name="Рисунок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537" y="1606413"/>
            <a:ext cx="3113902" cy="221549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536" y="3992259"/>
            <a:ext cx="3113903" cy="2319981"/>
          </a:xfrm>
          <a:prstGeom prst="rect">
            <a:avLst/>
          </a:prstGeom>
        </p:spPr>
      </p:pic>
      <p:cxnSp>
        <p:nvCxnSpPr>
          <p:cNvPr id="48" name="Прямая соединительная линия 47"/>
          <p:cNvCxnSpPr/>
          <p:nvPr/>
        </p:nvCxnSpPr>
        <p:spPr>
          <a:xfrm>
            <a:off x="818140" y="4105297"/>
            <a:ext cx="61634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с двумя скругленными соседними углами 17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ar-AE" sz="11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جامعة الدون التقنية الحكومية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39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818141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0" y="195884"/>
            <a:ext cx="1138270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57" algn="r">
              <a:lnSpc>
                <a:spcPct val="150000"/>
              </a:lnSpc>
            </a:pPr>
            <a:r>
              <a:rPr lang="ar-SY" sz="32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الحركة الاكاديمية</a:t>
            </a:r>
            <a:endParaRPr lang="ru-RU" sz="2400" b="1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08228" y="1268578"/>
            <a:ext cx="5649425" cy="3932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ar-SY" altLang="ru-RU" sz="28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قنوات تحقيق وتطيبق النشاطات الاكاديمية</a:t>
            </a:r>
            <a:endParaRPr lang="ru-RU" altLang="ru-RU" sz="2800" b="1" dirty="0">
              <a:solidFill>
                <a:srgbClr val="0089D3"/>
              </a:solidFill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  <a:p>
            <a:pPr lvl="0"/>
            <a:r>
              <a:rPr lang="en-US" altLang="ru-RU" sz="24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itchFamily="34" charset="-128"/>
                <a:cs typeface="Calibri" panose="020F0502020204030204" pitchFamily="34" charset="0"/>
              </a:rPr>
              <a:t>201</a:t>
            </a:r>
            <a:r>
              <a:rPr lang="ru-RU" altLang="ru-RU" sz="24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itchFamily="34" charset="-128"/>
                <a:cs typeface="Calibri" panose="020F0502020204030204" pitchFamily="34" charset="0"/>
              </a:rPr>
              <a:t>8</a:t>
            </a:r>
            <a:r>
              <a:rPr lang="en-US" altLang="ru-RU" sz="24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itchFamily="34" charset="-128"/>
                <a:cs typeface="Calibri" panose="020F0502020204030204" pitchFamily="34" charset="0"/>
              </a:rPr>
              <a:t>-201</a:t>
            </a:r>
            <a:r>
              <a:rPr lang="ru-RU" altLang="ru-RU" sz="24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itchFamily="34" charset="-128"/>
                <a:cs typeface="Calibri" panose="020F0502020204030204" pitchFamily="34" charset="0"/>
              </a:rPr>
              <a:t>9:</a:t>
            </a:r>
            <a:endParaRPr lang="en-US" altLang="ru-RU" sz="2400" b="1" dirty="0">
              <a:solidFill>
                <a:srgbClr val="0089D3"/>
              </a:solidFill>
              <a:latin typeface="Montserrat ExtraBold" panose="00000900000000000000" pitchFamily="50" charset="-52"/>
              <a:ea typeface="Arial Unicode MS" pitchFamily="34" charset="-128"/>
              <a:cs typeface="Calibri" panose="020F0502020204030204" pitchFamily="34" charset="0"/>
            </a:endParaRPr>
          </a:p>
          <a:p>
            <a:pPr lvl="0"/>
            <a:endParaRPr lang="ru-RU" altLang="ru-RU" sz="1000" b="1" dirty="0">
              <a:solidFill>
                <a:srgbClr val="0089D3"/>
              </a:solidFill>
              <a:latin typeface="Montserrat ExtraBold" panose="00000900000000000000" pitchFamily="50" charset="-52"/>
              <a:ea typeface="Arial Unicode MS" pitchFamily="34" charset="-128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ar-SY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مراقبة ودراسة للبرامج الحركية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ar-SY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تنقلات اعلامية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ar-SY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استشارات فردية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ar-SY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قاعدة بيانات لشركات البرامج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endParaRPr lang="ru-RU" sz="1351" dirty="0">
              <a:solidFill>
                <a:srgbClr val="203864"/>
              </a:solidFill>
              <a:latin typeface="Montserrat ExtraBold" panose="00000900000000000000" pitchFamily="50" charset="-52"/>
            </a:endParaRPr>
          </a:p>
          <a:p>
            <a:endParaRPr lang="ru-RU" sz="1351" dirty="0">
              <a:solidFill>
                <a:srgbClr val="203864"/>
              </a:solidFill>
              <a:latin typeface="Montserrat ExtraBold" panose="00000900000000000000" pitchFamily="50" charset="-52"/>
            </a:endParaRPr>
          </a:p>
          <a:p>
            <a:endParaRPr lang="ru-RU" sz="1351" b="1" dirty="0">
              <a:solidFill>
                <a:srgbClr val="203864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0"/>
            <a:endParaRPr lang="ru-RU" sz="1351" b="1" dirty="0">
              <a:solidFill>
                <a:srgbClr val="0089D3"/>
              </a:solidFill>
              <a:latin typeface="Montserrat ExtraBold" panose="00000900000000000000" pitchFamily="50" charset="-52"/>
              <a:ea typeface="Arial Unicode MS" pitchFamily="34" charset="-128"/>
              <a:cs typeface="Calibri" panose="020F0502020204030204" pitchFamily="34" charset="0"/>
            </a:endParaRPr>
          </a:p>
          <a:p>
            <a:pPr lvl="0"/>
            <a:endParaRPr lang="ru-RU" sz="1351" dirty="0">
              <a:solidFill>
                <a:srgbClr val="0089D3"/>
              </a:solidFill>
              <a:latin typeface="Montserrat ExtraBold" panose="00000900000000000000" pitchFamily="50" charset="-52"/>
            </a:endParaRPr>
          </a:p>
        </p:txBody>
      </p:sp>
      <p:sp>
        <p:nvSpPr>
          <p:cNvPr id="30" name="Подзаголовок 8"/>
          <p:cNvSpPr txBox="1">
            <a:spLocks/>
          </p:cNvSpPr>
          <p:nvPr/>
        </p:nvSpPr>
        <p:spPr>
          <a:xfrm>
            <a:off x="2119777" y="4092233"/>
            <a:ext cx="5485905" cy="13955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ar-SY" sz="2400" b="1" dirty="0" smtClean="0">
                <a:solidFill>
                  <a:srgbClr val="0089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مساعدين لغويين</a:t>
            </a:r>
            <a:r>
              <a:rPr lang="en-US" sz="2400" b="1" dirty="0" smtClean="0">
                <a:solidFill>
                  <a:srgbClr val="0089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b="1" dirty="0" smtClean="0">
                <a:solidFill>
                  <a:srgbClr val="0089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0089D3"/>
                </a:solidFill>
                <a:latin typeface="Montserrat ExtraBold" panose="00000900000000000000" pitchFamily="50" charset="-52"/>
              </a:rPr>
              <a:t>28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ar-SY" sz="2400" b="1" dirty="0" smtClean="0">
                <a:solidFill>
                  <a:srgbClr val="0089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بروفسور مدعو </a:t>
            </a:r>
            <a:r>
              <a:rPr lang="en-US" sz="2400" b="1" dirty="0" smtClean="0">
                <a:solidFill>
                  <a:srgbClr val="0089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>
                <a:solidFill>
                  <a:srgbClr val="0089D3"/>
                </a:solidFill>
                <a:latin typeface="Montserrat ExtraBold" panose="00000900000000000000" pitchFamily="50" charset="-52"/>
              </a:rPr>
              <a:t>34</a:t>
            </a:r>
            <a:endParaRPr lang="ru-RU" sz="2000" dirty="0">
              <a:solidFill>
                <a:srgbClr val="0089D3"/>
              </a:solidFill>
              <a:latin typeface="Montserrat ExtraBold" panose="00000900000000000000" pitchFamily="50" charset="-52"/>
            </a:endParaRPr>
          </a:p>
        </p:txBody>
      </p:sp>
      <p:pic>
        <p:nvPicPr>
          <p:cNvPr id="31" name="Picture 2" descr="Картинки по запросу флаг испани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255" y="5348147"/>
            <a:ext cx="757239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 descr="Картинки по запросу флаг германи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253" y="5363860"/>
            <a:ext cx="757239" cy="507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0" descr="Картинки по запросу флаг великобритани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714" y="5397157"/>
            <a:ext cx="757239" cy="471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2" descr="Картинки по запросу флаг итал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132" y="5363861"/>
            <a:ext cx="758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6134695" y="1168637"/>
            <a:ext cx="5615965" cy="5438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Montserrat ExtraBold" panose="00000900000000000000" pitchFamily="50" charset="-52"/>
              </a:rPr>
              <a:t>                             </a:t>
            </a:r>
          </a:p>
          <a:p>
            <a:pPr marL="285750" indent="-285750">
              <a:lnSpc>
                <a:spcPct val="130000"/>
              </a:lnSpc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Georgius Agricola -  </a:t>
            </a:r>
            <a:r>
              <a:rPr lang="ar-SY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تشيك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	</a:t>
            </a:r>
          </a:p>
          <a:p>
            <a:pPr marL="285750" indent="-285750">
              <a:lnSpc>
                <a:spcPct val="130000"/>
              </a:lnSpc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Munde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,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Supe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 - </a:t>
            </a:r>
            <a:r>
              <a:rPr lang="ar-SY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اسبانيا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30000"/>
              </a:lnSpc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DAAD - </a:t>
            </a:r>
            <a:r>
              <a:rPr lang="ar-SY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المانيا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30000"/>
              </a:lnSpc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Fulbright - </a:t>
            </a:r>
            <a:r>
              <a:rPr lang="ar-SY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امريكا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		</a:t>
            </a:r>
          </a:p>
          <a:p>
            <a:pPr marL="285750" indent="-285750">
              <a:lnSpc>
                <a:spcPct val="130000"/>
              </a:lnSpc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Cargill – </a:t>
            </a:r>
            <a:r>
              <a:rPr lang="ar-SY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اوروبا اسيا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30000"/>
              </a:lnSpc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TU Wien - </a:t>
            </a:r>
            <a:r>
              <a:rPr lang="ar-SY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النمسا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	</a:t>
            </a:r>
          </a:p>
          <a:p>
            <a:pPr marL="285750" indent="-285750">
              <a:lnSpc>
                <a:spcPct val="130000"/>
              </a:lnSpc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Sorbonne-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Identite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, Campus France - </a:t>
            </a:r>
            <a:r>
              <a:rPr lang="ar-SY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فرنسا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	</a:t>
            </a:r>
          </a:p>
          <a:p>
            <a:pPr marL="285750" indent="-285750">
              <a:lnSpc>
                <a:spcPct val="130000"/>
              </a:lnSpc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Griffith College Dublin - </a:t>
            </a:r>
            <a:r>
              <a:rPr lang="ar-SY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ايرلندا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30000"/>
              </a:lnSpc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Glasgow Kelvin College , </a:t>
            </a:r>
          </a:p>
          <a:p>
            <a:pPr marL="265107">
              <a:lnSpc>
                <a:spcPct val="130000"/>
              </a:lnSpc>
              <a:buClr>
                <a:srgbClr val="0089D3"/>
              </a:buClr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University of the West of Scotland - </a:t>
            </a:r>
            <a:r>
              <a:rPr lang="ar-SY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بريطانيا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30000"/>
              </a:lnSpc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Stipendium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Hungaricum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 - </a:t>
            </a:r>
            <a:r>
              <a:rPr lang="ar-SY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هنغاريا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30000"/>
              </a:lnSpc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Mevlana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 - </a:t>
            </a:r>
            <a:r>
              <a:rPr lang="ar-SY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تركيا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30000"/>
              </a:lnSpc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Shenyang University, Harbin University, </a:t>
            </a:r>
          </a:p>
          <a:p>
            <a:pPr marL="265107">
              <a:lnSpc>
                <a:spcPct val="130000"/>
              </a:lnSpc>
              <a:buClr>
                <a:srgbClr val="0089D3"/>
              </a:buClr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Shandong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Jiaotong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 University- </a:t>
            </a:r>
            <a:r>
              <a:rPr lang="ar-SY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الصين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46" indent="-171446">
              <a:lnSpc>
                <a:spcPct val="130000"/>
              </a:lnSpc>
              <a:buClr>
                <a:srgbClr val="0089D3"/>
              </a:buClr>
              <a:buFont typeface="Courier New" panose="02070309020205020404" pitchFamily="49" charset="0"/>
              <a:buChar char="o"/>
              <a:defRPr/>
            </a:pPr>
            <a:endParaRPr lang="ru-RU" sz="1000" dirty="0">
              <a:solidFill>
                <a:schemeClr val="tx1">
                  <a:lumMod val="95000"/>
                  <a:lumOff val="5000"/>
                </a:schemeClr>
              </a:solidFill>
              <a:latin typeface="Circe" panose="020B0502020203020203" pitchFamily="34" charset="-52"/>
            </a:endParaRPr>
          </a:p>
        </p:txBody>
      </p:sp>
      <p:sp>
        <p:nvSpPr>
          <p:cNvPr id="12" name="Прямоугольник с двумя скругленными соседними углами 11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ar-AE" sz="11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جامعة الدون التقنية الحكومية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600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818141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0" y="195884"/>
            <a:ext cx="11382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57" algn="r">
              <a:lnSpc>
                <a:spcPct val="150000"/>
              </a:lnSpc>
            </a:pPr>
            <a:r>
              <a:rPr lang="ar-SY" sz="32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المدارس الصيفية</a:t>
            </a:r>
            <a:endParaRPr lang="en-US" sz="3200" b="1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714357" algn="r"/>
            <a:endParaRPr lang="ru-RU" sz="2400" b="1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12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631" y="3761952"/>
            <a:ext cx="4192932" cy="2617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Схема 12"/>
          <p:cNvGraphicFramePr/>
          <p:nvPr>
            <p:extLst/>
          </p:nvPr>
        </p:nvGraphicFramePr>
        <p:xfrm>
          <a:off x="244864" y="1185073"/>
          <a:ext cx="7901235" cy="3114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34715" y="1246639"/>
            <a:ext cx="37414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Y" sz="24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المواصلات</a:t>
            </a:r>
            <a:endParaRPr lang="ru-RU" sz="2400" b="1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02961" y="1236121"/>
            <a:ext cx="31207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Y" sz="24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حفظ الطاقة</a:t>
            </a:r>
            <a:endParaRPr lang="ru-RU" sz="2400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78070" y="1271114"/>
            <a:ext cx="3803715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ar-SY" sz="24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/>
                <a:cs typeface="Times New Roman" panose="02020603050405020304" pitchFamily="18" charset="0"/>
              </a:rPr>
              <a:t>فرق البناء لكأس العالم </a:t>
            </a:r>
            <a:r>
              <a:rPr lang="ar-SY" sz="1867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/>
              </a:rPr>
              <a:t>- 2018</a:t>
            </a:r>
            <a:endParaRPr lang="en-US" sz="1867" b="1" dirty="0" smtClean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/>
            </a:endParaRPr>
          </a:p>
          <a:p>
            <a:pPr>
              <a:defRPr/>
            </a:pPr>
            <a:endParaRPr lang="ru-RU" sz="1333" dirty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021265" y="2423655"/>
            <a:ext cx="2968328" cy="129212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Montserrat ExtraBold" panose="00000900000000000000" pitchFamily="50" charset="-52"/>
              </a:rPr>
              <a:t>64 </a:t>
            </a:r>
          </a:p>
          <a:p>
            <a:pPr algn="ctr">
              <a:defRPr/>
            </a:pPr>
            <a:r>
              <a:rPr lang="ar-SY" b="1" dirty="0" smtClean="0">
                <a:solidFill>
                  <a:schemeClr val="bg1"/>
                </a:solidFill>
                <a:latin typeface="Montserrat ExtraBold" panose="00000900000000000000" pitchFamily="50" charset="-52"/>
              </a:rPr>
              <a:t>طالب</a:t>
            </a:r>
            <a:endParaRPr lang="ru-RU" b="1" dirty="0">
              <a:solidFill>
                <a:schemeClr val="bg1"/>
              </a:solidFill>
              <a:latin typeface="Montserrat ExtraBold" panose="00000900000000000000" pitchFamily="50" charset="-52"/>
            </a:endParaRPr>
          </a:p>
          <a:p>
            <a:pPr algn="ctr">
              <a:defRPr/>
            </a:pPr>
            <a:r>
              <a:rPr lang="ar-SY" b="1" dirty="0" smtClean="0">
                <a:solidFill>
                  <a:schemeClr val="bg1"/>
                </a:solidFill>
                <a:latin typeface="Montserrat ExtraBold" panose="00000900000000000000" pitchFamily="50" charset="-52"/>
              </a:rPr>
              <a:t>من الصين</a:t>
            </a:r>
            <a:endParaRPr lang="ru-RU" b="1" dirty="0">
              <a:solidFill>
                <a:schemeClr val="bg1"/>
              </a:solidFill>
              <a:latin typeface="Montserrat ExtraBold" panose="00000900000000000000" pitchFamily="50" charset="-52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299950" y="2437173"/>
            <a:ext cx="2830159" cy="1251075"/>
          </a:xfrm>
          <a:prstGeom prst="roundRect">
            <a:avLst/>
          </a:prstGeom>
          <a:solidFill>
            <a:srgbClr val="00CC00"/>
          </a:solidFill>
          <a:ln>
            <a:solidFill>
              <a:srgbClr val="00CC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Montserrat ExtraBold" panose="00000900000000000000" pitchFamily="50" charset="-52"/>
              </a:rPr>
              <a:t>18 </a:t>
            </a:r>
          </a:p>
          <a:p>
            <a:pPr algn="ctr">
              <a:defRPr/>
            </a:pPr>
            <a:r>
              <a:rPr lang="ar-SY" b="1" dirty="0" smtClean="0">
                <a:solidFill>
                  <a:schemeClr val="bg1"/>
                </a:solidFill>
                <a:latin typeface="Montserrat ExtraBold" panose="00000900000000000000" pitchFamily="50" charset="-52"/>
              </a:rPr>
              <a:t>طالب</a:t>
            </a:r>
            <a:endParaRPr lang="ru-RU" b="1" dirty="0">
              <a:solidFill>
                <a:schemeClr val="bg1"/>
              </a:solidFill>
              <a:latin typeface="Montserrat ExtraBold" panose="00000900000000000000" pitchFamily="50" charset="-52"/>
            </a:endParaRPr>
          </a:p>
          <a:p>
            <a:pPr algn="ctr">
              <a:defRPr/>
            </a:pPr>
            <a:r>
              <a:rPr lang="ar-SY" b="1" dirty="0" smtClean="0">
                <a:solidFill>
                  <a:schemeClr val="bg1"/>
                </a:solidFill>
                <a:latin typeface="Montserrat ExtraBold" panose="00000900000000000000" pitchFamily="50" charset="-52"/>
              </a:rPr>
              <a:t>من المانيا</a:t>
            </a:r>
            <a:endParaRPr lang="ru-RU" b="1" dirty="0">
              <a:solidFill>
                <a:schemeClr val="bg1"/>
              </a:solidFill>
              <a:latin typeface="Montserrat ExtraBold" panose="00000900000000000000" pitchFamily="50" charset="-52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754723" y="2469455"/>
            <a:ext cx="3019444" cy="1101552"/>
          </a:xfrm>
          <a:prstGeom prst="roundRect">
            <a:avLst/>
          </a:prstGeom>
          <a:solidFill>
            <a:srgbClr val="0070C0"/>
          </a:solidFill>
          <a:ln>
            <a:solidFill>
              <a:srgbClr val="0079B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351" b="1" dirty="0">
                <a:solidFill>
                  <a:schemeClr val="bg1"/>
                </a:solidFill>
                <a:latin typeface="Montserrat ExtraBold" panose="00000900000000000000" pitchFamily="50" charset="-52"/>
              </a:rPr>
              <a:t>9</a:t>
            </a:r>
          </a:p>
          <a:p>
            <a:pPr algn="ctr">
              <a:defRPr/>
            </a:pPr>
            <a:r>
              <a:rPr lang="ar-SY" b="1" dirty="0" smtClean="0">
                <a:solidFill>
                  <a:schemeClr val="bg1"/>
                </a:solidFill>
                <a:latin typeface="Montserrat ExtraBold" panose="00000900000000000000" pitchFamily="50" charset="-52"/>
              </a:rPr>
              <a:t>طلاب</a:t>
            </a:r>
            <a:br>
              <a:rPr lang="ar-SY" b="1" dirty="0" smtClean="0">
                <a:solidFill>
                  <a:schemeClr val="bg1"/>
                </a:solidFill>
                <a:latin typeface="Montserrat ExtraBold" panose="00000900000000000000" pitchFamily="50" charset="-52"/>
              </a:rPr>
            </a:br>
            <a:r>
              <a:rPr lang="ar-SY" b="1" dirty="0" smtClean="0">
                <a:solidFill>
                  <a:schemeClr val="bg1"/>
                </a:solidFill>
                <a:latin typeface="Montserrat ExtraBold" panose="00000900000000000000" pitchFamily="50" charset="-52"/>
              </a:rPr>
              <a:t>من بريطانيا</a:t>
            </a:r>
            <a:endParaRPr lang="ru-RU" b="1" dirty="0">
              <a:solidFill>
                <a:schemeClr val="bg1"/>
              </a:solidFill>
              <a:latin typeface="Montserrat ExtraBold" panose="00000900000000000000" pitchFamily="50" charset="-52"/>
            </a:endParaRPr>
          </a:p>
        </p:txBody>
      </p:sp>
      <p:sp>
        <p:nvSpPr>
          <p:cNvPr id="22" name="Стрелка вниз 21"/>
          <p:cNvSpPr/>
          <p:nvPr/>
        </p:nvSpPr>
        <p:spPr>
          <a:xfrm>
            <a:off x="2267927" y="1855755"/>
            <a:ext cx="456651" cy="431171"/>
          </a:xfrm>
          <a:prstGeom prst="downArrow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1"/>
          </a:p>
        </p:txBody>
      </p:sp>
      <p:sp>
        <p:nvSpPr>
          <p:cNvPr id="23" name="Стрелка вниз 22"/>
          <p:cNvSpPr/>
          <p:nvPr/>
        </p:nvSpPr>
        <p:spPr>
          <a:xfrm>
            <a:off x="5467902" y="1849510"/>
            <a:ext cx="494253" cy="449860"/>
          </a:xfrm>
          <a:prstGeom prst="downArrow">
            <a:avLst/>
          </a:prstGeom>
          <a:solidFill>
            <a:srgbClr val="00CC6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1"/>
          </a:p>
        </p:txBody>
      </p:sp>
      <p:sp>
        <p:nvSpPr>
          <p:cNvPr id="24" name="Стрелка вниз 23"/>
          <p:cNvSpPr/>
          <p:nvPr/>
        </p:nvSpPr>
        <p:spPr>
          <a:xfrm>
            <a:off x="9092938" y="1915896"/>
            <a:ext cx="424823" cy="423675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1"/>
          </a:p>
        </p:txBody>
      </p:sp>
      <p:pic>
        <p:nvPicPr>
          <p:cNvPr id="25" name="Picture 2" descr="Картинки по запросу флаг рф картинки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856" y="5723441"/>
            <a:ext cx="620713" cy="383999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Картинки по запросу флаг германии картинки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214" y="5732220"/>
            <a:ext cx="620713" cy="375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 descr="Картинки по запросу флаг великобритании картинки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385" y="5723441"/>
            <a:ext cx="631825" cy="38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 descr="Картинки по запросу флаг кнр картинки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573" y="5733399"/>
            <a:ext cx="620713" cy="374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852" y="4409769"/>
            <a:ext cx="2657856" cy="847344"/>
          </a:xfrm>
          <a:prstGeom prst="rect">
            <a:avLst/>
          </a:prstGeom>
        </p:spPr>
      </p:pic>
      <p:sp>
        <p:nvSpPr>
          <p:cNvPr id="30" name="Прямоугольник с двумя скругленными соседними углами 29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ar-AE" sz="11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جامعة الدون التقنية الحكومية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932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669420"/>
            <a:ext cx="11679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algn="r"/>
            <a:r>
              <a:rPr lang="ar-SY" sz="32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جامعة الدون التقنية الحكومية </a:t>
            </a:r>
            <a:endParaRPr lang="ru-RU" sz="3200" b="1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798696" y="1280160"/>
            <a:ext cx="10881240" cy="212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3317028" y="1913276"/>
            <a:ext cx="2540810" cy="8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28613" indent="-328613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lvl="2" indent="0">
              <a:lnSpc>
                <a:spcPct val="90000"/>
              </a:lnSpc>
              <a:spcBef>
                <a:spcPts val="375"/>
              </a:spcBef>
              <a:buClr>
                <a:srgbClr val="0079B2"/>
              </a:buClr>
              <a:buSzTx/>
              <a:buNone/>
              <a:tabLst>
                <a:tab pos="27146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/>
            </a:pPr>
            <a:r>
              <a:rPr lang="ar-SY" altLang="ru-RU" sz="1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معهد رستوف على نهر الدون للماكنات الزراعية</a:t>
            </a:r>
            <a:endParaRPr lang="en-US" altLang="ru-RU" b="1" dirty="0">
              <a:solidFill>
                <a:srgbClr val="0944BA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l="4596" t="-581" r="-386" b="9669"/>
          <a:stretch/>
        </p:blipFill>
        <p:spPr bwMode="auto">
          <a:xfrm>
            <a:off x="1701440" y="1712519"/>
            <a:ext cx="1566869" cy="1071055"/>
          </a:xfrm>
          <a:prstGeom prst="roundRect">
            <a:avLst>
              <a:gd name="adj" fmla="val 16667"/>
            </a:avLst>
          </a:prstGeom>
          <a:ln w="3175">
            <a:solidFill>
              <a:srgbClr val="C5C5C5"/>
            </a:solidFill>
            <a:prstDash val="sysDot"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3327250" y="5342101"/>
            <a:ext cx="1944505" cy="80954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67500" tIns="35100" rIns="67500" bIns="351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ar-SY" sz="1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الجامعة الرائدة في جنوب روسيا</a:t>
            </a:r>
            <a:r>
              <a:rPr lang="en-US" sz="1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/>
            </a:r>
            <a:br>
              <a:rPr lang="en-US" sz="1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</a:br>
            <a:endParaRPr lang="ru-RU" sz="16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327250" y="3463160"/>
            <a:ext cx="20580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9B2"/>
              </a:buClr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ar-SY" sz="1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جامعة الدون التقنية الحكومية</a:t>
            </a:r>
            <a:endParaRPr lang="en-US" sz="1600" b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27672" y="2009362"/>
            <a:ext cx="9915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1930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727672" y="3702766"/>
            <a:ext cx="9915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79B2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19</a:t>
            </a:r>
            <a:r>
              <a:rPr lang="en-US" sz="2400" b="1" dirty="0" smtClean="0">
                <a:solidFill>
                  <a:srgbClr val="0079B2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92</a:t>
            </a:r>
            <a:endParaRPr lang="ru-RU" sz="2400" b="1" dirty="0">
              <a:solidFill>
                <a:srgbClr val="0079B2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13986" y="5444785"/>
            <a:ext cx="9915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79B2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2016</a:t>
            </a:r>
            <a:endParaRPr lang="ru-RU" sz="2000" b="1" dirty="0">
              <a:solidFill>
                <a:srgbClr val="0079B2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440" y="3397652"/>
            <a:ext cx="1586572" cy="1076816"/>
          </a:xfrm>
          <a:prstGeom prst="roundRect">
            <a:avLst>
              <a:gd name="adj" fmla="val 1787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431" y="5083622"/>
            <a:ext cx="1574831" cy="1068440"/>
          </a:xfrm>
          <a:prstGeom prst="roundRect">
            <a:avLst>
              <a:gd name="adj" fmla="val 1828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5926562" y="1817063"/>
            <a:ext cx="10750" cy="44883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6" cstate="print"/>
          <a:srcRect r="79113" b="20272"/>
          <a:stretch/>
        </p:blipFill>
        <p:spPr>
          <a:xfrm>
            <a:off x="6284635" y="1717174"/>
            <a:ext cx="632663" cy="660685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7" cstate="print"/>
          <a:srcRect r="80199" b="18460"/>
          <a:stretch/>
        </p:blipFill>
        <p:spPr>
          <a:xfrm>
            <a:off x="6261475" y="4393146"/>
            <a:ext cx="678984" cy="691230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6194435" y="3397652"/>
            <a:ext cx="2445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46 000+</a:t>
            </a:r>
          </a:p>
          <a:p>
            <a:r>
              <a:rPr lang="ar-SY" sz="1600" b="1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متعلم</a:t>
            </a:r>
            <a:endParaRPr lang="ru-RU" sz="1600" b="1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213746" y="5156178"/>
            <a:ext cx="252028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2 </a:t>
            </a:r>
            <a:r>
              <a:rPr lang="ru-RU" sz="36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608</a:t>
            </a:r>
            <a:endParaRPr lang="ru-RU" sz="3600" dirty="0" smtClean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r>
              <a:rPr lang="ar-SY" sz="1600" b="1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طالب اجنبي</a:t>
            </a:r>
            <a:endParaRPr lang="ru-RU" sz="1600" b="1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212423" y="2406049"/>
            <a:ext cx="19947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5</a:t>
            </a:r>
            <a:r>
              <a:rPr lang="ru-RU" sz="36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 000+</a:t>
            </a:r>
          </a:p>
          <a:p>
            <a:r>
              <a:rPr lang="ar-SY" sz="1600" b="1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موظف</a:t>
            </a:r>
            <a:endParaRPr lang="ru-RU" sz="1600" b="1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818125" y="2610782"/>
            <a:ext cx="1301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6</a:t>
            </a:r>
          </a:p>
          <a:p>
            <a:r>
              <a:rPr lang="ar-SY" sz="1600" b="1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فروع</a:t>
            </a:r>
            <a:endParaRPr lang="ru-RU" sz="1600" b="1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730142" y="1710154"/>
            <a:ext cx="862410" cy="715857"/>
          </a:xfrm>
          <a:prstGeom prst="rect">
            <a:avLst/>
          </a:prstGeom>
        </p:spPr>
      </p:pic>
      <p:cxnSp>
        <p:nvCxnSpPr>
          <p:cNvPr id="35" name="Прямая соединительная линия 34"/>
          <p:cNvCxnSpPr/>
          <p:nvPr/>
        </p:nvCxnSpPr>
        <p:spPr>
          <a:xfrm>
            <a:off x="8466788" y="1812945"/>
            <a:ext cx="10750" cy="44883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0028958" y="1627676"/>
            <a:ext cx="1301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26</a:t>
            </a:r>
            <a:endParaRPr lang="ru-RU" sz="3600" dirty="0" smtClean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r>
              <a:rPr lang="ar-SY" sz="1600" b="1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مبنى</a:t>
            </a:r>
            <a:endParaRPr lang="ru-RU" sz="1600" b="1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808778" y="4118265"/>
            <a:ext cx="652094" cy="79983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745238" y="5241415"/>
            <a:ext cx="1354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2</a:t>
            </a:r>
            <a:r>
              <a:rPr lang="en-US" sz="36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3</a:t>
            </a:r>
            <a:endParaRPr lang="ru-RU" sz="3600" dirty="0" smtClean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r>
              <a:rPr lang="ar-SY" sz="1600" b="1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كلية</a:t>
            </a:r>
            <a:endParaRPr lang="ru-RU" sz="1600" b="1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130417" y="5228606"/>
            <a:ext cx="1354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134</a:t>
            </a:r>
          </a:p>
          <a:p>
            <a:r>
              <a:rPr lang="ar-SY" sz="1600" b="1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قسم دراسي</a:t>
            </a:r>
            <a:endParaRPr lang="ru-RU" sz="1600" b="1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997935" y="3980207"/>
            <a:ext cx="18582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341</a:t>
            </a:r>
            <a:endParaRPr lang="ru-RU" sz="3600" dirty="0" smtClean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r>
              <a:rPr lang="ar-SY" sz="1600" b="1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برنامج تعليمي</a:t>
            </a:r>
            <a:endParaRPr lang="ru-RU" sz="1600" b="1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045907" y="2600342"/>
            <a:ext cx="135499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10</a:t>
            </a:r>
          </a:p>
          <a:p>
            <a:r>
              <a:rPr lang="ar-SY" sz="1600" b="1" dirty="0" smtClean="0">
                <a:solidFill>
                  <a:srgbClr val="1A1B13"/>
                </a:solidFill>
                <a:latin typeface="Circe" panose="020B0502020203020203" pitchFamily="34" charset="-52"/>
              </a:rPr>
              <a:t>سكنات</a:t>
            </a:r>
            <a:endParaRPr lang="ru-RU" sz="1600" b="1" dirty="0">
              <a:latin typeface="Circe" panose="020B0502020203020203" pitchFamily="34" charset="-52"/>
            </a:endParaRPr>
          </a:p>
        </p:txBody>
      </p:sp>
      <p:sp>
        <p:nvSpPr>
          <p:cNvPr id="29" name="Прямоугольник с двумя скругленными соседними углами 28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ar-AE" sz="11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جامعة الدون التقنية الحكومية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698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818141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0" y="161113"/>
            <a:ext cx="11382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57" algn="r">
              <a:lnSpc>
                <a:spcPct val="150000"/>
              </a:lnSpc>
            </a:pPr>
            <a:r>
              <a:rPr lang="ar-SY" sz="32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التعليم الدولي</a:t>
            </a:r>
            <a:endParaRPr lang="en-US" sz="3200" b="1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714357" algn="r"/>
            <a:endParaRPr lang="ru-RU" sz="2400" b="1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68047" y="5288604"/>
            <a:ext cx="1354972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67" b="1" dirty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TORFL</a:t>
            </a:r>
            <a:endParaRPr lang="ru-RU" sz="1867" b="1" dirty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68048" y="3314435"/>
            <a:ext cx="25622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ar-SY" sz="24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مساقات</a:t>
            </a:r>
            <a:endParaRPr lang="ru-RU" sz="2400" b="1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34" name="Объект 2"/>
          <p:cNvSpPr txBox="1">
            <a:spLocks/>
          </p:cNvSpPr>
          <p:nvPr/>
        </p:nvSpPr>
        <p:spPr bwMode="auto">
          <a:xfrm>
            <a:off x="743575" y="5691645"/>
            <a:ext cx="6213036" cy="651504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89D3"/>
              </a:buClr>
              <a:defRPr/>
            </a:pPr>
            <a:r>
              <a:rPr lang="ar-SY" alt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شهادة حكومية / مستوى 6</a:t>
            </a:r>
            <a:endParaRPr lang="ru-RU" altLang="ru-RU" sz="2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35" name="Объект 2"/>
          <p:cNvSpPr txBox="1">
            <a:spLocks/>
          </p:cNvSpPr>
          <p:nvPr/>
        </p:nvSpPr>
        <p:spPr bwMode="auto">
          <a:xfrm>
            <a:off x="743577" y="3797781"/>
            <a:ext cx="6069599" cy="13208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89D3"/>
              </a:buClr>
              <a:defRPr/>
            </a:pPr>
            <a:r>
              <a:rPr lang="ar-SY" alt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اللغة الروسية للاجانب</a:t>
            </a:r>
            <a:endParaRPr lang="ru-RU" altLang="ru-RU" sz="2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>
                <a:srgbClr val="0089D3"/>
              </a:buClr>
              <a:defRPr/>
            </a:pPr>
            <a:r>
              <a:rPr lang="ar-SY" alt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مدارس دولية صيفية</a:t>
            </a:r>
            <a:endParaRPr lang="ru-RU" altLang="ru-RU" sz="2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>
                <a:srgbClr val="0089D3"/>
              </a:buClr>
              <a:defRPr/>
            </a:pPr>
            <a:r>
              <a:rPr lang="ar-SY" alt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اللغة الروسية للاعمال والشركات</a:t>
            </a:r>
            <a:endParaRPr lang="ru-RU" altLang="ru-RU" sz="2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>
                <a:srgbClr val="0089D3"/>
              </a:buClr>
              <a:defRPr/>
            </a:pPr>
            <a:r>
              <a:rPr lang="ar-SY" alt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مساقات في التعليم الاضافي</a:t>
            </a:r>
            <a:endParaRPr lang="ru-RU" altLang="ru-RU" sz="2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>
                <a:srgbClr val="0089D3"/>
              </a:buClr>
              <a:buFont typeface="Courier New" panose="02070309020205020404" pitchFamily="49" charset="0"/>
              <a:buChar char="o"/>
              <a:defRPr/>
            </a:pPr>
            <a:endParaRPr lang="en-US" altLang="ru-RU" sz="2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37" name="Picture 2" descr="E:\mama\DSTU\P O D F U K\2013-2014\INNA\MASSA\P145051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854696" y="1375119"/>
            <a:ext cx="3528008" cy="237963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1" name="Picture 2" descr="F:\лента новостей\фотоотчёт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7854698" y="3754749"/>
            <a:ext cx="3528007" cy="2299579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11" name="Группа 10"/>
          <p:cNvGrpSpPr/>
          <p:nvPr/>
        </p:nvGrpSpPr>
        <p:grpSpPr>
          <a:xfrm>
            <a:off x="818142" y="1522876"/>
            <a:ext cx="6924159" cy="1397176"/>
            <a:chOff x="818140" y="2237678"/>
            <a:chExt cx="6474216" cy="1131061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818140" y="2237678"/>
              <a:ext cx="6474216" cy="1131061"/>
              <a:chOff x="818140" y="2307734"/>
              <a:chExt cx="6474216" cy="1131061"/>
            </a:xfrm>
          </p:grpSpPr>
          <p:sp>
            <p:nvSpPr>
              <p:cNvPr id="33" name="Прямоугольник 32"/>
              <p:cNvSpPr>
                <a:spLocks noChangeArrowheads="1"/>
              </p:cNvSpPr>
              <p:nvPr/>
            </p:nvSpPr>
            <p:spPr bwMode="auto">
              <a:xfrm>
                <a:off x="848893" y="2469890"/>
                <a:ext cx="1618649" cy="7474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ar-SY" altLang="ru-RU" b="1" dirty="0" smtClean="0">
                    <a:solidFill>
                      <a:srgbClr val="FFC000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اللغة الروسية كلغة احنبية</a:t>
                </a:r>
                <a:endParaRPr lang="ru-RU" altLang="ru-RU" b="1" dirty="0">
                  <a:solidFill>
                    <a:srgbClr val="FFC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ru-RU" altLang="ru-RU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+ </a:t>
                </a:r>
                <a:r>
                  <a:rPr lang="ar-SY" altLang="ru-RU" b="1" dirty="0" smtClean="0">
                    <a:solidFill>
                      <a:srgbClr val="FFC000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تخصصات</a:t>
                </a:r>
                <a:endParaRPr lang="ru-RU" altLang="ru-RU" b="1" dirty="0">
                  <a:solidFill>
                    <a:srgbClr val="FFC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Прямоугольник 22"/>
              <p:cNvSpPr>
                <a:spLocks noChangeArrowheads="1"/>
              </p:cNvSpPr>
              <p:nvPr/>
            </p:nvSpPr>
            <p:spPr bwMode="auto">
              <a:xfrm>
                <a:off x="5050572" y="2579213"/>
                <a:ext cx="2241784" cy="4733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ar-SY" altLang="ru-RU" sz="1600" b="1" dirty="0" smtClean="0">
                    <a:solidFill>
                      <a:schemeClr val="accent6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شهادة معتمدة من قبل وزارة التربية والتعليم</a:t>
                </a:r>
                <a:endParaRPr lang="ru-RU" altLang="ru-RU" sz="16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43" name="Группа 42"/>
              <p:cNvGrpSpPr/>
              <p:nvPr/>
            </p:nvGrpSpPr>
            <p:grpSpPr>
              <a:xfrm>
                <a:off x="818140" y="2307734"/>
                <a:ext cx="6347524" cy="1131061"/>
                <a:chOff x="798696" y="4900537"/>
                <a:chExt cx="6347524" cy="1131061"/>
              </a:xfrm>
            </p:grpSpPr>
            <p:sp>
              <p:nvSpPr>
                <p:cNvPr id="47" name="Скругленный прямоугольник 46"/>
                <p:cNvSpPr/>
                <p:nvPr/>
              </p:nvSpPr>
              <p:spPr>
                <a:xfrm>
                  <a:off x="798696" y="4900537"/>
                  <a:ext cx="1632453" cy="1126996"/>
                </a:xfrm>
                <a:prstGeom prst="roundRect">
                  <a:avLst/>
                </a:prstGeom>
                <a:noFill/>
                <a:ln w="6350">
                  <a:solidFill>
                    <a:srgbClr val="0089D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8" name="Скругленный прямоугольник 47"/>
                <p:cNvSpPr/>
                <p:nvPr/>
              </p:nvSpPr>
              <p:spPr>
                <a:xfrm>
                  <a:off x="2795359" y="4923602"/>
                  <a:ext cx="1976654" cy="1107996"/>
                </a:xfrm>
                <a:prstGeom prst="roundRect">
                  <a:avLst/>
                </a:prstGeom>
                <a:noFill/>
                <a:ln w="6350">
                  <a:solidFill>
                    <a:srgbClr val="0089D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9" name="Скругленный прямоугольник 48"/>
                <p:cNvSpPr/>
                <p:nvPr/>
              </p:nvSpPr>
              <p:spPr>
                <a:xfrm>
                  <a:off x="5136223" y="4923601"/>
                  <a:ext cx="2009997" cy="1107997"/>
                </a:xfrm>
                <a:prstGeom prst="roundRect">
                  <a:avLst/>
                </a:prstGeom>
                <a:noFill/>
                <a:ln w="6350">
                  <a:solidFill>
                    <a:srgbClr val="0089D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50" name="Прямая со стрелкой 49"/>
                <p:cNvCxnSpPr>
                  <a:stCxn id="47" idx="3"/>
                  <a:endCxn id="30" idx="1"/>
                </p:cNvCxnSpPr>
                <p:nvPr/>
              </p:nvCxnSpPr>
              <p:spPr>
                <a:xfrm flipV="1">
                  <a:off x="2431149" y="5463024"/>
                  <a:ext cx="364208" cy="1012"/>
                </a:xfrm>
                <a:prstGeom prst="straightConnector1">
                  <a:avLst/>
                </a:prstGeom>
                <a:ln>
                  <a:solidFill>
                    <a:srgbClr val="0089D3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Прямая со стрелкой 50"/>
                <p:cNvCxnSpPr>
                  <a:stCxn id="48" idx="3"/>
                  <a:endCxn id="49" idx="1"/>
                </p:cNvCxnSpPr>
                <p:nvPr/>
              </p:nvCxnSpPr>
              <p:spPr>
                <a:xfrm flipV="1">
                  <a:off x="4772014" y="5477599"/>
                  <a:ext cx="364210" cy="1"/>
                </a:xfrm>
                <a:prstGeom prst="straightConnector1">
                  <a:avLst/>
                </a:prstGeom>
                <a:ln>
                  <a:solidFill>
                    <a:srgbClr val="0089D3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0" name="Объект 2"/>
            <p:cNvSpPr txBox="1">
              <a:spLocks/>
            </p:cNvSpPr>
            <p:nvPr/>
          </p:nvSpPr>
          <p:spPr bwMode="auto">
            <a:xfrm>
              <a:off x="2814802" y="2248199"/>
              <a:ext cx="2101441" cy="1103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marL="234945" indent="0" algn="ctr">
                <a:lnSpc>
                  <a:spcPct val="80000"/>
                </a:lnSpc>
                <a:spcBef>
                  <a:spcPct val="0"/>
                </a:spcBef>
                <a:buClr>
                  <a:srgbClr val="F7DB55"/>
                </a:buClr>
                <a:buSzTx/>
                <a:buNone/>
              </a:pPr>
              <a:endParaRPr lang="ru-RU" altLang="ru-RU" sz="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endParaRPr>
            </a:p>
            <a:p>
              <a:pPr marL="234945" indent="0">
                <a:lnSpc>
                  <a:spcPct val="80000"/>
                </a:lnSpc>
                <a:spcBef>
                  <a:spcPct val="0"/>
                </a:spcBef>
                <a:buClr>
                  <a:srgbClr val="F7DB55"/>
                </a:buClr>
                <a:buSzTx/>
                <a:buNone/>
              </a:pPr>
              <a:r>
                <a:rPr lang="ar-SY" altLang="ru-RU" sz="1600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- تخصص هندسي</a:t>
              </a:r>
              <a:endParaRPr lang="ru-RU" altLang="ru-RU" sz="1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endParaRPr>
            </a:p>
            <a:p>
              <a:pPr marL="234945" indent="0">
                <a:lnSpc>
                  <a:spcPct val="80000"/>
                </a:lnSpc>
                <a:spcBef>
                  <a:spcPct val="0"/>
                </a:spcBef>
                <a:buClr>
                  <a:srgbClr val="F7DB55"/>
                </a:buClr>
                <a:buSzTx/>
                <a:buNone/>
              </a:pPr>
              <a:r>
                <a:rPr lang="ar-SY" altLang="ru-RU" sz="1600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- رياضيات وعلوم </a:t>
              </a:r>
              <a:endParaRPr lang="ru-RU" altLang="ru-RU" sz="1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endParaRPr>
            </a:p>
            <a:p>
              <a:pPr marL="234945" indent="0">
                <a:lnSpc>
                  <a:spcPct val="80000"/>
                </a:lnSpc>
                <a:spcBef>
                  <a:spcPct val="0"/>
                </a:spcBef>
                <a:buClr>
                  <a:srgbClr val="F7DB55"/>
                </a:buClr>
                <a:buSzTx/>
                <a:buNone/>
              </a:pPr>
              <a:r>
                <a:rPr lang="ar-SY" altLang="ru-RU" sz="1600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- اقتصاد</a:t>
              </a:r>
              <a:endParaRPr lang="ru-RU" altLang="ru-RU" sz="1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endParaRPr>
            </a:p>
            <a:p>
              <a:pPr marL="234945" indent="0">
                <a:lnSpc>
                  <a:spcPct val="80000"/>
                </a:lnSpc>
                <a:spcBef>
                  <a:spcPct val="0"/>
                </a:spcBef>
                <a:buClr>
                  <a:srgbClr val="F7DB55"/>
                </a:buClr>
                <a:buSzTx/>
                <a:buNone/>
              </a:pPr>
              <a:r>
                <a:rPr lang="ar-SY" altLang="ru-RU" sz="1600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- ادبي</a:t>
              </a:r>
              <a:endParaRPr lang="ru-RU" altLang="ru-RU" sz="1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endParaRPr>
            </a:p>
            <a:p>
              <a:pPr marL="234945" indent="0">
                <a:lnSpc>
                  <a:spcPct val="80000"/>
                </a:lnSpc>
                <a:spcBef>
                  <a:spcPct val="0"/>
                </a:spcBef>
                <a:buClr>
                  <a:srgbClr val="F7DB55"/>
                </a:buClr>
                <a:buSzTx/>
                <a:buNone/>
              </a:pPr>
              <a:r>
                <a:rPr lang="ar-SY" altLang="ru-RU" sz="1600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- طبي</a:t>
              </a:r>
              <a:endParaRPr lang="ru-RU" altLang="ru-RU" sz="1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Прямоугольник с двумя скругленными соседними углами 21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ar-AE" sz="11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جامعة الدون التقنية الحكومية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261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/>
          <p:cNvSpPr txBox="1"/>
          <p:nvPr/>
        </p:nvSpPr>
        <p:spPr>
          <a:xfrm>
            <a:off x="0" y="283752"/>
            <a:ext cx="1138270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algn="r"/>
            <a:r>
              <a:rPr lang="ar-SY" sz="32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ملحق الدبلوم بنموذج اوروبي </a:t>
            </a:r>
            <a:endParaRPr lang="ru-RU" sz="3200" b="1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714375" algn="r"/>
            <a:endParaRPr lang="ru-RU" sz="700" b="1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4" descr="Картинки по запросу EH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251" y="4815867"/>
            <a:ext cx="4333371" cy="157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Картинки по запросу diploma supple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736" y="3303685"/>
            <a:ext cx="2096015" cy="304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 descr="D:\Desktop\Diploma Supplemen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736" y="1235293"/>
            <a:ext cx="2064967" cy="800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943899" y="976249"/>
            <a:ext cx="86901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89D3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European Diploma Supplement</a:t>
            </a:r>
            <a:endParaRPr lang="ru-RU" sz="2400" b="1" dirty="0">
              <a:solidFill>
                <a:srgbClr val="0089D3"/>
              </a:solidFill>
              <a:latin typeface="Montserrat ExtraBold" panose="000009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31179" y="1532278"/>
            <a:ext cx="76469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spcBef>
                <a:spcPts val="600"/>
              </a:spcBef>
              <a:spcAft>
                <a:spcPts val="600"/>
              </a:spcAft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ar-SY" sz="16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 هو </a:t>
            </a:r>
            <a:r>
              <a:rPr lang="ar-SY" sz="1600" dirty="0">
                <a:latin typeface="Circe" panose="020B0502020203020203" pitchFamily="34" charset="-52"/>
                <a:cs typeface="Times New Roman" panose="02020603050405020304" pitchFamily="18" charset="0"/>
              </a:rPr>
              <a:t>ملحق دبلوم دولي ، </a:t>
            </a:r>
            <a:r>
              <a:rPr lang="ar-SY" sz="16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يلبي المتطلبات المطلوبة من </a:t>
            </a:r>
            <a:r>
              <a:rPr lang="ar-SY" sz="1600" dirty="0">
                <a:latin typeface="Circe" panose="020B0502020203020203" pitchFamily="34" charset="-52"/>
                <a:cs typeface="Times New Roman" panose="02020603050405020304" pitchFamily="18" charset="0"/>
              </a:rPr>
              <a:t>قبل المفوضية الأوروبية جنبا إلى جنب مع مجلس أوروبا واليونسكو.</a:t>
            </a:r>
          </a:p>
          <a:p>
            <a:pPr marL="182563" indent="-182563">
              <a:spcBef>
                <a:spcPts val="600"/>
              </a:spcBef>
              <a:spcAft>
                <a:spcPts val="600"/>
              </a:spcAft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ar-SY" sz="16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ملحق الدبلوم بنموذج اوروبي هو مهم عند التحاق الطالب بجامعة اجنبية </a:t>
            </a:r>
            <a:endParaRPr lang="ru-RU" sz="1600" dirty="0" smtClean="0">
              <a:latin typeface="Circe" panose="020B0502020203020203" pitchFamily="34" charset="-52"/>
              <a:cs typeface="Times New Roman" panose="02020603050405020304" pitchFamily="18" charset="0"/>
            </a:endParaRPr>
          </a:p>
          <a:p>
            <a:pPr marL="182563" indent="-182563">
              <a:spcBef>
                <a:spcPts val="600"/>
              </a:spcBef>
              <a:spcAft>
                <a:spcPts val="600"/>
              </a:spcAft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ar-SY" sz="16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مهم ويعتبر مميزة عند البحث عن عمل عند الشركات الدولية </a:t>
            </a:r>
          </a:p>
          <a:p>
            <a:pPr marL="182563" indent="-182563">
              <a:spcBef>
                <a:spcPts val="600"/>
              </a:spcBef>
              <a:spcAft>
                <a:spcPts val="600"/>
              </a:spcAft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ar-SY" sz="16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يرد حجم كل عنصر من عناصر المنهج بناء على نظام التحويل الاوروبي 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0089D3"/>
              </a:buClr>
            </a:pPr>
            <a:r>
              <a:rPr lang="en-US" sz="16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ECTS</a:t>
            </a:r>
            <a:r>
              <a:rPr lang="ar-SY" sz="16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 </a:t>
            </a:r>
          </a:p>
          <a:p>
            <a:pPr marL="182563" indent="-182563">
              <a:spcBef>
                <a:spcPts val="600"/>
              </a:spcBef>
              <a:spcAft>
                <a:spcPts val="600"/>
              </a:spcAft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ar-SY" sz="16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يعترف </a:t>
            </a:r>
            <a:r>
              <a:rPr lang="ar-SY" sz="1600" dirty="0">
                <a:latin typeface="Circe" panose="020B0502020203020203" pitchFamily="34" charset="-52"/>
                <a:cs typeface="Times New Roman" panose="02020603050405020304" pitchFamily="18" charset="0"/>
              </a:rPr>
              <a:t>الملحق الأوروبي من قبل الجامعات الآسيوية والأمريكية على حد سواء</a:t>
            </a:r>
          </a:p>
        </p:txBody>
      </p:sp>
      <p:sp>
        <p:nvSpPr>
          <p:cNvPr id="12" name="Прямоугольник с двумя скругленными соседними углами 11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ar-AE" sz="11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جامعة الدون التقنية الحكومية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847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72941" y="1316579"/>
            <a:ext cx="3084693" cy="4865046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0" y="334062"/>
            <a:ext cx="11639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algn="r"/>
            <a:r>
              <a:rPr lang="ar-SY" sz="32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انشطة اجتماعية</a:t>
            </a:r>
            <a:endParaRPr lang="ru-RU" sz="700" b="1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818140" y="857282"/>
            <a:ext cx="10821704" cy="246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87"/>
          <p:cNvSpPr txBox="1">
            <a:spLocks noChangeArrowheads="1"/>
          </p:cNvSpPr>
          <p:nvPr/>
        </p:nvSpPr>
        <p:spPr bwMode="auto">
          <a:xfrm>
            <a:off x="5920404" y="2192765"/>
            <a:ext cx="260310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89D3"/>
              </a:buClr>
            </a:pPr>
            <a:r>
              <a:rPr lang="ar-SY" altLang="ru-RU" sz="1400" dirty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تعزيز نمط </a:t>
            </a:r>
            <a:r>
              <a:rPr lang="ar-SY" altLang="ru-RU" sz="1400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الحياة الصحي والبدني والمسؤولية الاجتماعية  </a:t>
            </a:r>
            <a:endParaRPr lang="ar-SY" altLang="ru-RU" sz="1400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eaLnBrk="1" hangingPunct="1">
              <a:buClr>
                <a:srgbClr val="0089D3"/>
              </a:buClr>
            </a:pPr>
            <a:endParaRPr lang="ar-SY" altLang="ru-RU" sz="1400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eaLnBrk="1" hangingPunct="1">
              <a:buClr>
                <a:srgbClr val="0089D3"/>
              </a:buClr>
            </a:pPr>
            <a:r>
              <a:rPr lang="ar-SY" altLang="ru-RU" sz="1400" dirty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الدعم التربوي والمنهجي </a:t>
            </a:r>
            <a:r>
              <a:rPr lang="ar-SY" altLang="ru-RU" sz="1400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وتلقي التدريب من قبل مدربين محترفين  </a:t>
            </a:r>
            <a:endParaRPr lang="ar-SY" altLang="ru-RU" sz="1400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eaLnBrk="1" hangingPunct="1">
              <a:buClr>
                <a:srgbClr val="0089D3"/>
              </a:buClr>
            </a:pPr>
            <a:endParaRPr lang="ar-SY" altLang="ru-RU" sz="1400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eaLnBrk="1" hangingPunct="1">
              <a:buClr>
                <a:srgbClr val="0089D3"/>
              </a:buClr>
            </a:pPr>
            <a:r>
              <a:rPr lang="ar-SY" altLang="ru-RU" sz="1400" dirty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تطوير البنية التحتية الرياضية في مناطق الاتحاد الروسي</a:t>
            </a:r>
            <a:endParaRPr lang="ru-RU" altLang="ru-RU" sz="1400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88027" y="1479333"/>
            <a:ext cx="30348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sz="1600" b="1" dirty="0" smtClean="0">
                <a:solidFill>
                  <a:srgbClr val="0089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مشروع اكاديمية ريال مدريد- جامعة الدون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5674067" y="1368731"/>
            <a:ext cx="0" cy="5055481"/>
          </a:xfrm>
          <a:prstGeom prst="line">
            <a:avLst/>
          </a:prstGeom>
          <a:ln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2381" y="2073865"/>
            <a:ext cx="1057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4</a:t>
            </a:r>
            <a:endParaRPr lang="ru-RU" sz="44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28498" y="2073865"/>
            <a:ext cx="27498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1500</a:t>
            </a:r>
            <a:endParaRPr lang="ru-RU" sz="44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0371" y="3219366"/>
            <a:ext cx="1057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5</a:t>
            </a:r>
            <a:endParaRPr lang="ru-RU" sz="44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52626" y="3219363"/>
            <a:ext cx="27498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700</a:t>
            </a:r>
            <a:endParaRPr lang="ru-RU" sz="44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138748" y="2221807"/>
            <a:ext cx="9476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Y" sz="1600" dirty="0" smtClean="0">
                <a:latin typeface="Circe" panose="020B0502020203020203" pitchFamily="34" charset="-52"/>
              </a:rPr>
              <a:t>مباني سكنية</a:t>
            </a:r>
            <a:endParaRPr lang="ru-RU" sz="1600" dirty="0">
              <a:latin typeface="Circe" panose="020B0502020203020203" pitchFamily="34" charset="-52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183399" y="3311697"/>
            <a:ext cx="14087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sz="1600" dirty="0" smtClean="0">
                <a:latin typeface="Circe" panose="020B0502020203020203" pitchFamily="34" charset="-52"/>
              </a:rPr>
              <a:t>ساحات رياضية</a:t>
            </a:r>
            <a:endParaRPr lang="ru-RU" sz="1600" dirty="0">
              <a:latin typeface="Circe" panose="020B0502020203020203" pitchFamily="34" charset="-52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062045" y="2201979"/>
            <a:ext cx="16120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sz="1600" dirty="0" smtClean="0">
                <a:latin typeface="Circe" panose="020B0502020203020203" pitchFamily="34" charset="-52"/>
              </a:rPr>
              <a:t> مكان للسياح والطلاب</a:t>
            </a:r>
            <a:endParaRPr lang="en-US" sz="1600" dirty="0">
              <a:latin typeface="Circe" panose="020B0502020203020203" pitchFamily="34" charset="-52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876560" y="3311697"/>
            <a:ext cx="16835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sz="1600" dirty="0" smtClean="0">
                <a:latin typeface="Circe" panose="020B0502020203020203" pitchFamily="34" charset="-52"/>
              </a:rPr>
              <a:t>مكان في قاعة المؤتمرات</a:t>
            </a:r>
            <a:endParaRPr lang="en-US" sz="1600" dirty="0">
              <a:latin typeface="Circe" panose="020B0502020203020203" pitchFamily="34" charset="-52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-26435" y="1316579"/>
            <a:ext cx="6057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5963">
              <a:defRPr/>
            </a:pPr>
            <a:r>
              <a:rPr lang="ar-SY" sz="24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المجمع الرياضي الصحي (قوس قزح) </a:t>
            </a:r>
            <a:endParaRPr lang="en-US" sz="2400" b="1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8140" y="4081135"/>
            <a:ext cx="4655696" cy="2222798"/>
          </a:xfrm>
          <a:prstGeom prst="rect">
            <a:avLst/>
          </a:prstGeom>
        </p:spPr>
      </p:pic>
      <p:sp>
        <p:nvSpPr>
          <p:cNvPr id="22" name="Прямоугольник с двумя скругленными соседними углами 21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ar-AE" sz="11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جامعة الدون التقنية الحكومية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8584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32085" r="-1"/>
          <a:stretch/>
        </p:blipFill>
        <p:spPr>
          <a:xfrm>
            <a:off x="4191856" y="1098507"/>
            <a:ext cx="7315200" cy="5333116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0" y="297699"/>
            <a:ext cx="1138270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algn="r"/>
            <a:r>
              <a:rPr lang="en-US" sz="32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ar-SY" sz="32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الرياضة في جامعة الدون                                             </a:t>
            </a:r>
            <a:endParaRPr lang="ru-RU" sz="3200" b="1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714375"/>
            <a:endParaRPr lang="ru-RU" sz="700" b="1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27715" y="3074683"/>
            <a:ext cx="316431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36</a:t>
            </a:r>
          </a:p>
          <a:p>
            <a:r>
              <a:rPr lang="ar-SY" sz="2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فرقة جامعية</a:t>
            </a:r>
            <a:endParaRPr lang="ru-RU" sz="24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7715" y="4428715"/>
            <a:ext cx="3342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Y" dirty="0" smtClean="0">
                <a:solidFill>
                  <a:srgbClr val="0089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اعوام على التوالي يفوز فريق الجامعة التابع لكلية ريال مدريد ببطولة كوبا.</a:t>
            </a:r>
            <a:endParaRPr lang="ru-RU" dirty="0">
              <a:solidFill>
                <a:srgbClr val="0089D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ar-SY" sz="1600" dirty="0" smtClean="0">
                <a:solidFill>
                  <a:srgbClr val="0089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solidFill>
                <a:srgbClr val="0089D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7715" y="1314455"/>
            <a:ext cx="36654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89D3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26</a:t>
            </a:r>
            <a:r>
              <a:rPr lang="ar-SY" sz="2800" b="1" dirty="0" smtClean="0">
                <a:solidFill>
                  <a:srgbClr val="0089D3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.</a:t>
            </a:r>
            <a:r>
              <a:rPr lang="en-US" sz="2800" b="1" dirty="0" smtClean="0">
                <a:solidFill>
                  <a:srgbClr val="0089D3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09</a:t>
            </a:r>
            <a:r>
              <a:rPr lang="ar-SY" sz="2800" b="1" dirty="0" smtClean="0">
                <a:solidFill>
                  <a:srgbClr val="0089D3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.</a:t>
            </a:r>
            <a:r>
              <a:rPr lang="ru-RU" sz="2800" dirty="0" smtClean="0">
                <a:solidFill>
                  <a:srgbClr val="0089D3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2017 </a:t>
            </a:r>
            <a:endParaRPr lang="ar-SY" sz="2800" dirty="0" smtClean="0">
              <a:solidFill>
                <a:srgbClr val="0089D3"/>
              </a:solidFill>
              <a:latin typeface="Montserrat ExtraBold" panose="00000900000000000000" pitchFamily="2" charset="-52"/>
              <a:cs typeface="Times New Roman" panose="02020603050405020304" pitchFamily="18" charset="0"/>
            </a:endParaRPr>
          </a:p>
          <a:p>
            <a:r>
              <a:rPr lang="ar-SY" sz="2800" dirty="0">
                <a:solidFill>
                  <a:srgbClr val="0089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SY" sz="2800" dirty="0" smtClean="0">
                <a:solidFill>
                  <a:srgbClr val="0089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رسلسلة </a:t>
            </a:r>
            <a:r>
              <a:rPr lang="ar-SY" sz="2800" dirty="0">
                <a:solidFill>
                  <a:srgbClr val="0089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من </a:t>
            </a:r>
            <a:r>
              <a:rPr lang="ar-SY" sz="2800" dirty="0" smtClean="0">
                <a:solidFill>
                  <a:srgbClr val="0089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المباريات بين </a:t>
            </a:r>
            <a:r>
              <a:rPr lang="ar-SY" sz="2800" dirty="0">
                <a:solidFill>
                  <a:srgbClr val="0089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الرياضيين الصينيين والروس</a:t>
            </a:r>
          </a:p>
          <a:p>
            <a:endParaRPr lang="ru-RU" sz="2800" dirty="0">
              <a:solidFill>
                <a:srgbClr val="0089D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с двумя скругленными соседними углами 9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ar-AE" sz="11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جامعة الدون التقنية الحكومية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766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358664"/>
            <a:ext cx="1138270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algn="r"/>
            <a:r>
              <a:rPr lang="ar-SY" sz="32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البنية الأساسية لجامعة الدون التقنية الحكومية</a:t>
            </a:r>
            <a:endParaRPr lang="ru-RU" sz="3200" b="1" dirty="0" smtClean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714375" algn="r"/>
            <a:endParaRPr lang="ru-RU" sz="600" b="1" dirty="0" smtClean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714375" algn="r"/>
            <a:r>
              <a:rPr lang="ru-RU" sz="2400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«</a:t>
            </a:r>
            <a:r>
              <a:rPr lang="ar-SY" sz="2400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الكزاكيين – حراس نهر الدون</a:t>
            </a:r>
            <a:r>
              <a:rPr lang="ru-RU" sz="2400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»</a:t>
            </a:r>
            <a:endParaRPr lang="ru-RU" sz="2400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"/>
          <p:cNvGrpSpPr/>
          <p:nvPr/>
        </p:nvGrpSpPr>
        <p:grpSpPr>
          <a:xfrm>
            <a:off x="6246874" y="1454161"/>
            <a:ext cx="5135829" cy="4593846"/>
            <a:chOff x="6284446" y="1527552"/>
            <a:chExt cx="5135829" cy="459384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6538770" y="2248875"/>
              <a:ext cx="196466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ar-SY" sz="1600" b="1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معروضة ولوحة شاركت بالمع</a:t>
              </a:r>
              <a:endParaRPr lang="ru-RU" sz="1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9070230" y="3735937"/>
              <a:ext cx="198678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ar-SY" sz="1400" b="1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صورة في ارشيف المركز</a:t>
              </a:r>
              <a:br>
                <a:rPr lang="ar-SY" sz="1400" b="1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ar-SY" sz="1400" b="1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6547622" y="3707526"/>
              <a:ext cx="2113903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ar-SY" sz="1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ar-SY" sz="1400" b="1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مجموعة كاملة </a:t>
              </a:r>
              <a:r>
                <a:rPr lang="ar-SY" sz="14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من الازياء والمعدات التاريخية</a:t>
              </a: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6547622" y="5382734"/>
              <a:ext cx="204328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ar-SY" sz="1400" b="1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دول عالمية قدمت معروضات للمشاركة بالمعارض</a:t>
              </a:r>
            </a:p>
            <a:p>
              <a:r>
                <a:rPr lang="ar-SY" sz="1400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6538770" y="3009514"/>
              <a:ext cx="97348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000" b="1" dirty="0" smtClean="0">
                  <a:solidFill>
                    <a:srgbClr val="0089D3"/>
                  </a:solidFill>
                  <a:latin typeface="Montserrat ExtraBold" panose="00000900000000000000" pitchFamily="2" charset="-52"/>
                </a:rPr>
                <a:t>30</a:t>
              </a:r>
              <a:endParaRPr lang="ru-RU" sz="4000" b="1" dirty="0">
                <a:solidFill>
                  <a:srgbClr val="0089D3"/>
                </a:solidFill>
                <a:latin typeface="Montserrat ExtraBold" panose="00000900000000000000" pitchFamily="2" charset="-52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6284446" y="1540989"/>
              <a:ext cx="199874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4000" b="1" dirty="0" smtClean="0">
                  <a:solidFill>
                    <a:srgbClr val="0089D3"/>
                  </a:solidFill>
                  <a:latin typeface="Montserrat ExtraBold" panose="00000900000000000000" pitchFamily="2" charset="-52"/>
                </a:rPr>
                <a:t>400+</a:t>
              </a:r>
              <a:endParaRPr lang="ru-RU" sz="4000" b="1" dirty="0">
                <a:solidFill>
                  <a:srgbClr val="0089D3"/>
                </a:solidFill>
                <a:latin typeface="Montserrat ExtraBold" panose="00000900000000000000" pitchFamily="2" charset="-52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9076498" y="4747653"/>
              <a:ext cx="199874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000" b="1" dirty="0" smtClean="0">
                  <a:solidFill>
                    <a:srgbClr val="0089D3"/>
                  </a:solidFill>
                  <a:latin typeface="Montserrat ExtraBold" panose="00000900000000000000" pitchFamily="2" charset="-52"/>
                </a:rPr>
                <a:t>53</a:t>
              </a:r>
              <a:endParaRPr lang="ru-RU" sz="4000" b="1" dirty="0">
                <a:solidFill>
                  <a:srgbClr val="0089D3"/>
                </a:solidFill>
                <a:latin typeface="Montserrat ExtraBold" panose="00000900000000000000" pitchFamily="2" charset="-52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9070230" y="3014532"/>
              <a:ext cx="235004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000" b="1" dirty="0" smtClean="0">
                  <a:solidFill>
                    <a:srgbClr val="0089D3"/>
                  </a:solidFill>
                  <a:latin typeface="Montserrat ExtraBold" panose="00000900000000000000" pitchFamily="2" charset="-52"/>
                </a:rPr>
                <a:t>20 000</a:t>
              </a:r>
              <a:endParaRPr lang="ru-RU" sz="4000" b="1" dirty="0">
                <a:solidFill>
                  <a:srgbClr val="0089D3"/>
                </a:solidFill>
                <a:latin typeface="Montserrat ExtraBold" panose="00000900000000000000" pitchFamily="2" charset="-52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6547622" y="4747653"/>
              <a:ext cx="199874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000" b="1" dirty="0" smtClean="0">
                  <a:solidFill>
                    <a:srgbClr val="0089D3"/>
                  </a:solidFill>
                  <a:latin typeface="Montserrat ExtraBold" panose="00000900000000000000" pitchFamily="2" charset="-52"/>
                </a:rPr>
                <a:t>5</a:t>
              </a:r>
              <a:endParaRPr lang="ru-RU" sz="4000" b="1" dirty="0">
                <a:solidFill>
                  <a:srgbClr val="0089D3"/>
                </a:solidFill>
                <a:latin typeface="Montserrat ExtraBold" panose="00000900000000000000" pitchFamily="2" charset="-52"/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9070230" y="2232044"/>
              <a:ext cx="198678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ar-SY" sz="1400" b="1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عام عمل لبناء المجموعة</a:t>
              </a:r>
              <a:r>
                <a:rPr lang="en-US" sz="1400" b="1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/>
              </a:r>
              <a:br>
                <a:rPr lang="en-US" sz="1400" b="1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9076498" y="1527552"/>
              <a:ext cx="199874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000" b="1" dirty="0" smtClean="0">
                  <a:solidFill>
                    <a:srgbClr val="0089D3"/>
                  </a:solidFill>
                  <a:latin typeface="Montserrat ExtraBold" panose="00000900000000000000" pitchFamily="2" charset="-52"/>
                </a:rPr>
                <a:t>27</a:t>
              </a:r>
              <a:endParaRPr lang="ru-RU" sz="4000" b="1" dirty="0">
                <a:solidFill>
                  <a:srgbClr val="0089D3"/>
                </a:solidFill>
                <a:latin typeface="Montserrat ExtraBold" panose="00000900000000000000" pitchFamily="2" charset="-52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9052306" y="5388901"/>
              <a:ext cx="204712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ar-SY" sz="14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صورة للقادة العسكريين</a:t>
              </a:r>
            </a:p>
            <a:p>
              <a:r>
                <a:rPr lang="ar-SY" sz="14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عرضت لأول مرة</a:t>
              </a:r>
              <a:endPara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4" name="Рисунок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398" y="1389518"/>
            <a:ext cx="2508979" cy="184201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320" y="3072856"/>
            <a:ext cx="2500057" cy="164182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75" b="44783"/>
          <a:stretch/>
        </p:blipFill>
        <p:spPr>
          <a:xfrm>
            <a:off x="831255" y="1389518"/>
            <a:ext cx="2674945" cy="336667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55" y="4677393"/>
            <a:ext cx="2693740" cy="163703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419" y="4677393"/>
            <a:ext cx="2485688" cy="163299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5" name="Прямоугольник с двумя скругленными соседними углами 24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ar-AE" sz="11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جامعة الدون التقنية الحكومية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512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/>
          <p:cNvSpPr txBox="1"/>
          <p:nvPr/>
        </p:nvSpPr>
        <p:spPr>
          <a:xfrm>
            <a:off x="0" y="334063"/>
            <a:ext cx="1138270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57" algn="r"/>
            <a:r>
              <a:rPr lang="ar-SY" sz="32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للتعاون والتواصل المشترك</a:t>
            </a:r>
            <a:endParaRPr lang="ru-RU" sz="3200" b="1" dirty="0" smtClean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714357" algn="r"/>
            <a:endParaRPr lang="ru-RU" sz="700" b="1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18141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4526111" y="1670190"/>
            <a:ext cx="7038111" cy="802903"/>
          </a:xfrm>
          <a:prstGeom prst="round2DiagRect">
            <a:avLst/>
          </a:prstGeom>
          <a:noFill/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61961" indent="-380990">
              <a:buClr>
                <a:srgbClr val="0089D3"/>
              </a:buClr>
              <a:buSzPct val="150000"/>
              <a:buFont typeface="Arial" panose="020B0604020202020204" pitchFamily="34" charset="0"/>
              <a:buChar char="•"/>
            </a:pPr>
            <a:r>
              <a:rPr lang="ar-SY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البحوث المشتركة والأنشطة </a:t>
            </a:r>
            <a:r>
              <a:rPr lang="ar-SY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المتبادلة على نظام</a:t>
            </a:r>
            <a:endParaRPr lang="ru-RU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180971">
              <a:buClr>
                <a:srgbClr val="0089D3"/>
              </a:buClr>
              <a:buSzPct val="150000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«</a:t>
            </a:r>
            <a:r>
              <a:rPr lang="ar-SY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الجامعة - شركة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»</a:t>
            </a:r>
            <a:r>
              <a:rPr lang="ar-SY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  </a:t>
            </a:r>
            <a:endParaRPr lang="ar-SY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4526111" y="2773953"/>
            <a:ext cx="7495311" cy="810112"/>
          </a:xfrm>
          <a:prstGeom prst="round2DiagRect">
            <a:avLst/>
          </a:prstGeom>
          <a:noFill/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61961" indent="-380990">
              <a:buClr>
                <a:srgbClr val="0089D3"/>
              </a:buClr>
              <a:buSzPct val="150000"/>
              <a:buFont typeface="Arial" panose="020B0604020202020204" pitchFamily="34" charset="0"/>
              <a:buChar char="•"/>
              <a:tabLst>
                <a:tab pos="268281" algn="l"/>
              </a:tabLst>
            </a:pPr>
            <a:r>
              <a:rPr lang="ar-SY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برامج تعليمية مشتركة</a:t>
            </a:r>
            <a:br>
              <a:rPr lang="ar-SY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</a:b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561961" indent="-380990">
              <a:buClr>
                <a:srgbClr val="0089D3"/>
              </a:buClr>
              <a:buSzPct val="150000"/>
              <a:buFont typeface="Arial" panose="020B0604020202020204" pitchFamily="34" charset="0"/>
              <a:buChar char="•"/>
              <a:tabLst>
                <a:tab pos="268281" algn="l"/>
              </a:tabLst>
            </a:pPr>
            <a:r>
              <a:rPr lang="ar-SY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المشاركة في تبادل المنح الطلابية والمسابقات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4526111" y="3961379"/>
            <a:ext cx="7038109" cy="786600"/>
          </a:xfrm>
          <a:prstGeom prst="round2DiagRect">
            <a:avLst/>
          </a:prstGeom>
          <a:noFill/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61961" indent="-380990">
              <a:buClr>
                <a:srgbClr val="0089D3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Times New Roman" panose="02020603050405020304" pitchFamily="18" charset="0"/>
              </a:rPr>
              <a:t>MBA / MPA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Times New Roman" panose="02020603050405020304" pitchFamily="18" charset="0"/>
              </a:rPr>
              <a:t>/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ar-SY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التدريب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Times New Roman" panose="02020603050405020304" pitchFamily="18" charset="0"/>
              </a:rPr>
              <a:t>/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ar-SY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التعليم الاضافي وبرامج المهنية للعمل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4526111" y="4977716"/>
            <a:ext cx="7318900" cy="786600"/>
          </a:xfrm>
          <a:prstGeom prst="round2DiagRect">
            <a:avLst/>
          </a:prstGeom>
          <a:noFill/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61961" indent="-380990">
              <a:buClr>
                <a:srgbClr val="0089D3"/>
              </a:buClr>
              <a:buSzPct val="150000"/>
              <a:buFont typeface="Arial" panose="020B0604020202020204" pitchFamily="34" charset="0"/>
              <a:buChar char="•"/>
            </a:pPr>
            <a:r>
              <a:rPr lang="ar-SY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خدمات الاجتماعات والمؤتمرات: تنظيم وعقد فعاليات الأعمال الدولية ، والمنتديات ، والمعارض ، وغرف عرض وغيرها.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41" y="977568"/>
            <a:ext cx="2925184" cy="292518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818141" y="3554918"/>
            <a:ext cx="2892724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Y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التواصل: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Montserrat ExtraBold" panose="020B0604020202020204" charset="-52"/>
              </a:rPr>
              <a:t>ALINA 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Montserrat ExtraBold" panose="020B0604020202020204" charset="-52"/>
              </a:rPr>
              <a:t>VINITSKAYA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Montserrat ExtraBold" panose="020B0604020202020204" charset="-52"/>
            </a:endParaRPr>
          </a:p>
          <a:p>
            <a:pPr algn="ctr"/>
            <a:r>
              <a:rPr lang="ar-SY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مركز </a:t>
            </a:r>
            <a:r>
              <a:rPr lang="ar-SY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الشراكة الدولية </a:t>
            </a:r>
            <a:r>
              <a:rPr lang="ar-SY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والبروتوكو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800" dirty="0" smtClean="0">
              <a:solidFill>
                <a:schemeClr val="accent1">
                  <a:lumMod val="75000"/>
                </a:schemeClr>
              </a:solidFill>
              <a:latin typeface="Circe" panose="020B0502020203020203" pitchFamily="34" charset="-52"/>
            </a:endParaRPr>
          </a:p>
          <a:p>
            <a:pPr algn="ctr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Circe" panose="020B0502020203020203" pitchFamily="34" charset="-52"/>
              </a:rPr>
              <a:t>+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irce" panose="020B0502020203020203" pitchFamily="34" charset="-52"/>
              </a:rPr>
              <a:t>7 (863) 2-738-27-85</a:t>
            </a:r>
          </a:p>
          <a:p>
            <a:pPr algn="ctr"/>
            <a:r>
              <a:rPr lang="ru-RU" sz="600" dirty="0">
                <a:solidFill>
                  <a:schemeClr val="accent1">
                    <a:lumMod val="75000"/>
                  </a:schemeClr>
                </a:solidFill>
                <a:latin typeface="Circe" panose="020B0502020203020203" pitchFamily="34" charset="-52"/>
              </a:rPr>
              <a:t> </a:t>
            </a:r>
          </a:p>
          <a:p>
            <a:pPr algn="ctr"/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Circe" panose="020B0502020203020203" pitchFamily="34" charset="-52"/>
              </a:rPr>
              <a:t>dstu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irce" panose="020B0502020203020203" pitchFamily="34" charset="-52"/>
              </a:rPr>
              <a:t>_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irce" panose="020B0502020203020203" pitchFamily="34" charset="-52"/>
              </a:rPr>
              <a:t>oms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irce" panose="020B0502020203020203" pitchFamily="34" charset="-52"/>
              </a:rPr>
              <a:t>@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irce" panose="020B0502020203020203" pitchFamily="34" charset="-52"/>
              </a:rPr>
              <a:t>mail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irce" panose="020B0502020203020203" pitchFamily="34" charset="-52"/>
              </a:rPr>
              <a:t>.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Circe" panose="020B0502020203020203" pitchFamily="34" charset="-52"/>
              </a:rPr>
              <a:t>ru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Circe" panose="020B0502020203020203" pitchFamily="34" charset="-52"/>
            </a:endParaRPr>
          </a:p>
          <a:p>
            <a:pPr algn="ctr"/>
            <a:endParaRPr lang="ru-RU" sz="1050" dirty="0">
              <a:solidFill>
                <a:schemeClr val="accent1">
                  <a:lumMod val="75000"/>
                </a:schemeClr>
              </a:solidFill>
              <a:latin typeface="Circe" panose="020B0502020203020203" pitchFamily="34" charset="-52"/>
            </a:endParaRPr>
          </a:p>
          <a:p>
            <a:pPr algn="ctr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irce" panose="020B0502020203020203" pitchFamily="34" charset="-52"/>
              </a:rPr>
              <a:t>cipp@donstu.ru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Circe" panose="020B0502020203020203" pitchFamily="34" charset="-52"/>
            </a:endParaRPr>
          </a:p>
          <a:p>
            <a:pPr algn="ctr"/>
            <a:endParaRPr lang="ru-RU" sz="1050" dirty="0">
              <a:solidFill>
                <a:schemeClr val="accent1">
                  <a:lumMod val="75000"/>
                </a:schemeClr>
              </a:solidFill>
              <a:latin typeface="Circe" panose="020B0502020203020203" pitchFamily="34" charset="-52"/>
            </a:endParaRPr>
          </a:p>
          <a:p>
            <a:pPr algn="ctr"/>
            <a:r>
              <a:rPr lang="en-US" sz="2000" dirty="0">
                <a:ln w="22225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2000" dirty="0">
              <a:ln w="22225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ar-AE" sz="11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جامعة الدون التقنية الحكومية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987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6" y="0"/>
            <a:ext cx="1216348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630" y="0"/>
            <a:ext cx="12192000" cy="6858000"/>
          </a:xfrm>
          <a:prstGeom prst="rect">
            <a:avLst/>
          </a:prstGeom>
          <a:solidFill>
            <a:srgbClr val="0089D3">
              <a:alpha val="8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/>
          </a:p>
        </p:txBody>
      </p:sp>
      <p:sp>
        <p:nvSpPr>
          <p:cNvPr id="7" name="Прямоугольник 6"/>
          <p:cNvSpPr/>
          <p:nvPr/>
        </p:nvSpPr>
        <p:spPr>
          <a:xfrm>
            <a:off x="5415487" y="5888623"/>
            <a:ext cx="18886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04875">
              <a:tabLst>
                <a:tab pos="11752263" algn="l"/>
              </a:tabLst>
            </a:pPr>
            <a:r>
              <a:rPr lang="en-US" sz="16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1600" dirty="0">
              <a:ln w="22225">
                <a:noFill/>
                <a:prstDash val="solid"/>
              </a:ln>
              <a:solidFill>
                <a:schemeClr val="bg1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39487" y="2697691"/>
            <a:ext cx="14047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THE MINISTRY FOR EDUCATION AND SCIENCE OF THE RUSSIAN FEDERATION </a:t>
            </a:r>
            <a:endParaRPr lang="ru-RU" sz="800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601770" y="2697690"/>
            <a:ext cx="14047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DON</a:t>
            </a:r>
          </a:p>
          <a:p>
            <a:pPr algn="ctr"/>
            <a:r>
              <a:rPr lang="en-US" sz="8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 STATE </a:t>
            </a:r>
          </a:p>
          <a:p>
            <a:pPr algn="ctr"/>
            <a:r>
              <a:rPr lang="en-US" sz="8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TECHNICAL UNIVERSITY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905" y="1183083"/>
            <a:ext cx="2067916" cy="1550938"/>
          </a:xfrm>
          <a:prstGeom prst="rect">
            <a:avLst/>
          </a:prstGeom>
        </p:spPr>
      </p:pic>
      <p:pic>
        <p:nvPicPr>
          <p:cNvPr id="11" name="Picture 3" descr="Без-имени-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26"/>
          <a:stretch/>
        </p:blipFill>
        <p:spPr bwMode="auto">
          <a:xfrm>
            <a:off x="6737059" y="1271638"/>
            <a:ext cx="1145683" cy="1407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631670" y="3755350"/>
            <a:ext cx="735478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Y" sz="6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شكرا على الانتباه</a:t>
            </a:r>
            <a:endParaRPr 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1250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3488" cy="6858000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0" y="7937"/>
            <a:ext cx="12192000" cy="6858000"/>
          </a:xfrm>
          <a:prstGeom prst="rect">
            <a:avLst/>
          </a:prstGeom>
          <a:solidFill>
            <a:srgbClr val="0089D3">
              <a:alpha val="8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/>
          </a:p>
        </p:txBody>
      </p:sp>
      <p:sp>
        <p:nvSpPr>
          <p:cNvPr id="71" name="TextBox 70"/>
          <p:cNvSpPr txBox="1"/>
          <p:nvPr/>
        </p:nvSpPr>
        <p:spPr>
          <a:xfrm>
            <a:off x="0" y="122995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4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للتواصل</a:t>
            </a:r>
            <a:endParaRPr lang="ru-RU" sz="105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3" name="AutoShape 2" descr="Handshake free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0" y="2061221"/>
            <a:ext cx="1219199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89D3"/>
                </a:solidFill>
                <a:latin typeface="Montserrat ExtraBold" panose="020B0604020202020204" charset="-52"/>
              </a:rPr>
              <a:t> </a:t>
            </a:r>
            <a:endParaRPr lang="ru-RU" sz="2800" dirty="0">
              <a:solidFill>
                <a:srgbClr val="0089D3"/>
              </a:solidFill>
              <a:latin typeface="Montserrat ExtraBold" panose="020B0604020202020204" charset="-52"/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ExtraBold" panose="020B0604020202020204" charset="-52"/>
              </a:rPr>
              <a:t>ALINA  VINITSKAYA</a:t>
            </a:r>
            <a:endParaRPr lang="ru-RU" sz="2800" dirty="0" smtClean="0">
              <a:solidFill>
                <a:schemeClr val="bg1"/>
              </a:solidFill>
              <a:latin typeface="Montserrat ExtraBold" panose="020B0604020202020204" charset="-52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Montserrat ExtraBold" panose="020B0604020202020204" charset="-52"/>
            </a:endParaRPr>
          </a:p>
          <a:p>
            <a:pPr algn="ctr"/>
            <a:r>
              <a:rPr lang="ar-SY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مركز الشراكة الدولية والبروتوكول</a:t>
            </a:r>
          </a:p>
          <a:p>
            <a:pPr algn="ctr"/>
            <a:endParaRPr lang="ru-RU" sz="2800" dirty="0">
              <a:solidFill>
                <a:schemeClr val="bg1"/>
              </a:solidFill>
              <a:latin typeface="Montserrat ExtraBold" panose="020B0604020202020204" charset="-52"/>
            </a:endParaRP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Circe" panose="020B0502020203020203" pitchFamily="34" charset="-52"/>
              </a:rPr>
              <a:t>+7 (863) 2-738-27-85</a:t>
            </a:r>
          </a:p>
          <a:p>
            <a:pPr algn="ctr"/>
            <a:r>
              <a:rPr lang="ru-RU" sz="800" dirty="0" smtClean="0">
                <a:solidFill>
                  <a:schemeClr val="bg1"/>
                </a:solidFill>
                <a:latin typeface="Circe" panose="020B0502020203020203" pitchFamily="34" charset="-52"/>
              </a:rPr>
              <a:t>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irce" panose="020B0502020203020203" pitchFamily="34" charset="-52"/>
              </a:rPr>
              <a:t>dstu</a:t>
            </a:r>
            <a:r>
              <a:rPr lang="ru-RU" sz="2800" dirty="0">
                <a:solidFill>
                  <a:schemeClr val="bg1"/>
                </a:solidFill>
                <a:latin typeface="Circe" panose="020B0502020203020203" pitchFamily="34" charset="-52"/>
              </a:rPr>
              <a:t>_</a:t>
            </a:r>
            <a:r>
              <a:rPr lang="en-US" sz="2800" dirty="0">
                <a:solidFill>
                  <a:schemeClr val="bg1"/>
                </a:solidFill>
                <a:latin typeface="Circe" panose="020B0502020203020203" pitchFamily="34" charset="-52"/>
              </a:rPr>
              <a:t>oms</a:t>
            </a:r>
            <a:r>
              <a:rPr lang="ru-RU" sz="2800" dirty="0">
                <a:solidFill>
                  <a:schemeClr val="bg1"/>
                </a:solidFill>
                <a:latin typeface="Circe" panose="020B0502020203020203" pitchFamily="34" charset="-52"/>
              </a:rPr>
              <a:t>@</a:t>
            </a:r>
            <a:r>
              <a:rPr lang="en-US" sz="2800" dirty="0">
                <a:solidFill>
                  <a:schemeClr val="bg1"/>
                </a:solidFill>
                <a:latin typeface="Circe" panose="020B0502020203020203" pitchFamily="34" charset="-52"/>
              </a:rPr>
              <a:t>mail</a:t>
            </a:r>
            <a:r>
              <a:rPr lang="ru-RU" sz="2800" dirty="0" smtClean="0">
                <a:solidFill>
                  <a:schemeClr val="bg1"/>
                </a:solidFill>
                <a:latin typeface="Circe" panose="020B0502020203020203" pitchFamily="34" charset="-52"/>
              </a:rPr>
              <a:t>.</a:t>
            </a:r>
            <a:r>
              <a:rPr lang="ru-RU" sz="2800" dirty="0" err="1" smtClean="0">
                <a:solidFill>
                  <a:schemeClr val="bg1"/>
                </a:solidFill>
                <a:latin typeface="Circe" panose="020B0502020203020203" pitchFamily="34" charset="-52"/>
              </a:rPr>
              <a:t>ru</a:t>
            </a:r>
            <a:endParaRPr lang="ru-RU" sz="2800" dirty="0" smtClean="0">
              <a:solidFill>
                <a:schemeClr val="bg1"/>
              </a:solidFill>
              <a:latin typeface="Circe" panose="020B0502020203020203" pitchFamily="34" charset="-52"/>
            </a:endParaRPr>
          </a:p>
          <a:p>
            <a:pPr algn="ctr"/>
            <a:endParaRPr lang="ru-RU" sz="1200" dirty="0">
              <a:solidFill>
                <a:schemeClr val="bg1"/>
              </a:solidFill>
              <a:latin typeface="Circe" panose="020B0502020203020203" pitchFamily="34" charset="-52"/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irce" panose="020B0502020203020203" pitchFamily="34" charset="-52"/>
              </a:rPr>
              <a:t>cipp@donstu.ru</a:t>
            </a:r>
            <a:endParaRPr lang="ru-RU" sz="2800" dirty="0" smtClean="0">
              <a:solidFill>
                <a:schemeClr val="bg1"/>
              </a:solidFill>
              <a:latin typeface="Circe" panose="020B0502020203020203" pitchFamily="34" charset="-52"/>
            </a:endParaRPr>
          </a:p>
          <a:p>
            <a:pPr algn="ctr"/>
            <a:endParaRPr lang="ru-RU" sz="1200" dirty="0" smtClean="0">
              <a:solidFill>
                <a:schemeClr val="bg1"/>
              </a:solidFill>
              <a:latin typeface="Circe" panose="020B0502020203020203" pitchFamily="34" charset="-52"/>
            </a:endParaRPr>
          </a:p>
          <a:p>
            <a:pPr algn="ctr"/>
            <a:r>
              <a:rPr lang="en-US" sz="2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2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2400" dirty="0">
              <a:solidFill>
                <a:schemeClr val="bg1"/>
              </a:solidFill>
              <a:latin typeface="Montserrat ExtraBold" panose="020B0604020202020204" charset="-52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2905156" y="2034978"/>
            <a:ext cx="63531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874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305396"/>
            <a:ext cx="11382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algn="r"/>
            <a:r>
              <a:rPr lang="ar-SY" sz="32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أقسام الجامعة</a:t>
            </a:r>
            <a:endParaRPr lang="ru-RU" sz="3200" b="1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14"/>
          <p:cNvSpPr txBox="1">
            <a:spLocks noChangeArrowheads="1"/>
          </p:cNvSpPr>
          <p:nvPr/>
        </p:nvSpPr>
        <p:spPr bwMode="auto">
          <a:xfrm>
            <a:off x="2089481" y="1653084"/>
            <a:ext cx="2253778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ar-SY" altLang="ru-RU" sz="2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مجالات تعليمية</a:t>
            </a:r>
            <a:endParaRPr lang="ru-RU" altLang="ru-RU" sz="24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 bwMode="auto">
          <a:xfrm>
            <a:off x="812298" y="2332493"/>
            <a:ext cx="2972600" cy="630985"/>
          </a:xfrm>
          <a:prstGeom prst="roundRect">
            <a:avLst/>
          </a:prstGeom>
          <a:solidFill>
            <a:srgbClr val="0089D3"/>
          </a:solidFill>
          <a:ln>
            <a:noFill/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alt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الفنون والعلوم الادبية</a:t>
            </a:r>
            <a:endParaRPr kumimoji="0" lang="ru-RU" altLang="ru-RU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 bwMode="auto">
          <a:xfrm>
            <a:off x="812296" y="4644108"/>
            <a:ext cx="2972602" cy="592456"/>
          </a:xfrm>
          <a:prstGeom prst="roundRect">
            <a:avLst/>
          </a:prstGeom>
          <a:solidFill>
            <a:srgbClr val="0089D3"/>
          </a:solidFill>
          <a:ln>
            <a:noFill/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alt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العلوم الاجتماعية </a:t>
            </a:r>
            <a:endParaRPr kumimoji="0" lang="ru-RU" altLang="ru-RU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 bwMode="auto">
          <a:xfrm>
            <a:off x="812295" y="3889400"/>
            <a:ext cx="2972603" cy="587934"/>
          </a:xfrm>
          <a:prstGeom prst="roundRect">
            <a:avLst/>
          </a:prstGeom>
          <a:solidFill>
            <a:srgbClr val="0089D3"/>
          </a:solidFill>
          <a:ln>
            <a:noFill/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alt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العلوم الحقيقية</a:t>
            </a:r>
            <a:r>
              <a:rPr kumimoji="0" lang="ar-SY" altLang="ru-RU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endParaRPr kumimoji="0" lang="ru-RU" altLang="ru-RU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 bwMode="auto">
          <a:xfrm>
            <a:off x="812296" y="3125693"/>
            <a:ext cx="2972602" cy="599917"/>
          </a:xfrm>
          <a:prstGeom prst="roundRect">
            <a:avLst/>
          </a:prstGeom>
          <a:solidFill>
            <a:srgbClr val="0089D3"/>
          </a:solidFill>
          <a:ln>
            <a:noFill/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alt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علوم عن الحياة والطب البيولوجي</a:t>
            </a:r>
            <a:endParaRPr kumimoji="0" lang="ru-RU" altLang="ru-RU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 bwMode="auto">
          <a:xfrm>
            <a:off x="812296" y="5399044"/>
            <a:ext cx="2972602" cy="574431"/>
          </a:xfrm>
          <a:prstGeom prst="roundRect">
            <a:avLst/>
          </a:prstGeom>
          <a:solidFill>
            <a:srgbClr val="0089D3"/>
          </a:solidFill>
          <a:ln>
            <a:noFill/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b="1" dirty="0" smtClean="0"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Times New Roman" panose="02020603050405020304" pitchFamily="18" charset="0"/>
              </a:rPr>
              <a:t>IT</a:t>
            </a:r>
            <a:r>
              <a:rPr lang="en-US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ar-SY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هندسة و </a:t>
            </a:r>
            <a:endParaRPr kumimoji="0" lang="ru-RU" altLang="ru-RU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433504" y="1754991"/>
            <a:ext cx="2562870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ar-SY" altLang="ru-RU" sz="2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كلية</a:t>
            </a:r>
            <a:endParaRPr lang="ru-RU" altLang="ru-RU" sz="24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8779709" y="1733974"/>
            <a:ext cx="13977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ar-SY" altLang="ru-RU" sz="2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قسم</a:t>
            </a:r>
            <a:endParaRPr lang="ru-RU" altLang="ru-RU" sz="24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45" name="TextBox 14"/>
          <p:cNvSpPr txBox="1">
            <a:spLocks noChangeArrowheads="1"/>
          </p:cNvSpPr>
          <p:nvPr/>
        </p:nvSpPr>
        <p:spPr bwMode="auto">
          <a:xfrm>
            <a:off x="8690932" y="1116471"/>
            <a:ext cx="181740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44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134</a:t>
            </a:r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>
            <a:off x="4032457" y="1214691"/>
            <a:ext cx="0" cy="5055481"/>
          </a:xfrm>
          <a:prstGeom prst="line">
            <a:avLst/>
          </a:prstGeom>
          <a:ln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14"/>
          <p:cNvSpPr txBox="1">
            <a:spLocks noChangeArrowheads="1"/>
          </p:cNvSpPr>
          <p:nvPr/>
        </p:nvSpPr>
        <p:spPr bwMode="auto">
          <a:xfrm>
            <a:off x="2118425" y="1064125"/>
            <a:ext cx="189398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44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5</a:t>
            </a:r>
          </a:p>
        </p:txBody>
      </p:sp>
      <p:sp>
        <p:nvSpPr>
          <p:cNvPr id="89" name="TextBox 14"/>
          <p:cNvSpPr txBox="1">
            <a:spLocks noChangeArrowheads="1"/>
          </p:cNvSpPr>
          <p:nvPr/>
        </p:nvSpPr>
        <p:spPr bwMode="auto">
          <a:xfrm>
            <a:off x="6433504" y="1120550"/>
            <a:ext cx="205774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44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2</a:t>
            </a:r>
            <a:r>
              <a:rPr lang="en-US" altLang="ru-RU" sz="4400" b="1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3</a:t>
            </a:r>
            <a:endParaRPr lang="ru-RU" altLang="ru-RU" sz="4400" b="1" dirty="0" smtClean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 bwMode="auto">
          <a:xfrm>
            <a:off x="4274256" y="2315411"/>
            <a:ext cx="1710900" cy="528618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ar-SY" altLang="ru-RU" sz="11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كلية عسكرية</a:t>
            </a:r>
            <a:endParaRPr lang="ru-RU" altLang="ru-RU" sz="1100" b="1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 bwMode="auto">
          <a:xfrm>
            <a:off x="6072314" y="2311525"/>
            <a:ext cx="1704684" cy="534731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alt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9D3"/>
                </a:solidFill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التشغيل الالي والتحكم بالماكنات</a:t>
            </a:r>
            <a:endParaRPr kumimoji="0" lang="ru-RU" altLang="ru-RU" sz="1100" b="1" i="0" u="none" strike="noStrike" kern="1200" cap="none" spc="0" normalizeH="0" baseline="0" noProof="0" dirty="0" smtClean="0">
              <a:ln>
                <a:noFill/>
              </a:ln>
              <a:solidFill>
                <a:srgbClr val="0089D3"/>
              </a:solidFill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 bwMode="auto">
          <a:xfrm>
            <a:off x="7864156" y="2325891"/>
            <a:ext cx="1704684" cy="518974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alt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9D3"/>
                </a:solidFill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النقل وادارة حركات</a:t>
            </a:r>
            <a:r>
              <a:rPr kumimoji="0" lang="ar-SY" altLang="ru-RU" sz="1100" b="1" i="0" u="none" strike="noStrike" kern="1200" cap="none" spc="0" normalizeH="0" noProof="0" dirty="0" smtClean="0">
                <a:ln>
                  <a:noFill/>
                </a:ln>
                <a:solidFill>
                  <a:srgbClr val="0089D3"/>
                </a:solidFill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النقل</a:t>
            </a:r>
            <a:endParaRPr kumimoji="0" lang="ru-RU" altLang="ru-RU" sz="1100" b="1" i="0" u="none" strike="noStrike" kern="1200" cap="none" spc="0" normalizeH="0" baseline="0" noProof="0" dirty="0" smtClean="0">
              <a:ln>
                <a:noFill/>
              </a:ln>
              <a:solidFill>
                <a:srgbClr val="0089D3"/>
              </a:solidFill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 bwMode="auto">
          <a:xfrm>
            <a:off x="9655998" y="2329303"/>
            <a:ext cx="1704684" cy="514726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ar-SY" altLang="ru-RU" sz="11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الصناعة والانتاج الزراعي</a:t>
            </a:r>
            <a:endParaRPr lang="ru-RU" altLang="ru-RU" sz="1100" b="1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 bwMode="auto">
          <a:xfrm>
            <a:off x="6072314" y="2974149"/>
            <a:ext cx="1704684" cy="527191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Y" altLang="ru-RU" sz="11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المواصلات</a:t>
            </a:r>
            <a:endParaRPr kumimoji="0" lang="ru-RU" altLang="ru-RU" sz="1100" b="1" i="0" u="none" strike="noStrike" kern="1200" cap="none" spc="0" normalizeH="0" baseline="0" noProof="0" dirty="0">
              <a:ln>
                <a:noFill/>
              </a:ln>
              <a:solidFill>
                <a:srgbClr val="0089D3"/>
              </a:solidFill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 bwMode="auto">
          <a:xfrm>
            <a:off x="7864156" y="2975768"/>
            <a:ext cx="1704684" cy="519623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alt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9D3"/>
                </a:solidFill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الادارة</a:t>
            </a:r>
            <a:r>
              <a:rPr kumimoji="0" lang="ar-SY" altLang="ru-RU" sz="1100" b="1" i="0" u="none" strike="noStrike" kern="1200" cap="none" spc="0" normalizeH="0" noProof="0" dirty="0" smtClean="0">
                <a:ln>
                  <a:noFill/>
                </a:ln>
                <a:solidFill>
                  <a:srgbClr val="0089D3"/>
                </a:solidFill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والاستثمار والمحاسبة</a:t>
            </a:r>
            <a:endParaRPr kumimoji="0" lang="ru-RU" altLang="ru-RU" sz="1100" b="1" i="0" u="none" strike="noStrike" kern="1200" cap="none" spc="0" normalizeH="0" baseline="0" noProof="0" dirty="0">
              <a:ln>
                <a:noFill/>
              </a:ln>
              <a:solidFill>
                <a:srgbClr val="0089D3"/>
              </a:solidFill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63" name="Скругленный прямоугольник 62"/>
          <p:cNvSpPr/>
          <p:nvPr/>
        </p:nvSpPr>
        <p:spPr bwMode="auto">
          <a:xfrm>
            <a:off x="9655999" y="2974808"/>
            <a:ext cx="1704684" cy="527833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alt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9D3"/>
                </a:solidFill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العلوم</a:t>
            </a:r>
            <a:r>
              <a:rPr kumimoji="0" lang="ar-SY" altLang="ru-RU" sz="1100" b="1" i="0" u="none" strike="noStrike" kern="1200" cap="none" spc="0" normalizeH="0" noProof="0" dirty="0" smtClean="0">
                <a:ln>
                  <a:noFill/>
                </a:ln>
                <a:solidFill>
                  <a:srgbClr val="0089D3"/>
                </a:solidFill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الادبية والاجتماعية</a:t>
            </a:r>
            <a:endParaRPr kumimoji="0" lang="ru-RU" altLang="ru-RU" sz="1100" b="1" i="0" u="none" strike="noStrike" kern="1200" cap="none" spc="0" normalizeH="0" baseline="0" noProof="0" dirty="0" smtClean="0">
              <a:ln>
                <a:noFill/>
              </a:ln>
              <a:solidFill>
                <a:srgbClr val="0089D3"/>
              </a:solidFill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 bwMode="auto">
          <a:xfrm>
            <a:off x="4274256" y="2967558"/>
            <a:ext cx="1710900" cy="527833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alt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9D3"/>
                </a:solidFill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دولي</a:t>
            </a:r>
            <a:endParaRPr kumimoji="0" lang="ru-RU" altLang="ru-RU" sz="1100" b="1" i="0" u="none" strike="noStrike" kern="1200" cap="none" spc="0" normalizeH="0" baseline="0" noProof="0" dirty="0" smtClean="0">
              <a:ln>
                <a:noFill/>
              </a:ln>
              <a:solidFill>
                <a:srgbClr val="0089D3"/>
              </a:solidFill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 bwMode="auto">
          <a:xfrm>
            <a:off x="6072315" y="3617134"/>
            <a:ext cx="1704684" cy="519398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alt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9D3"/>
                </a:solidFill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خدمة</a:t>
            </a:r>
            <a:r>
              <a:rPr kumimoji="0" lang="ar-SY" altLang="ru-RU" sz="1100" b="1" i="0" u="none" strike="noStrike" kern="1200" cap="none" spc="0" normalizeH="0" noProof="0" dirty="0" smtClean="0">
                <a:ln>
                  <a:noFill/>
                </a:ln>
                <a:solidFill>
                  <a:srgbClr val="0089D3"/>
                </a:solidFill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وسياحة</a:t>
            </a:r>
            <a:endParaRPr kumimoji="0" lang="ru-RU" altLang="ru-RU" sz="1100" b="1" i="0" u="none" strike="noStrike" kern="1200" cap="none" spc="0" normalizeH="0" baseline="0" noProof="0" dirty="0" smtClean="0">
              <a:ln>
                <a:noFill/>
              </a:ln>
              <a:solidFill>
                <a:srgbClr val="0089D3"/>
              </a:solidFill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 bwMode="auto">
          <a:xfrm>
            <a:off x="4274180" y="3617135"/>
            <a:ext cx="1710976" cy="519623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alt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9D3"/>
                </a:solidFill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حقوق</a:t>
            </a:r>
            <a:endParaRPr kumimoji="0" lang="ru-RU" altLang="ru-RU" sz="1100" b="1" i="0" u="none" strike="noStrike" kern="1200" cap="none" spc="0" normalizeH="0" baseline="0" noProof="0" dirty="0">
              <a:ln>
                <a:noFill/>
              </a:ln>
              <a:solidFill>
                <a:srgbClr val="0089D3"/>
              </a:solidFill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67" name="Скругленный прямоугольник 66"/>
          <p:cNvSpPr/>
          <p:nvPr/>
        </p:nvSpPr>
        <p:spPr bwMode="auto">
          <a:xfrm>
            <a:off x="9655997" y="3615963"/>
            <a:ext cx="1704685" cy="520569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ar-SY" altLang="ru-RU" sz="11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مدرسة التصميم والهندسة المعمارية</a:t>
            </a:r>
            <a:endParaRPr kumimoji="0" lang="ru-RU" altLang="ru-RU" sz="1100" b="1" i="0" u="none" strike="noStrike" kern="1200" cap="none" spc="0" normalizeH="0" baseline="0" noProof="0" dirty="0">
              <a:ln>
                <a:noFill/>
              </a:ln>
              <a:solidFill>
                <a:srgbClr val="0089D3"/>
              </a:solidFill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 bwMode="auto">
          <a:xfrm>
            <a:off x="7864156" y="3615963"/>
            <a:ext cx="1704684" cy="520569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alt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9D3"/>
                </a:solidFill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المعدات</a:t>
            </a:r>
            <a:r>
              <a:rPr kumimoji="0" lang="ar-SY" altLang="ru-RU" sz="1100" b="1" i="0" u="none" strike="noStrike" kern="1200" cap="none" spc="0" normalizeH="0" noProof="0" dirty="0" smtClean="0">
                <a:ln>
                  <a:noFill/>
                </a:ln>
                <a:solidFill>
                  <a:srgbClr val="0089D3"/>
                </a:solidFill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وصناعة التوجيهات</a:t>
            </a:r>
            <a:endParaRPr kumimoji="0" lang="ru-RU" altLang="ru-RU" sz="1100" b="1" i="0" u="none" strike="noStrike" kern="1200" cap="none" spc="0" normalizeH="0" baseline="0" noProof="0" dirty="0">
              <a:ln>
                <a:noFill/>
              </a:ln>
              <a:solidFill>
                <a:srgbClr val="0089D3"/>
              </a:solidFill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 bwMode="auto">
          <a:xfrm>
            <a:off x="6072315" y="4255536"/>
            <a:ext cx="1704684" cy="507101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ar-SY" altLang="ru-RU" sz="1100" b="1" dirty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الاتصالات الإعلامية وتقنيات </a:t>
            </a:r>
            <a:r>
              <a:rPr lang="ar-SY" altLang="ru-RU" sz="11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وسائل الاعلام</a:t>
            </a:r>
            <a:endParaRPr lang="ar-SY" altLang="ru-RU" sz="1100" b="1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71" name="Скругленный прямоугольник 70"/>
          <p:cNvSpPr/>
          <p:nvPr/>
        </p:nvSpPr>
        <p:spPr bwMode="auto">
          <a:xfrm>
            <a:off x="7864157" y="4257965"/>
            <a:ext cx="1704684" cy="502242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ar-SY" altLang="ru-RU" sz="1100" b="1" dirty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نظم المعلومات والاقتصاد</a:t>
            </a:r>
          </a:p>
        </p:txBody>
      </p:sp>
      <p:sp>
        <p:nvSpPr>
          <p:cNvPr id="72" name="Скругленный прямоугольник 71"/>
          <p:cNvSpPr/>
          <p:nvPr/>
        </p:nvSpPr>
        <p:spPr bwMode="auto">
          <a:xfrm>
            <a:off x="9655998" y="4257965"/>
            <a:ext cx="1726706" cy="500965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alt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9D3"/>
                </a:solidFill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البناء المدني والصناعي</a:t>
            </a:r>
            <a:endParaRPr kumimoji="0" lang="ru-RU" altLang="ru-RU" sz="1100" b="1" i="0" u="none" strike="noStrike" kern="1200" cap="none" spc="0" normalizeH="0" baseline="0" noProof="0" dirty="0" smtClean="0">
              <a:ln>
                <a:noFill/>
              </a:ln>
              <a:solidFill>
                <a:srgbClr val="0089D3"/>
              </a:solidFill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73" name="Скругленный прямоугольник 72"/>
          <p:cNvSpPr/>
          <p:nvPr/>
        </p:nvSpPr>
        <p:spPr bwMode="auto">
          <a:xfrm>
            <a:off x="9655998" y="5485960"/>
            <a:ext cx="1726706" cy="471311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ar-SY" altLang="ru-RU" sz="11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بناء المعدات</a:t>
            </a:r>
            <a:endParaRPr kumimoji="0" lang="ru-RU" altLang="ru-RU" sz="1100" b="1" i="0" u="none" strike="noStrike" kern="1200" cap="none" spc="0" normalizeH="0" baseline="0" noProof="0" dirty="0" smtClean="0">
              <a:ln>
                <a:noFill/>
              </a:ln>
              <a:solidFill>
                <a:srgbClr val="0089D3"/>
              </a:solidFill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90" name="Скругленный прямоугольник 89"/>
          <p:cNvSpPr/>
          <p:nvPr/>
        </p:nvSpPr>
        <p:spPr bwMode="auto">
          <a:xfrm>
            <a:off x="6072314" y="6055759"/>
            <a:ext cx="3496526" cy="473041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ar-SY" altLang="ru-RU" sz="1100" b="1" dirty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سلامة الحياة والهندسة </a:t>
            </a:r>
            <a:r>
              <a:rPr lang="ar-SY" altLang="ru-RU" sz="11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البيئية</a:t>
            </a:r>
            <a:endParaRPr lang="ar-SY" altLang="ru-RU" sz="1100" b="1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91" name="Скругленный прямоугольник 90"/>
          <p:cNvSpPr/>
          <p:nvPr/>
        </p:nvSpPr>
        <p:spPr bwMode="auto">
          <a:xfrm>
            <a:off x="4280017" y="4883378"/>
            <a:ext cx="1705139" cy="469769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kumimoji="0" lang="ar-SY" alt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9D3"/>
                </a:solidFill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الرياضة والصحة البدنية</a:t>
            </a:r>
            <a:endParaRPr kumimoji="0" lang="ru-RU" altLang="ru-RU" sz="1100" b="1" i="0" u="none" strike="noStrike" kern="1200" cap="none" spc="0" normalizeH="0" baseline="0" noProof="0" dirty="0" smtClean="0">
              <a:ln>
                <a:noFill/>
              </a:ln>
              <a:solidFill>
                <a:srgbClr val="0089D3"/>
              </a:solidFill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92" name="Скругленный прямоугольник 91"/>
          <p:cNvSpPr/>
          <p:nvPr/>
        </p:nvSpPr>
        <p:spPr bwMode="auto">
          <a:xfrm>
            <a:off x="6072315" y="5482377"/>
            <a:ext cx="3496526" cy="470586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ar-SY" altLang="ru-RU" sz="11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الطاقة وهندسة النفط والغاز</a:t>
            </a:r>
            <a:endParaRPr lang="ru-RU" altLang="ru-RU" sz="1100" b="1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93" name="Скругленный прямоугольник 92"/>
          <p:cNvSpPr/>
          <p:nvPr/>
        </p:nvSpPr>
        <p:spPr bwMode="auto">
          <a:xfrm>
            <a:off x="9655998" y="4881875"/>
            <a:ext cx="1726706" cy="472652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ar-SY" altLang="ru-RU" sz="1100" b="1" noProof="0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علم النفس</a:t>
            </a:r>
            <a:endParaRPr kumimoji="0" lang="ru-RU" alt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0089D3"/>
              </a:solidFill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94" name="Скругленный прямоугольник 93"/>
          <p:cNvSpPr/>
          <p:nvPr/>
        </p:nvSpPr>
        <p:spPr bwMode="auto">
          <a:xfrm>
            <a:off x="4269130" y="5481728"/>
            <a:ext cx="1716025" cy="469007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ar-SY" altLang="ru-RU" sz="11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النظم والتكنولوجيا</a:t>
            </a:r>
            <a:endParaRPr lang="ru-RU" altLang="ru-RU" sz="1100" b="1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95" name="Скругленный прямоугольник 94"/>
          <p:cNvSpPr/>
          <p:nvPr/>
        </p:nvSpPr>
        <p:spPr bwMode="auto">
          <a:xfrm>
            <a:off x="7864156" y="4879268"/>
            <a:ext cx="1704684" cy="477987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alt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9D3"/>
                </a:solidFill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بناء الطائرات</a:t>
            </a:r>
            <a:endParaRPr kumimoji="0" lang="ru-RU" altLang="ru-RU" sz="1100" b="1" i="0" u="none" strike="noStrike" kern="1200" cap="none" spc="0" normalizeH="0" baseline="0" noProof="0" dirty="0" smtClean="0">
              <a:ln>
                <a:noFill/>
              </a:ln>
              <a:solidFill>
                <a:srgbClr val="0089D3"/>
              </a:solidFill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96" name="Скругленный прямоугольник 95"/>
          <p:cNvSpPr/>
          <p:nvPr/>
        </p:nvSpPr>
        <p:spPr bwMode="auto">
          <a:xfrm>
            <a:off x="6072315" y="4879268"/>
            <a:ext cx="1704684" cy="473880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ar-SY" altLang="ru-RU" sz="11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تقنيات بناء المواكن</a:t>
            </a:r>
            <a:endParaRPr kumimoji="0" lang="ru-RU" altLang="ru-RU" sz="1100" b="1" i="0" u="none" strike="noStrike" kern="1200" cap="none" spc="0" normalizeH="0" baseline="0" noProof="0" dirty="0" smtClean="0">
              <a:ln>
                <a:noFill/>
              </a:ln>
              <a:solidFill>
                <a:srgbClr val="0089D3"/>
              </a:solidFill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97" name="Скругленный прямоугольник 96"/>
          <p:cNvSpPr/>
          <p:nvPr/>
        </p:nvSpPr>
        <p:spPr bwMode="auto">
          <a:xfrm>
            <a:off x="4269131" y="4253278"/>
            <a:ext cx="1716025" cy="506930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Y" altLang="ru-RU" sz="11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هندسة مدني</a:t>
            </a:r>
            <a:endParaRPr kumimoji="0" lang="ru-RU" alt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0089D3"/>
              </a:solidFill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3888" y="1186457"/>
            <a:ext cx="1135917" cy="8642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66897" y="1060216"/>
            <a:ext cx="1322064" cy="1067638"/>
          </a:xfrm>
          <a:prstGeom prst="rect">
            <a:avLst/>
          </a:prstGeom>
        </p:spPr>
      </p:pic>
      <p:sp>
        <p:nvSpPr>
          <p:cNvPr id="47" name="Прямоугольник с двумя скругленными соседними углами 46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ar-AE" sz="11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جامعة الدون التقنية الحكومية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32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296518"/>
            <a:ext cx="11382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algn="r"/>
            <a:r>
              <a:rPr lang="ar-SY" sz="32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برامج تعليمية</a:t>
            </a:r>
            <a:endParaRPr lang="ru-RU" sz="3200" b="1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Прямоугольник 118"/>
          <p:cNvSpPr/>
          <p:nvPr/>
        </p:nvSpPr>
        <p:spPr>
          <a:xfrm>
            <a:off x="3622676" y="4706434"/>
            <a:ext cx="5071549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Y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استراتيجية التعليم مدى الحياة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1527935" y="4862523"/>
            <a:ext cx="2173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Y" sz="16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برنامج تعليمي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</a:endParaRPr>
          </a:p>
        </p:txBody>
      </p:sp>
      <p:grpSp>
        <p:nvGrpSpPr>
          <p:cNvPr id="123" name="Группа 122"/>
          <p:cNvGrpSpPr/>
          <p:nvPr/>
        </p:nvGrpSpPr>
        <p:grpSpPr>
          <a:xfrm>
            <a:off x="749257" y="5685487"/>
            <a:ext cx="7951266" cy="653337"/>
            <a:chOff x="2341377" y="3444315"/>
            <a:chExt cx="6057862" cy="534057"/>
          </a:xfrm>
        </p:grpSpPr>
        <p:sp>
          <p:nvSpPr>
            <p:cNvPr id="124" name="Скругленный прямоугольник 123"/>
            <p:cNvSpPr/>
            <p:nvPr/>
          </p:nvSpPr>
          <p:spPr>
            <a:xfrm>
              <a:off x="4603273" y="3448215"/>
              <a:ext cx="1391936" cy="530157"/>
            </a:xfrm>
            <a:prstGeom prst="roundRect">
              <a:avLst/>
            </a:prstGeom>
            <a:solidFill>
              <a:srgbClr val="0089D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b="1" dirty="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25" name="Скругленный прямоугольник 124"/>
            <p:cNvSpPr/>
            <p:nvPr/>
          </p:nvSpPr>
          <p:spPr>
            <a:xfrm>
              <a:off x="7143729" y="3448215"/>
              <a:ext cx="1160178" cy="530157"/>
            </a:xfrm>
            <a:prstGeom prst="roundRect">
              <a:avLst/>
            </a:prstGeom>
            <a:solidFill>
              <a:srgbClr val="0089D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b="1" dirty="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grpSp>
          <p:nvGrpSpPr>
            <p:cNvPr id="127" name="Группа 126"/>
            <p:cNvGrpSpPr/>
            <p:nvPr/>
          </p:nvGrpSpPr>
          <p:grpSpPr>
            <a:xfrm>
              <a:off x="2341377" y="3448215"/>
              <a:ext cx="2242513" cy="530157"/>
              <a:chOff x="2451449" y="5481662"/>
              <a:chExt cx="2242513" cy="530157"/>
            </a:xfrm>
          </p:grpSpPr>
          <p:sp>
            <p:nvSpPr>
              <p:cNvPr id="134" name="Скругленный прямоугольник 133"/>
              <p:cNvSpPr/>
              <p:nvPr/>
            </p:nvSpPr>
            <p:spPr>
              <a:xfrm>
                <a:off x="2508193" y="5481662"/>
                <a:ext cx="1040860" cy="530157"/>
              </a:xfrm>
              <a:prstGeom prst="roundRect">
                <a:avLst/>
              </a:prstGeom>
              <a:solidFill>
                <a:srgbClr val="0089D3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5" name="Скругленный прямоугольник 134"/>
              <p:cNvSpPr/>
              <p:nvPr/>
            </p:nvSpPr>
            <p:spPr>
              <a:xfrm>
                <a:off x="3605798" y="5481662"/>
                <a:ext cx="1040860" cy="530157"/>
              </a:xfrm>
              <a:prstGeom prst="roundRect">
                <a:avLst/>
              </a:prstGeom>
              <a:solidFill>
                <a:srgbClr val="0089D3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2451449" y="5564536"/>
                <a:ext cx="1154349" cy="2515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14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تعليم ابتدائي</a:t>
                </a:r>
                <a:endPara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3539613" y="5563819"/>
                <a:ext cx="1154349" cy="2515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1400" b="1" dirty="0" smtClean="0">
                    <a:solidFill>
                      <a:srgbClr val="FFFFFF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تعليم متوسط</a:t>
                </a:r>
                <a:endParaRPr lang="ru-RU" sz="14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8" name="TextBox 127"/>
            <p:cNvSpPr txBox="1"/>
            <p:nvPr/>
          </p:nvSpPr>
          <p:spPr>
            <a:xfrm>
              <a:off x="4530560" y="3552657"/>
              <a:ext cx="1537361" cy="2515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14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مساقات تحضيرية قبل الجامعة</a:t>
              </a:r>
              <a:endParaRPr lang="ru-RU" sz="1400" b="1" dirty="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grpSp>
          <p:nvGrpSpPr>
            <p:cNvPr id="129" name="Группа 128"/>
            <p:cNvGrpSpPr/>
            <p:nvPr/>
          </p:nvGrpSpPr>
          <p:grpSpPr>
            <a:xfrm>
              <a:off x="5971340" y="3444315"/>
              <a:ext cx="1154349" cy="530157"/>
              <a:chOff x="5950070" y="5486095"/>
              <a:chExt cx="1154349" cy="530157"/>
            </a:xfrm>
          </p:grpSpPr>
          <p:sp>
            <p:nvSpPr>
              <p:cNvPr id="132" name="Скругленный прямоугольник 131"/>
              <p:cNvSpPr/>
              <p:nvPr/>
            </p:nvSpPr>
            <p:spPr>
              <a:xfrm>
                <a:off x="6027769" y="5486095"/>
                <a:ext cx="1040860" cy="530157"/>
              </a:xfrm>
              <a:prstGeom prst="roundRect">
                <a:avLst/>
              </a:prstGeom>
              <a:solidFill>
                <a:srgbClr val="0089D3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5950070" y="5576134"/>
                <a:ext cx="1154349" cy="2515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1400" b="1" dirty="0" smtClean="0">
                    <a:solidFill>
                      <a:srgbClr val="FFFFFF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تعليم عالي</a:t>
                </a:r>
                <a:endParaRPr lang="ru-RU" sz="14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0" name="TextBox 129"/>
            <p:cNvSpPr txBox="1"/>
            <p:nvPr/>
          </p:nvSpPr>
          <p:spPr>
            <a:xfrm>
              <a:off x="7048397" y="3527775"/>
              <a:ext cx="1350842" cy="4276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14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التعليم الاضافي</a:t>
              </a:r>
              <a:br>
                <a:rPr lang="ar-SY" sz="14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ar-SY" sz="14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ما بعد الجامعة</a:t>
              </a:r>
              <a:endParaRPr lang="en-US" sz="14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749257" y="1254776"/>
            <a:ext cx="7840304" cy="2697225"/>
            <a:chOff x="718400" y="1516629"/>
            <a:chExt cx="7938022" cy="2483779"/>
          </a:xfrm>
        </p:grpSpPr>
        <p:grpSp>
          <p:nvGrpSpPr>
            <p:cNvPr id="44" name="Группа 43"/>
            <p:cNvGrpSpPr/>
            <p:nvPr/>
          </p:nvGrpSpPr>
          <p:grpSpPr>
            <a:xfrm>
              <a:off x="718400" y="1516629"/>
              <a:ext cx="7938022" cy="2483779"/>
              <a:chOff x="1766372" y="3428997"/>
              <a:chExt cx="6914612" cy="2479929"/>
            </a:xfrm>
          </p:grpSpPr>
          <p:sp>
            <p:nvSpPr>
              <p:cNvPr id="58" name="Скругленный прямоугольник 57"/>
              <p:cNvSpPr/>
              <p:nvPr/>
            </p:nvSpPr>
            <p:spPr>
              <a:xfrm>
                <a:off x="1828800" y="3429000"/>
                <a:ext cx="1040860" cy="530157"/>
              </a:xfrm>
              <a:prstGeom prst="roundRect">
                <a:avLst/>
              </a:prstGeom>
              <a:solidFill>
                <a:srgbClr val="0089D3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 b="1" dirty="0">
                  <a:solidFill>
                    <a:srgbClr val="0079B2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Скругленный прямоугольник 58"/>
              <p:cNvSpPr/>
              <p:nvPr/>
            </p:nvSpPr>
            <p:spPr>
              <a:xfrm>
                <a:off x="2983149" y="3428999"/>
                <a:ext cx="1040860" cy="530157"/>
              </a:xfrm>
              <a:prstGeom prst="roundRect">
                <a:avLst/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 b="1" dirty="0">
                  <a:solidFill>
                    <a:srgbClr val="0089D3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Скругленный прямоугольник 59"/>
              <p:cNvSpPr/>
              <p:nvPr/>
            </p:nvSpPr>
            <p:spPr>
              <a:xfrm>
                <a:off x="4137498" y="3429000"/>
                <a:ext cx="1040860" cy="530157"/>
              </a:xfrm>
              <a:prstGeom prst="roundRect">
                <a:avLst/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 b="1" dirty="0">
                  <a:solidFill>
                    <a:srgbClr val="0089D3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Скругленный прямоугольник 60"/>
              <p:cNvSpPr/>
              <p:nvPr/>
            </p:nvSpPr>
            <p:spPr>
              <a:xfrm>
                <a:off x="5291847" y="3428998"/>
                <a:ext cx="1040860" cy="530157"/>
              </a:xfrm>
              <a:prstGeom prst="roundRect">
                <a:avLst/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 b="1" dirty="0">
                  <a:solidFill>
                    <a:srgbClr val="0089D3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Скругленный прямоугольник 61"/>
              <p:cNvSpPr/>
              <p:nvPr/>
            </p:nvSpPr>
            <p:spPr>
              <a:xfrm>
                <a:off x="6446196" y="3428997"/>
                <a:ext cx="1040860" cy="530157"/>
              </a:xfrm>
              <a:prstGeom prst="roundRect">
                <a:avLst/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 b="1" dirty="0">
                  <a:solidFill>
                    <a:srgbClr val="0089D3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Скругленный прямоугольник 62"/>
              <p:cNvSpPr/>
              <p:nvPr/>
            </p:nvSpPr>
            <p:spPr>
              <a:xfrm>
                <a:off x="1828800" y="4078929"/>
                <a:ext cx="1040860" cy="530157"/>
              </a:xfrm>
              <a:prstGeom prst="roundRect">
                <a:avLst/>
              </a:prstGeom>
              <a:solidFill>
                <a:srgbClr val="0089D3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 b="1" dirty="0">
                  <a:solidFill>
                    <a:srgbClr val="0079B2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Скругленный прямоугольник 63"/>
              <p:cNvSpPr/>
              <p:nvPr/>
            </p:nvSpPr>
            <p:spPr>
              <a:xfrm>
                <a:off x="2983149" y="4078921"/>
                <a:ext cx="1040860" cy="1180087"/>
              </a:xfrm>
              <a:prstGeom prst="roundRect">
                <a:avLst>
                  <a:gd name="adj" fmla="val 7653"/>
                </a:avLst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 b="1" dirty="0">
                  <a:solidFill>
                    <a:srgbClr val="0089D3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Скругленный прямоугольник 64"/>
              <p:cNvSpPr/>
              <p:nvPr/>
            </p:nvSpPr>
            <p:spPr>
              <a:xfrm>
                <a:off x="4137498" y="4078923"/>
                <a:ext cx="1040860" cy="1174463"/>
              </a:xfrm>
              <a:prstGeom prst="roundRect">
                <a:avLst>
                  <a:gd name="adj" fmla="val 6856"/>
                </a:avLst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 b="1" dirty="0">
                  <a:solidFill>
                    <a:srgbClr val="0089D3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Скругленный прямоугольник 65"/>
              <p:cNvSpPr/>
              <p:nvPr/>
            </p:nvSpPr>
            <p:spPr>
              <a:xfrm>
                <a:off x="5291847" y="4078920"/>
                <a:ext cx="1040860" cy="1170406"/>
              </a:xfrm>
              <a:prstGeom prst="roundRect">
                <a:avLst>
                  <a:gd name="adj" fmla="val 8336"/>
                </a:avLst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 b="1" dirty="0">
                  <a:solidFill>
                    <a:srgbClr val="0089D3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Скругленный прямоугольник 66"/>
              <p:cNvSpPr/>
              <p:nvPr/>
            </p:nvSpPr>
            <p:spPr>
              <a:xfrm>
                <a:off x="6446196" y="4078919"/>
                <a:ext cx="1040860" cy="1170406"/>
              </a:xfrm>
              <a:prstGeom prst="roundRect">
                <a:avLst>
                  <a:gd name="adj" fmla="val 8336"/>
                </a:avLst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 b="1" dirty="0">
                  <a:solidFill>
                    <a:srgbClr val="0089D3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Скругленный прямоугольник 67"/>
              <p:cNvSpPr/>
              <p:nvPr/>
            </p:nvSpPr>
            <p:spPr>
              <a:xfrm>
                <a:off x="7600545" y="4078920"/>
                <a:ext cx="1040860" cy="1170405"/>
              </a:xfrm>
              <a:prstGeom prst="roundRect">
                <a:avLst>
                  <a:gd name="adj" fmla="val 9094"/>
                </a:avLst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 b="1" dirty="0">
                  <a:solidFill>
                    <a:srgbClr val="0089D3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Скругленный прямоугольник 68"/>
              <p:cNvSpPr/>
              <p:nvPr/>
            </p:nvSpPr>
            <p:spPr>
              <a:xfrm>
                <a:off x="1828800" y="4728852"/>
                <a:ext cx="1040860" cy="530157"/>
              </a:xfrm>
              <a:prstGeom prst="roundRect">
                <a:avLst/>
              </a:prstGeom>
              <a:solidFill>
                <a:srgbClr val="0089D3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 b="1" dirty="0">
                  <a:solidFill>
                    <a:srgbClr val="0079B2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>
              <a:xfrm>
                <a:off x="1828800" y="5378769"/>
                <a:ext cx="1040860" cy="530157"/>
              </a:xfrm>
              <a:prstGeom prst="roundRect">
                <a:avLst/>
              </a:prstGeom>
              <a:solidFill>
                <a:srgbClr val="0089D3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>
              <a:xfrm>
                <a:off x="2983149" y="5378768"/>
                <a:ext cx="1040860" cy="530157"/>
              </a:xfrm>
              <a:prstGeom prst="roundRect">
                <a:avLst/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 b="1" dirty="0">
                  <a:solidFill>
                    <a:srgbClr val="0089D3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4137498" y="5378769"/>
                <a:ext cx="1040860" cy="530157"/>
              </a:xfrm>
              <a:prstGeom prst="roundRect">
                <a:avLst/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 b="1" dirty="0">
                  <a:solidFill>
                    <a:srgbClr val="0089D3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>
              <a:xfrm>
                <a:off x="5291847" y="5378767"/>
                <a:ext cx="1040860" cy="530157"/>
              </a:xfrm>
              <a:prstGeom prst="roundRect">
                <a:avLst/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 b="1" dirty="0">
                  <a:solidFill>
                    <a:srgbClr val="0089D3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6402337" y="5378766"/>
                <a:ext cx="1144850" cy="530157"/>
              </a:xfrm>
              <a:prstGeom prst="roundRect">
                <a:avLst/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 b="1" dirty="0">
                  <a:solidFill>
                    <a:srgbClr val="0089D3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1806103" y="3493366"/>
                <a:ext cx="1040861" cy="4810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PHD</a:t>
                </a:r>
              </a:p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  <a:latin typeface="Circe" panose="020B0502020203020203" pitchFamily="34" charset="-52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(3</a:t>
                </a:r>
                <a:r>
                  <a:rPr lang="en-US" sz="14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:r>
                  <a:rPr lang="ar-SY" sz="14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سنوات</a:t>
                </a:r>
                <a:r>
                  <a:rPr lang="en-US" sz="1400" b="1" dirty="0" smtClean="0">
                    <a:solidFill>
                      <a:schemeClr val="bg1"/>
                    </a:solidFill>
                    <a:latin typeface="Circe" panose="020B0502020203020203" pitchFamily="34" charset="-52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)</a:t>
                </a:r>
                <a:endParaRPr lang="ru-RU" sz="1400" b="1" dirty="0">
                  <a:solidFill>
                    <a:schemeClr val="bg1"/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1815766" y="4151151"/>
                <a:ext cx="1040861" cy="4810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14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ماجستير</a:t>
                </a:r>
                <a:endParaRPr lang="en-US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  <a:latin typeface="Circe" panose="020B0502020203020203" pitchFamily="34" charset="-52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(2 </a:t>
                </a:r>
                <a:r>
                  <a:rPr lang="ar-SY" sz="14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سنة</a:t>
                </a:r>
                <a:r>
                  <a:rPr lang="en-US" sz="1400" b="1" dirty="0" smtClean="0">
                    <a:solidFill>
                      <a:schemeClr val="bg1"/>
                    </a:solidFill>
                    <a:latin typeface="Circe" panose="020B0502020203020203" pitchFamily="34" charset="-52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)</a:t>
                </a:r>
                <a:endParaRPr lang="ru-RU" sz="1400" b="1" dirty="0">
                  <a:solidFill>
                    <a:schemeClr val="bg1"/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1814232" y="4808936"/>
                <a:ext cx="1040861" cy="4810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14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بكالوريوس</a:t>
                </a:r>
                <a:endParaRPr lang="en-US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  <a:latin typeface="Circe" panose="020B0502020203020203" pitchFamily="34" charset="-52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(4</a:t>
                </a:r>
                <a:r>
                  <a:rPr lang="en-US" sz="14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:r>
                  <a:rPr lang="ar-SY" sz="14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سنة</a:t>
                </a:r>
                <a:r>
                  <a:rPr lang="en-US" sz="1400" b="1" dirty="0" smtClean="0">
                    <a:solidFill>
                      <a:schemeClr val="bg1"/>
                    </a:solidFill>
                    <a:latin typeface="Circe" panose="020B0502020203020203" pitchFamily="34" charset="-52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)</a:t>
                </a:r>
                <a:endParaRPr lang="ru-RU" sz="1400" b="1" dirty="0">
                  <a:solidFill>
                    <a:schemeClr val="bg1"/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1766372" y="5459207"/>
                <a:ext cx="1131657" cy="2829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1400" b="1" dirty="0" smtClean="0">
                    <a:solidFill>
                      <a:srgbClr val="FFFFFF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تعليم متوسط</a:t>
                </a:r>
                <a:endParaRPr lang="ru-RU" sz="14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2983147" y="3540475"/>
                <a:ext cx="1040860" cy="2829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rgbClr val="0089D3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IT</a:t>
                </a:r>
                <a:r>
                  <a:rPr lang="en-US" sz="1400" b="1" dirty="0" smtClean="0">
                    <a:solidFill>
                      <a:srgbClr val="0089D3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:r>
                  <a:rPr lang="ar-SY" sz="1400" b="1" dirty="0" smtClean="0">
                    <a:solidFill>
                      <a:srgbClr val="0089D3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هندسة و </a:t>
                </a:r>
                <a:endParaRPr lang="ru-RU" sz="1400" b="1" dirty="0">
                  <a:solidFill>
                    <a:srgbClr val="0089D3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2919121" y="4517132"/>
                <a:ext cx="1154349" cy="4386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rgbClr val="0089D3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IT</a:t>
                </a:r>
                <a:r>
                  <a:rPr lang="en-US" sz="1400" b="1" dirty="0" smtClean="0">
                    <a:solidFill>
                      <a:srgbClr val="0089D3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:r>
                  <a:rPr lang="ar-SY" sz="1400" b="1" dirty="0" smtClean="0">
                    <a:solidFill>
                      <a:srgbClr val="0089D3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هندسة و </a:t>
                </a:r>
                <a:endParaRPr lang="ru-RU" sz="1400" b="1" dirty="0" smtClean="0">
                  <a:solidFill>
                    <a:srgbClr val="0089D3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  <a:p>
                <a:pPr algn="ctr"/>
                <a:endParaRPr lang="ru-RU" sz="11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2919121" y="5497394"/>
                <a:ext cx="1154349" cy="2829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1400" b="1" dirty="0" smtClean="0">
                    <a:solidFill>
                      <a:srgbClr val="0089D3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ثانوية </a:t>
                </a:r>
                <a:endParaRPr lang="ru-RU" sz="1400" b="1" dirty="0" smtClean="0">
                  <a:solidFill>
                    <a:srgbClr val="0089D3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4060566" y="3533207"/>
                <a:ext cx="1207758" cy="2829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1400" b="1" dirty="0" smtClean="0">
                    <a:solidFill>
                      <a:srgbClr val="0089D3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علوم حقيقية</a:t>
                </a:r>
                <a:endParaRPr lang="ru-RU" sz="1400" b="1" dirty="0">
                  <a:solidFill>
                    <a:srgbClr val="0089D3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4107147" y="4412450"/>
                <a:ext cx="1131654" cy="2829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1400" b="1" dirty="0" smtClean="0">
                    <a:solidFill>
                      <a:srgbClr val="0089D3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فنون وعلوم ادبية</a:t>
                </a:r>
                <a:endParaRPr lang="en-US" sz="1400" b="1" dirty="0" smtClean="0">
                  <a:solidFill>
                    <a:srgbClr val="0089D3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>
                <a:off x="4158590" y="5547877"/>
                <a:ext cx="1019769" cy="2829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1400" b="1" dirty="0" smtClean="0">
                    <a:solidFill>
                      <a:srgbClr val="0089D3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معهد</a:t>
                </a:r>
                <a:endParaRPr lang="ru-RU" sz="1400" b="1" dirty="0">
                  <a:solidFill>
                    <a:srgbClr val="0089D3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5291847" y="3533769"/>
                <a:ext cx="1040860" cy="2829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1400" b="1" dirty="0" smtClean="0">
                    <a:solidFill>
                      <a:srgbClr val="0089D3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علوم اجتماعبة</a:t>
                </a:r>
                <a:endParaRPr lang="ru-RU" sz="1400" b="1" dirty="0">
                  <a:solidFill>
                    <a:srgbClr val="0089D3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5291847" y="5550118"/>
                <a:ext cx="1040860" cy="2829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1400" b="1" dirty="0" smtClean="0">
                    <a:solidFill>
                      <a:srgbClr val="0089D3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كليات</a:t>
                </a:r>
                <a:endParaRPr lang="ru-RU" sz="1400" b="1" dirty="0">
                  <a:solidFill>
                    <a:srgbClr val="0089D3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6384711" y="3479995"/>
                <a:ext cx="1166029" cy="6791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1400" b="1" dirty="0" smtClean="0">
                    <a:solidFill>
                      <a:srgbClr val="0089D3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فنون</a:t>
                </a:r>
                <a:br>
                  <a:rPr lang="ar-SY" sz="1400" b="1" dirty="0" smtClean="0">
                    <a:solidFill>
                      <a:srgbClr val="0089D3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</a:br>
                <a:r>
                  <a:rPr lang="ar-SY" sz="1400" b="1" dirty="0" smtClean="0">
                    <a:solidFill>
                      <a:srgbClr val="0089D3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وعلوم ادبية</a:t>
                </a:r>
                <a:endParaRPr lang="ru-RU" sz="1400" b="1" dirty="0" smtClean="0">
                  <a:solidFill>
                    <a:srgbClr val="0089D3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  <a:p>
                <a:pPr algn="ctr"/>
                <a:r>
                  <a:rPr lang="ar-SY" sz="1400" b="1" dirty="0" smtClean="0">
                    <a:solidFill>
                      <a:srgbClr val="0089D3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:endParaRPr lang="ru-RU" sz="1400" b="1" dirty="0">
                  <a:solidFill>
                    <a:srgbClr val="0089D3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6384711" y="4490576"/>
                <a:ext cx="1162477" cy="2829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1400" b="1" dirty="0" smtClean="0">
                    <a:solidFill>
                      <a:srgbClr val="0089D3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علوم اجتماعية</a:t>
                </a:r>
                <a:endParaRPr lang="en-US" sz="1400" b="1" dirty="0" smtClean="0">
                  <a:solidFill>
                    <a:srgbClr val="0089D3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6332707" y="5416288"/>
                <a:ext cx="1267838" cy="2829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1400" b="1" dirty="0" smtClean="0">
                    <a:solidFill>
                      <a:srgbClr val="0089D3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مبنى نيكولاي الثاني</a:t>
                </a:r>
                <a:endParaRPr lang="ru-RU" sz="1400" b="1" dirty="0" smtClean="0">
                  <a:solidFill>
                    <a:srgbClr val="0089D3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7599191" y="4308270"/>
                <a:ext cx="1081793" cy="2829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1400" b="1" dirty="0" smtClean="0">
                    <a:solidFill>
                      <a:srgbClr val="0089D3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علوم عن الحياة </a:t>
                </a:r>
                <a:endParaRPr lang="ru-RU" sz="1400" b="1" dirty="0">
                  <a:solidFill>
                    <a:srgbClr val="0089D3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8" name="TextBox 137"/>
            <p:cNvSpPr txBox="1"/>
            <p:nvPr/>
          </p:nvSpPr>
          <p:spPr>
            <a:xfrm>
              <a:off x="4672818" y="2602130"/>
              <a:ext cx="1403089" cy="566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1400" b="1" dirty="0" smtClean="0">
                  <a:solidFill>
                    <a:srgbClr val="0089D3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علوم حقيقية</a:t>
              </a:r>
              <a:endParaRPr lang="ru-RU" sz="14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endParaRPr>
            </a:p>
            <a:p>
              <a:pPr algn="ctr"/>
              <a:endPara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140" name="TextBox 14"/>
          <p:cNvSpPr txBox="1">
            <a:spLocks noChangeArrowheads="1"/>
          </p:cNvSpPr>
          <p:nvPr/>
        </p:nvSpPr>
        <p:spPr bwMode="auto">
          <a:xfrm>
            <a:off x="1527935" y="4293655"/>
            <a:ext cx="149113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ru-RU" sz="44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341</a:t>
            </a:r>
            <a:endParaRPr lang="ru-RU" altLang="ru-RU" sz="4400" b="1" dirty="0" smtClean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47" name="Рисунок 14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9211" y="4436515"/>
            <a:ext cx="647866" cy="79464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20361" y="1249799"/>
            <a:ext cx="2368367" cy="1681948"/>
          </a:xfrm>
          <a:prstGeom prst="rect">
            <a:avLst/>
          </a:prstGeom>
        </p:spPr>
      </p:pic>
      <p:pic>
        <p:nvPicPr>
          <p:cNvPr id="148" name="Рисунок 1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1" t="10593"/>
          <a:stretch>
            <a:fillRect/>
          </a:stretch>
        </p:blipFill>
        <p:spPr bwMode="auto">
          <a:xfrm>
            <a:off x="9020361" y="2920132"/>
            <a:ext cx="2362342" cy="1684493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" name="Рисунок 1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286" y="4602080"/>
            <a:ext cx="2361417" cy="1692694"/>
          </a:xfrm>
          <a:prstGeom prst="rect">
            <a:avLst/>
          </a:prstGeom>
          <a:ln>
            <a:noFill/>
          </a:ln>
          <a:effectLst/>
        </p:spPr>
      </p:pic>
      <p:sp>
        <p:nvSpPr>
          <p:cNvPr id="70" name="Прямоугольник с двумя скругленными соседними углами 69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ar-AE" sz="11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جامعة الدون التقنية الحكومية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810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-1050228" y="29373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algn="ctr"/>
            <a:r>
              <a:rPr lang="ar-SY" sz="32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شركاء الجامعة من روسيا ومن مختلف دول العالم                </a:t>
            </a:r>
            <a:endParaRPr lang="ru-RU" sz="3200" b="1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710214" y="952905"/>
            <a:ext cx="106724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Y" sz="28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للتنمية المؤسسية والإقليمية المستدامة</a:t>
            </a:r>
            <a:endParaRPr lang="ar-SY" sz="2800" b="1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76"/>
          <a:stretch/>
        </p:blipFill>
        <p:spPr>
          <a:xfrm>
            <a:off x="729305" y="5601560"/>
            <a:ext cx="1493800" cy="431349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524" y="5313622"/>
            <a:ext cx="1124651" cy="942993"/>
          </a:xfrm>
          <a:prstGeom prst="rect">
            <a:avLst/>
          </a:prstGeom>
        </p:spPr>
      </p:pic>
      <p:sp>
        <p:nvSpPr>
          <p:cNvPr id="60" name="Rectangle 47"/>
          <p:cNvSpPr>
            <a:spLocks noChangeArrowheads="1"/>
          </p:cNvSpPr>
          <p:nvPr/>
        </p:nvSpPr>
        <p:spPr bwMode="auto">
          <a:xfrm>
            <a:off x="491820" y="5840628"/>
            <a:ext cx="151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>
              <a:solidFill>
                <a:schemeClr val="tx1"/>
              </a:solidFill>
              <a:latin typeface="Circe Light" panose="020B0402020203020203" pitchFamily="34" charset="-52"/>
            </a:endParaRPr>
          </a:p>
        </p:txBody>
      </p:sp>
      <p:pic>
        <p:nvPicPr>
          <p:cNvPr id="61" name="Рисунок 60" descr="http://dstu.edu.ru/static/img/partners/logo_gloria_dg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" t="7866" r="1747" b="5730"/>
          <a:stretch/>
        </p:blipFill>
        <p:spPr bwMode="auto">
          <a:xfrm>
            <a:off x="7341650" y="2015669"/>
            <a:ext cx="1867965" cy="384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Рисунок 6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64" b="31411"/>
          <a:stretch/>
        </p:blipFill>
        <p:spPr>
          <a:xfrm>
            <a:off x="2939405" y="3165321"/>
            <a:ext cx="1712974" cy="468506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" t="1" b="37065"/>
          <a:stretch/>
        </p:blipFill>
        <p:spPr>
          <a:xfrm>
            <a:off x="4944014" y="3200364"/>
            <a:ext cx="1595352" cy="311823"/>
          </a:xfrm>
          <a:prstGeom prst="rect">
            <a:avLst/>
          </a:prstGeom>
        </p:spPr>
      </p:pic>
      <p:pic>
        <p:nvPicPr>
          <p:cNvPr id="64" name="Picture 2" descr="http://joobz.ru/assets/uploads/2014/11/05/1415197195.png"/>
          <p:cNvPicPr>
            <a:picLocks noChangeAspect="1" noChangeArrowheads="1"/>
          </p:cNvPicPr>
          <p:nvPr/>
        </p:nvPicPr>
        <p:blipFill>
          <a:blip r:embed="rId9" cstate="print">
            <a:extLst/>
          </a:blip>
          <a:srcRect/>
          <a:stretch>
            <a:fillRect/>
          </a:stretch>
        </p:blipFill>
        <p:spPr bwMode="auto">
          <a:xfrm>
            <a:off x="2793031" y="5317398"/>
            <a:ext cx="961051" cy="94600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5" name="Рисунок 64" descr="http://dstu.edu.ru/static/img/partners/bci.gif">
            <a:hlinkClick r:id="rId10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7" t="4976" r="4291" b="4870"/>
          <a:stretch/>
        </p:blipFill>
        <p:spPr bwMode="auto">
          <a:xfrm>
            <a:off x="9638750" y="4288021"/>
            <a:ext cx="1743953" cy="38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12" cstate="print"/>
          <a:srcRect l="1708" r="1349"/>
          <a:stretch/>
        </p:blipFill>
        <p:spPr bwMode="auto">
          <a:xfrm>
            <a:off x="7384198" y="4298549"/>
            <a:ext cx="1694979" cy="468703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Рисунок 68" descr="http://www.impulsprokarieru.cz/galerie/zamestnavatele/1333195752_cs_logo_kovosvit-mas_slogan_red-kopirovat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4" b="33179"/>
          <a:stretch>
            <a:fillRect/>
          </a:stretch>
        </p:blipFill>
        <p:spPr bwMode="auto">
          <a:xfrm>
            <a:off x="2939407" y="1964088"/>
            <a:ext cx="1460673" cy="50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Рисунок 71" descr="http://dstu.edu.ru/static/img/partners/b_media_ur.jpg">
            <a:hlinkClick r:id="rId14"/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" t="6231" r="831" b="7268"/>
          <a:stretch/>
        </p:blipFill>
        <p:spPr bwMode="auto">
          <a:xfrm>
            <a:off x="9666824" y="3196373"/>
            <a:ext cx="1687806" cy="31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Рисунок 8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63" y="2127533"/>
            <a:ext cx="1717483" cy="231239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798" y="4347116"/>
            <a:ext cx="1271265" cy="429003"/>
          </a:xfrm>
          <a:prstGeom prst="rect">
            <a:avLst/>
          </a:prstGeom>
        </p:spPr>
      </p:pic>
      <p:pic>
        <p:nvPicPr>
          <p:cNvPr id="90" name="Рисунок 8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777" y="5493000"/>
            <a:ext cx="1008426" cy="633064"/>
          </a:xfrm>
          <a:prstGeom prst="rect">
            <a:avLst/>
          </a:prstGeom>
        </p:spPr>
      </p:pic>
      <p:grpSp>
        <p:nvGrpSpPr>
          <p:cNvPr id="91" name="Группа 90"/>
          <p:cNvGrpSpPr/>
          <p:nvPr/>
        </p:nvGrpSpPr>
        <p:grpSpPr>
          <a:xfrm>
            <a:off x="4920881" y="4350923"/>
            <a:ext cx="1477638" cy="430239"/>
            <a:chOff x="713376" y="3816200"/>
            <a:chExt cx="1650791" cy="482170"/>
          </a:xfrm>
        </p:grpSpPr>
        <p:pic>
          <p:nvPicPr>
            <p:cNvPr id="92" name="Рисунок 91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700"/>
            <a:stretch/>
          </p:blipFill>
          <p:spPr>
            <a:xfrm>
              <a:off x="713376" y="3816200"/>
              <a:ext cx="627564" cy="482170"/>
            </a:xfrm>
            <a:prstGeom prst="rect">
              <a:avLst/>
            </a:prstGeom>
          </p:spPr>
        </p:pic>
        <p:pic>
          <p:nvPicPr>
            <p:cNvPr id="93" name="Рисунок 92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818" b="-5287"/>
            <a:stretch/>
          </p:blipFill>
          <p:spPr>
            <a:xfrm>
              <a:off x="1332571" y="3935790"/>
              <a:ext cx="1031596" cy="354479"/>
            </a:xfrm>
            <a:prstGeom prst="rect">
              <a:avLst/>
            </a:prstGeom>
          </p:spPr>
        </p:pic>
      </p:grpSp>
      <p:pic>
        <p:nvPicPr>
          <p:cNvPr id="94" name="Рисунок 9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31" y="3159429"/>
            <a:ext cx="1798346" cy="461980"/>
          </a:xfrm>
          <a:prstGeom prst="rect">
            <a:avLst/>
          </a:prstGeom>
        </p:spPr>
      </p:pic>
      <p:pic>
        <p:nvPicPr>
          <p:cNvPr id="95" name="Рисунок 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63" y="4196956"/>
            <a:ext cx="1507597" cy="54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Рисунок 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650" y="3150748"/>
            <a:ext cx="1895318" cy="419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678" y="5362095"/>
            <a:ext cx="1038624" cy="778968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632" y="2027324"/>
            <a:ext cx="1621171" cy="223325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10000" r="71319" b="32261"/>
          <a:stretch/>
        </p:blipFill>
        <p:spPr>
          <a:xfrm>
            <a:off x="4725787" y="1876281"/>
            <a:ext cx="640948" cy="645525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69260" r="65198" b="10285"/>
          <a:stretch/>
        </p:blipFill>
        <p:spPr>
          <a:xfrm>
            <a:off x="5358626" y="1991487"/>
            <a:ext cx="1475725" cy="42090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496" y="5317513"/>
            <a:ext cx="1171575" cy="609600"/>
          </a:xfrm>
          <a:prstGeom prst="rect">
            <a:avLst/>
          </a:prstGeom>
        </p:spPr>
      </p:pic>
      <p:sp>
        <p:nvSpPr>
          <p:cNvPr id="54" name="Прямоугольник с двумя скругленными соседними углами 53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ar-AE" sz="11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جامعة الدون التقنية الحكومية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900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84510" y="153807"/>
            <a:ext cx="11298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algn="r">
              <a:lnSpc>
                <a:spcPct val="150000"/>
              </a:lnSpc>
            </a:pPr>
            <a:r>
              <a:rPr lang="ar-SY" sz="32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الأقسام الرئيسية</a:t>
            </a:r>
            <a:endParaRPr lang="en-US" sz="600" b="1" dirty="0" smtClean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140" y="1311443"/>
            <a:ext cx="1824032" cy="17487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/>
          <a:srcRect r="7294" b="70906"/>
          <a:stretch/>
        </p:blipFill>
        <p:spPr>
          <a:xfrm flipH="1">
            <a:off x="2844799" y="1263368"/>
            <a:ext cx="536449" cy="14628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/>
          <a:srcRect l="1703" b="61216"/>
          <a:stretch/>
        </p:blipFill>
        <p:spPr>
          <a:xfrm flipH="1">
            <a:off x="7829837" y="1330504"/>
            <a:ext cx="442095" cy="192916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380805" y="1388737"/>
            <a:ext cx="42524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sz="1400" b="1" dirty="0" smtClean="0">
                <a:solidFill>
                  <a:srgbClr val="0089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أنظمة </a:t>
            </a:r>
            <a:r>
              <a:rPr lang="ar-SY" sz="1400" b="1" dirty="0">
                <a:solidFill>
                  <a:srgbClr val="0089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النقل والخدمات اللوجستية</a:t>
            </a:r>
          </a:p>
        </p:txBody>
      </p:sp>
      <p:sp>
        <p:nvSpPr>
          <p:cNvPr id="100" name="Прямоугольник 99"/>
          <p:cNvSpPr/>
          <p:nvPr/>
        </p:nvSpPr>
        <p:spPr>
          <a:xfrm>
            <a:off x="3380805" y="1767572"/>
            <a:ext cx="36005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وسائل الاتصال و وسائل الاعلام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Прямоугольник 101"/>
          <p:cNvSpPr/>
          <p:nvPr/>
        </p:nvSpPr>
        <p:spPr>
          <a:xfrm>
            <a:off x="3380805" y="2314681"/>
            <a:ext cx="32563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sz="1400" b="1" dirty="0">
                <a:solidFill>
                  <a:srgbClr val="0089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تصميم وتصنيع الملابس العصرية</a:t>
            </a:r>
          </a:p>
        </p:txBody>
      </p:sp>
      <p:sp>
        <p:nvSpPr>
          <p:cNvPr id="103" name="Прямоугольник 102"/>
          <p:cNvSpPr/>
          <p:nvPr/>
        </p:nvSpPr>
        <p:spPr>
          <a:xfrm>
            <a:off x="3366613" y="2855664"/>
            <a:ext cx="38247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تقنيات إنتاج الصلب </a:t>
            </a:r>
            <a:r>
              <a:rPr lang="ar-SY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والسبائك</a:t>
            </a:r>
            <a:endParaRPr lang="ar-SY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Прямоугольник 103"/>
          <p:cNvSpPr/>
          <p:nvPr/>
        </p:nvSpPr>
        <p:spPr>
          <a:xfrm>
            <a:off x="3394096" y="3268906"/>
            <a:ext cx="38247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sz="1400" b="1" dirty="0" smtClean="0">
                <a:solidFill>
                  <a:srgbClr val="0089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هندسة المقاييس</a:t>
            </a:r>
            <a:endParaRPr lang="ru-RU" sz="1400" b="1" dirty="0" smtClean="0">
              <a:solidFill>
                <a:srgbClr val="0089D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Прямоугольник 104"/>
          <p:cNvSpPr/>
          <p:nvPr/>
        </p:nvSpPr>
        <p:spPr>
          <a:xfrm>
            <a:off x="3410883" y="3675416"/>
            <a:ext cx="38247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بناء الطائرات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Прямоугольник 105"/>
          <p:cNvSpPr/>
          <p:nvPr/>
        </p:nvSpPr>
        <p:spPr>
          <a:xfrm>
            <a:off x="8309667" y="3382663"/>
            <a:ext cx="38247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sz="1400" b="1" dirty="0" smtClean="0">
                <a:solidFill>
                  <a:srgbClr val="0089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تقنيات ومواكن معالجة المنتجات الزراعية</a:t>
            </a:r>
            <a:endParaRPr lang="ru-RU" sz="1400" b="1" dirty="0" smtClean="0">
              <a:solidFill>
                <a:srgbClr val="0089D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Прямоугольник 106"/>
          <p:cNvSpPr/>
          <p:nvPr/>
        </p:nvSpPr>
        <p:spPr>
          <a:xfrm>
            <a:off x="3427670" y="4573266"/>
            <a:ext cx="38247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انظمة الدفع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3411188" y="5107135"/>
            <a:ext cx="38247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sz="1400" b="1" dirty="0" smtClean="0">
                <a:solidFill>
                  <a:srgbClr val="0089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هندسة الطاقة</a:t>
            </a:r>
            <a:endParaRPr lang="ar-SY" sz="1400" b="1" dirty="0">
              <a:solidFill>
                <a:srgbClr val="0089D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Прямоугольник 109"/>
          <p:cNvSpPr/>
          <p:nvPr/>
        </p:nvSpPr>
        <p:spPr>
          <a:xfrm>
            <a:off x="8309666" y="1285049"/>
            <a:ext cx="32563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sz="1400" b="1" dirty="0">
                <a:solidFill>
                  <a:srgbClr val="0089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أنظمة التحكم الآلي</a:t>
            </a:r>
          </a:p>
        </p:txBody>
      </p:sp>
      <p:sp>
        <p:nvSpPr>
          <p:cNvPr id="111" name="Прямоугольник 110"/>
          <p:cNvSpPr/>
          <p:nvPr/>
        </p:nvSpPr>
        <p:spPr>
          <a:xfrm>
            <a:off x="3394255" y="5595577"/>
            <a:ext cx="36005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أنظمة الأجهزة والبرمجيات</a:t>
            </a:r>
          </a:p>
        </p:txBody>
      </p:sp>
      <p:sp>
        <p:nvSpPr>
          <p:cNvPr id="112" name="Прямоугольник 111"/>
          <p:cNvSpPr/>
          <p:nvPr/>
        </p:nvSpPr>
        <p:spPr>
          <a:xfrm>
            <a:off x="8309666" y="2324060"/>
            <a:ext cx="35450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sz="1400" b="1" dirty="0">
                <a:solidFill>
                  <a:srgbClr val="0089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تكنولوجيات </a:t>
            </a:r>
            <a:r>
              <a:rPr lang="ar-SY" sz="1400" b="1" dirty="0" smtClean="0">
                <a:solidFill>
                  <a:srgbClr val="0089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انتاج أنظمة </a:t>
            </a:r>
            <a:r>
              <a:rPr lang="ar-SY" sz="1400" b="1" dirty="0">
                <a:solidFill>
                  <a:srgbClr val="0089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الطيران </a:t>
            </a:r>
            <a:r>
              <a:rPr lang="ar-SY" sz="1400" b="1" dirty="0" smtClean="0">
                <a:solidFill>
                  <a:srgbClr val="0089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ar-SY" sz="1400" b="1" dirty="0">
              <a:solidFill>
                <a:srgbClr val="0089D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 smtClean="0">
              <a:solidFill>
                <a:srgbClr val="0089D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Прямоугольник 112"/>
          <p:cNvSpPr/>
          <p:nvPr/>
        </p:nvSpPr>
        <p:spPr>
          <a:xfrm>
            <a:off x="8309666" y="2851533"/>
            <a:ext cx="30730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تقنيات تربية الاحياء المائية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Прямоугольник 113"/>
          <p:cNvSpPr/>
          <p:nvPr/>
        </p:nvSpPr>
        <p:spPr>
          <a:xfrm>
            <a:off x="3410883" y="4162781"/>
            <a:ext cx="38247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sz="1400" b="1" dirty="0" smtClean="0">
                <a:solidFill>
                  <a:srgbClr val="0089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هندسة النقل</a:t>
            </a:r>
            <a:endParaRPr lang="ru-RU" sz="1400" b="1" dirty="0" smtClean="0">
              <a:solidFill>
                <a:srgbClr val="0089D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Прямоугольник 114"/>
          <p:cNvSpPr/>
          <p:nvPr/>
        </p:nvSpPr>
        <p:spPr>
          <a:xfrm>
            <a:off x="8309666" y="4011416"/>
            <a:ext cx="38247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أنظمة التدفئة والغاز</a:t>
            </a:r>
          </a:p>
        </p:txBody>
      </p:sp>
      <p:sp>
        <p:nvSpPr>
          <p:cNvPr id="116" name="Прямоугольник 115"/>
          <p:cNvSpPr/>
          <p:nvPr/>
        </p:nvSpPr>
        <p:spPr>
          <a:xfrm>
            <a:off x="8309666" y="4412201"/>
            <a:ext cx="38247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sz="1400" b="1" dirty="0">
                <a:solidFill>
                  <a:srgbClr val="0089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تصميم وإنتاج الآلات الزراعية</a:t>
            </a:r>
          </a:p>
        </p:txBody>
      </p:sp>
      <p:sp>
        <p:nvSpPr>
          <p:cNvPr id="117" name="Прямоугольник 116"/>
          <p:cNvSpPr/>
          <p:nvPr/>
        </p:nvSpPr>
        <p:spPr>
          <a:xfrm>
            <a:off x="8309666" y="5033270"/>
            <a:ext cx="38247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معالجة المعادن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Прямоугольник 117"/>
          <p:cNvSpPr/>
          <p:nvPr/>
        </p:nvSpPr>
        <p:spPr>
          <a:xfrm>
            <a:off x="8309666" y="5508788"/>
            <a:ext cx="38247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sz="1400" b="1" dirty="0" smtClean="0">
                <a:solidFill>
                  <a:srgbClr val="0089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الثقافة الارثذوكسية</a:t>
            </a:r>
            <a:endParaRPr lang="ru-RU" sz="1400" b="1" dirty="0" smtClean="0">
              <a:solidFill>
                <a:srgbClr val="0089D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Прямоугольник 118"/>
          <p:cNvSpPr/>
          <p:nvPr/>
        </p:nvSpPr>
        <p:spPr>
          <a:xfrm>
            <a:off x="8309667" y="5892321"/>
            <a:ext cx="3824789" cy="284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9000"/>
              </a:lnSpc>
            </a:pPr>
            <a:r>
              <a:rPr lang="ar-SY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التصميم والدعم الفني لإنتاج </a:t>
            </a:r>
            <a:r>
              <a:rPr lang="ar-SY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أنظمة القيادة</a:t>
            </a:r>
          </a:p>
        </p:txBody>
      </p:sp>
      <p:cxnSp>
        <p:nvCxnSpPr>
          <p:cNvPr id="120" name="Прямая соединительная линия 119"/>
          <p:cNvCxnSpPr/>
          <p:nvPr/>
        </p:nvCxnSpPr>
        <p:spPr>
          <a:xfrm>
            <a:off x="7582479" y="1311443"/>
            <a:ext cx="0" cy="5055481"/>
          </a:xfrm>
          <a:prstGeom prst="line">
            <a:avLst/>
          </a:prstGeom>
          <a:ln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4" cstate="print"/>
          <a:srcRect t="60093" b="30646"/>
          <a:stretch/>
        </p:blipFill>
        <p:spPr>
          <a:xfrm flipH="1">
            <a:off x="7777018" y="3373517"/>
            <a:ext cx="578654" cy="46566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4" cstate="print"/>
          <a:srcRect t="69995" r="-259" b="11386"/>
          <a:stretch/>
        </p:blipFill>
        <p:spPr>
          <a:xfrm flipH="1">
            <a:off x="2796745" y="4504901"/>
            <a:ext cx="580149" cy="93619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5" cstate="print"/>
          <a:srcRect l="-2082" t="40254" b="50724"/>
          <a:stretch/>
        </p:blipFill>
        <p:spPr>
          <a:xfrm flipH="1">
            <a:off x="2849422" y="4071738"/>
            <a:ext cx="459117" cy="448734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5" cstate="print"/>
          <a:srcRect l="2316" t="50485" r="-1"/>
          <a:stretch/>
        </p:blipFill>
        <p:spPr>
          <a:xfrm flipH="1">
            <a:off x="7836229" y="3955696"/>
            <a:ext cx="439337" cy="2462926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4" cstate="print"/>
          <a:srcRect l="5759" t="40487" r="-23" b="51695"/>
          <a:stretch/>
        </p:blipFill>
        <p:spPr>
          <a:xfrm flipH="1">
            <a:off x="2794847" y="3182598"/>
            <a:ext cx="545456" cy="39311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4" cstate="print"/>
          <a:srcRect l="14431" t="30884" r="10949" b="61538"/>
          <a:stretch/>
        </p:blipFill>
        <p:spPr>
          <a:xfrm flipH="1">
            <a:off x="2864376" y="2772863"/>
            <a:ext cx="431799" cy="38100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4" cstate="print"/>
          <a:srcRect l="13654" t="50629" r="8798" b="41962"/>
          <a:stretch/>
        </p:blipFill>
        <p:spPr>
          <a:xfrm flipH="1">
            <a:off x="2854661" y="3625369"/>
            <a:ext cx="448733" cy="372534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3394096" y="5989863"/>
            <a:ext cx="38247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sz="1400" b="1" dirty="0" smtClean="0">
                <a:solidFill>
                  <a:srgbClr val="0089D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الانشطة البيئية </a:t>
            </a:r>
            <a:endParaRPr lang="ru-RU" sz="1400" b="1" dirty="0">
              <a:solidFill>
                <a:srgbClr val="0089D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8293787" y="1778599"/>
            <a:ext cx="36005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نظم الملاحة و </a:t>
            </a:r>
            <a:r>
              <a:rPr lang="ar-SY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نظم الرادار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276" y="5538942"/>
            <a:ext cx="361408" cy="3613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510" y="6050766"/>
            <a:ext cx="357174" cy="341677"/>
          </a:xfrm>
          <a:prstGeom prst="rect">
            <a:avLst/>
          </a:prstGeom>
        </p:spPr>
      </p:pic>
      <p:sp>
        <p:nvSpPr>
          <p:cNvPr id="40" name="Прямоугольник с двумя скругленными соседними углами 39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ar-AE" sz="11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جامعة الدون التقنية الحكومية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721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314274"/>
            <a:ext cx="11382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algn="r"/>
            <a:r>
              <a:rPr lang="ar-SY" sz="32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مختبرات الجامعة </a:t>
            </a:r>
            <a:endParaRPr lang="ru-RU" sz="3200" b="1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87"/>
          <p:cNvSpPr txBox="1">
            <a:spLocks noChangeArrowheads="1"/>
          </p:cNvSpPr>
          <p:nvPr/>
        </p:nvSpPr>
        <p:spPr bwMode="auto">
          <a:xfrm>
            <a:off x="1741981" y="1372064"/>
            <a:ext cx="5181607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171450" indent="-171450" algn="ctr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ar-SY" altLang="ru-RU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Times New Roman" panose="02020603050405020304" pitchFamily="18" charset="0"/>
              </a:rPr>
              <a:t>4</a:t>
            </a:r>
            <a:r>
              <a:rPr lang="ar-SY" alt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مراكز تعليمية و علمية</a:t>
            </a:r>
            <a:endParaRPr lang="en-US" alt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171450" indent="-171450" algn="ctr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endParaRPr lang="ar-SY" altLang="ru-RU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171450" indent="-171450" algn="ctr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ar-SY" altLang="ru-RU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Times New Roman" panose="02020603050405020304" pitchFamily="18" charset="0"/>
              </a:rPr>
              <a:t>30</a:t>
            </a:r>
            <a:r>
              <a:rPr lang="ar-SY" alt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معمل ومشغل</a:t>
            </a:r>
            <a:r>
              <a:rPr lang="ru-RU" alt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endParaRPr lang="ar-SY" alt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ctr" eaLnBrk="1" hangingPunct="1">
              <a:buClr>
                <a:srgbClr val="0089D3"/>
              </a:buClr>
            </a:pPr>
            <a:r>
              <a:rPr lang="ru-RU" altLang="ru-RU" sz="16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Times New Roman" panose="02020603050405020304" pitchFamily="18" charset="0"/>
              </a:rPr>
              <a:t>(</a:t>
            </a:r>
            <a:r>
              <a:rPr lang="en-US" altLang="ru-RU" sz="1600" dirty="0" err="1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Times New Roman" panose="02020603050405020304" pitchFamily="18" charset="0"/>
              </a:rPr>
              <a:t>Camozzi,Mitsubishi</a:t>
            </a:r>
            <a:r>
              <a:rPr lang="en-US" altLang="ru-RU" sz="16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Times New Roman" panose="02020603050405020304" pitchFamily="18" charset="0"/>
              </a:rPr>
              <a:t>, </a:t>
            </a:r>
            <a:r>
              <a:rPr lang="en-US" altLang="ru-RU" sz="16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Times New Roman" panose="02020603050405020304" pitchFamily="18" charset="0"/>
              </a:rPr>
              <a:t>Alcoa</a:t>
            </a:r>
            <a:r>
              <a:rPr lang="en-US" altLang="ru-RU" sz="16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Times New Roman" panose="02020603050405020304" pitchFamily="18" charset="0"/>
              </a:rPr>
              <a:t>, </a:t>
            </a:r>
            <a:r>
              <a:rPr lang="en-US" altLang="ru-RU" sz="1600" dirty="0" err="1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Times New Roman" panose="02020603050405020304" pitchFamily="18" charset="0"/>
              </a:rPr>
              <a:t>Festo</a:t>
            </a:r>
            <a:r>
              <a:rPr lang="en-US" altLang="ru-RU" sz="16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Times New Roman" panose="02020603050405020304" pitchFamily="18" charset="0"/>
              </a:rPr>
              <a:t>,</a:t>
            </a:r>
            <a:r>
              <a:rPr lang="ru-RU" altLang="ru-RU" sz="16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</a:p>
          <a:p>
            <a:pPr marL="444500" indent="-177800" algn="ctr" eaLnBrk="1" hangingPunct="1">
              <a:buClr>
                <a:srgbClr val="0089D3"/>
              </a:buClr>
            </a:pPr>
            <a:r>
              <a:rPr lang="en-US" altLang="ru-RU" sz="1600" dirty="0" err="1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Times New Roman" panose="02020603050405020304" pitchFamily="18" charset="0"/>
              </a:rPr>
              <a:t>Kovosvit</a:t>
            </a:r>
            <a:r>
              <a:rPr lang="en-US" altLang="ru-RU" sz="16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Times New Roman" panose="02020603050405020304" pitchFamily="18" charset="0"/>
              </a:rPr>
              <a:t> MAS</a:t>
            </a:r>
            <a:r>
              <a:rPr lang="ru-RU" altLang="ru-RU" sz="16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Times New Roman" panose="02020603050405020304" pitchFamily="18" charset="0"/>
              </a:rPr>
              <a:t>)</a:t>
            </a:r>
          </a:p>
          <a:p>
            <a:pPr marL="615950" indent="-171450" algn="ctr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endParaRPr lang="ru-RU" alt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285750" indent="-285750" algn="ctr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ar-SY" alt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مركز الطاقة النووية في رستوف</a:t>
            </a:r>
            <a:endParaRPr lang="ru-RU" altLang="ru-RU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171450" indent="-171450" algn="ctr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endParaRPr lang="ru-RU" alt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285750" indent="-285750" algn="ctr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ar-SY" alt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مركز  التقنيات النانو</a:t>
            </a:r>
            <a:endParaRPr lang="ru-RU" altLang="ru-RU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171450" indent="-171450" algn="ctr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endParaRPr lang="ru-RU" alt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285750" indent="-285750" algn="ctr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ar-SY" alt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المركز الجنوبي لتحديث السيارات</a:t>
            </a:r>
          </a:p>
          <a:p>
            <a:pPr marL="171450" indent="-171450" algn="ctr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endParaRPr lang="ru-RU" alt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285750" indent="-285750" algn="ctr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ar-SY" alt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ar-SY" alt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معمل الاعمال والمشاريع ( كراج)</a:t>
            </a:r>
            <a:endParaRPr lang="ru-RU" altLang="ru-RU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171450" indent="-171450" algn="ctr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endParaRPr lang="ru-RU" alt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285750" indent="-285750" algn="ctr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ar-SY" alt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مركز تقني زراعي</a:t>
            </a:r>
            <a:endParaRPr lang="ru-RU" altLang="ru-RU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171450" indent="-171450" algn="ctr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endParaRPr lang="ru-RU" alt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285750" indent="-285750" algn="ctr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ar-SY" alt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ru-RU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Times New Roman" panose="02020603050405020304" pitchFamily="18" charset="0"/>
              </a:rPr>
              <a:t>spin-off </a:t>
            </a:r>
            <a:r>
              <a:rPr lang="ru-RU" altLang="ru-RU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Times New Roman" panose="02020603050405020304" pitchFamily="18" charset="0"/>
              </a:rPr>
              <a:t>и </a:t>
            </a:r>
            <a:r>
              <a:rPr lang="en-US" altLang="ru-RU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Times New Roman" panose="02020603050405020304" pitchFamily="18" charset="0"/>
              </a:rPr>
              <a:t>RDI</a:t>
            </a:r>
            <a:r>
              <a:rPr lang="en-US" alt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ar-SY" alt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 </a:t>
            </a:r>
            <a:r>
              <a:rPr lang="ar-SY" altLang="ru-RU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Times New Roman" panose="02020603050405020304" pitchFamily="18" charset="0"/>
              </a:rPr>
              <a:t>10</a:t>
            </a:r>
            <a:r>
              <a:rPr lang="ar-SY" alt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مكاتب</a:t>
            </a:r>
            <a:endParaRPr lang="ru-RU" alt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40433" y="1405104"/>
            <a:ext cx="4642269" cy="48925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8140" y="1246695"/>
            <a:ext cx="1106996" cy="1067072"/>
          </a:xfrm>
          <a:prstGeom prst="rect">
            <a:avLst/>
          </a:prstGeom>
        </p:spPr>
      </p:pic>
      <p:sp>
        <p:nvSpPr>
          <p:cNvPr id="8" name="Прямоугольник с двумя скругленными соседними углами 7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ar-AE" sz="11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جامعة الدون التقنية الحكومية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000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358664"/>
            <a:ext cx="11382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algn="r"/>
            <a:r>
              <a:rPr lang="ar-SY" sz="3200" b="1" dirty="0" smtClean="0">
                <a:solidFill>
                  <a:srgbClr val="0089D3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مرفقات الجامعة</a:t>
            </a:r>
            <a:endParaRPr lang="ru-RU" sz="3200" b="1" dirty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139" y="1263831"/>
            <a:ext cx="1284463" cy="1322615"/>
          </a:xfrm>
          <a:prstGeom prst="rect">
            <a:avLst/>
          </a:prstGeom>
        </p:spPr>
      </p:pic>
      <p:sp>
        <p:nvSpPr>
          <p:cNvPr id="7" name="Text Box 87"/>
          <p:cNvSpPr txBox="1">
            <a:spLocks noChangeArrowheads="1"/>
          </p:cNvSpPr>
          <p:nvPr/>
        </p:nvSpPr>
        <p:spPr bwMode="auto">
          <a:xfrm>
            <a:off x="2269631" y="1088683"/>
            <a:ext cx="4335355" cy="180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89D3"/>
              </a:buClr>
            </a:pPr>
            <a:r>
              <a:rPr lang="ar-SY" sz="2400" b="1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صالة الكونغرس</a:t>
            </a:r>
            <a:endParaRPr lang="ru-RU" sz="2400" b="1" dirty="0" smtClean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pPr eaLnBrk="1" hangingPunct="1">
              <a:buClr>
                <a:srgbClr val="0089D3"/>
              </a:buClr>
            </a:pPr>
            <a:endParaRPr lang="ru-RU" altLang="ru-RU" sz="700" dirty="0" smtClean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indent="-342900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ar-SY" alt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قاعة الاحتفالات</a:t>
            </a:r>
            <a:r>
              <a:rPr lang="ru-RU" alt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– </a:t>
            </a:r>
            <a:r>
              <a:rPr lang="ru-RU" altLang="ru-RU" sz="20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Times New Roman" panose="02020603050405020304" pitchFamily="18" charset="0"/>
              </a:rPr>
              <a:t>1 500 </a:t>
            </a:r>
            <a:r>
              <a:rPr lang="ar-SY" alt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مكان</a:t>
            </a:r>
            <a:endParaRPr lang="ru-RU" altLang="ru-RU" sz="2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342900" indent="-342900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ar-SY" alt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قاعات وغرف للمؤتمرات و المعارض</a:t>
            </a:r>
            <a:endParaRPr lang="ru-RU" altLang="ru-RU" sz="2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342900" indent="-342900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ar-SY" alt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مساحات لعقد المفاوضات والمؤتمرات الدولية</a:t>
            </a:r>
            <a:endParaRPr lang="ru-RU" altLang="ru-RU" sz="2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342900" indent="-342900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ar-SY" alt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مرافقة اعلامية وتوثيق لكل الاحداث والمناسبات</a:t>
            </a:r>
            <a:endParaRPr lang="ru-RU" altLang="ru-RU" sz="2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18944" y="3781210"/>
            <a:ext cx="4492976" cy="2702248"/>
          </a:xfrm>
          <a:prstGeom prst="rect">
            <a:avLst/>
          </a:prstGeom>
        </p:spPr>
      </p:pic>
      <p:sp>
        <p:nvSpPr>
          <p:cNvPr id="8" name="Text Box 87"/>
          <p:cNvSpPr txBox="1">
            <a:spLocks noChangeArrowheads="1"/>
          </p:cNvSpPr>
          <p:nvPr/>
        </p:nvSpPr>
        <p:spPr bwMode="auto">
          <a:xfrm>
            <a:off x="6909206" y="1046430"/>
            <a:ext cx="4250732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89D3"/>
              </a:buClr>
            </a:pPr>
            <a:r>
              <a:rPr lang="ar-SY" sz="24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مركز </a:t>
            </a:r>
            <a:r>
              <a:rPr lang="ar-SY" sz="2400" b="1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الاعلام</a:t>
            </a:r>
            <a:endParaRPr lang="ru-RU" sz="2400" b="1" dirty="0" smtClean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pPr eaLnBrk="1" hangingPunct="1">
              <a:buClr>
                <a:srgbClr val="0089D3"/>
              </a:buClr>
            </a:pPr>
            <a:r>
              <a:rPr lang="ru-RU" sz="2400" b="1" dirty="0" smtClean="0">
                <a:solidFill>
                  <a:srgbClr val="0089D3"/>
                </a:solidFill>
                <a:latin typeface="Circe" panose="020B0502020203020203" pitchFamily="34" charset="-52"/>
              </a:rPr>
              <a:t>«</a:t>
            </a:r>
            <a:r>
              <a:rPr lang="ar-SY" sz="2400" b="1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الاقليم الجنوبي</a:t>
            </a:r>
            <a:r>
              <a:rPr lang="ru-RU" sz="2400" b="1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– </a:t>
            </a:r>
            <a:r>
              <a:rPr lang="ar-SY" sz="2400" b="1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 جامعة الدون</a:t>
            </a:r>
            <a:r>
              <a:rPr lang="ru-RU" sz="2400" b="1" dirty="0" smtClean="0">
                <a:solidFill>
                  <a:srgbClr val="0089D3"/>
                </a:solidFill>
                <a:latin typeface="Circe" panose="020B0502020203020203" pitchFamily="34" charset="-52"/>
              </a:rPr>
              <a:t>»</a:t>
            </a:r>
          </a:p>
          <a:p>
            <a:pPr eaLnBrk="1" hangingPunct="1">
              <a:buClr>
                <a:srgbClr val="0089D3"/>
              </a:buClr>
            </a:pPr>
            <a:endParaRPr lang="ru-RU" altLang="ru-RU" sz="800" dirty="0" smtClean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indent="-342900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altLang="ru-RU" sz="2000" dirty="0" err="1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Times New Roman" panose="02020603050405020304" pitchFamily="18" charset="0"/>
              </a:rPr>
              <a:t>MediaLab</a:t>
            </a:r>
            <a:r>
              <a:rPr lang="ru-RU" alt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ru-RU" alt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(</a:t>
            </a:r>
            <a:r>
              <a:rPr lang="ar-SY" alt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تلفزيون  وبث تلفزيوني</a:t>
            </a:r>
            <a:r>
              <a:rPr lang="ru-RU" alt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)</a:t>
            </a:r>
            <a:endParaRPr lang="ru-RU" altLang="ru-RU" sz="2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342900" indent="-342900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ar-SY" alt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مركز انتاج</a:t>
            </a:r>
            <a:endParaRPr lang="ru-RU" altLang="ru-RU" sz="2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342900" indent="-342900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ar-SY" alt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استوديو تصميم</a:t>
            </a:r>
            <a:endParaRPr lang="ru-RU" altLang="ru-RU" sz="2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342900" indent="-342900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ar-SY" alt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مدرسة تلفزيونية </a:t>
            </a:r>
            <a:r>
              <a:rPr lang="ru-RU" altLang="ru-RU" sz="20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Times New Roman" panose="02020603050405020304" pitchFamily="18" charset="0"/>
              </a:rPr>
              <a:t>«</a:t>
            </a:r>
            <a:r>
              <a:rPr lang="en-US" altLang="ru-RU" sz="20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Times New Roman" panose="02020603050405020304" pitchFamily="18" charset="0"/>
              </a:rPr>
              <a:t>TIFI</a:t>
            </a:r>
            <a:r>
              <a:rPr lang="ru-RU" altLang="ru-RU" sz="20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Times New Roman" panose="02020603050405020304" pitchFamily="18" charset="0"/>
              </a:rPr>
              <a:t>»</a:t>
            </a:r>
            <a:endParaRPr lang="ru-RU" altLang="ru-RU" sz="20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342900" indent="-342900" eaLnBrk="1" hangingPunct="1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ar-SY" alt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استوديو اعلامي للاطفال</a:t>
            </a:r>
            <a:endParaRPr lang="ru-RU" altLang="ru-RU" sz="2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86016" y="3802454"/>
            <a:ext cx="4341708" cy="2684141"/>
          </a:xfrm>
          <a:prstGeom prst="rect">
            <a:avLst/>
          </a:prstGeom>
        </p:spPr>
      </p:pic>
      <p:sp>
        <p:nvSpPr>
          <p:cNvPr id="10" name="Прямоугольник с двумя скругленными соседними углами 9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ar-AE" sz="11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جامعة الدون التقنية الحكومية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990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Book Antiqua"/>
        <a:ea typeface=""/>
        <a:cs typeface=""/>
      </a:majorFont>
      <a:minorFont>
        <a:latin typeface="Arial Unicode M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11080</TotalTime>
  <Words>1873</Words>
  <Application>Microsoft Office PowerPoint</Application>
  <PresentationFormat>Широкоэкранный</PresentationFormat>
  <Paragraphs>651</Paragraphs>
  <Slides>37</Slides>
  <Notes>35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53" baseType="lpstr">
      <vt:lpstr>Times New Roman</vt:lpstr>
      <vt:lpstr>Wingdings</vt:lpstr>
      <vt:lpstr>Arial</vt:lpstr>
      <vt:lpstr>Courier New</vt:lpstr>
      <vt:lpstr>Circe Light</vt:lpstr>
      <vt:lpstr>-apple-system</vt:lpstr>
      <vt:lpstr>Arial Unicode MS</vt:lpstr>
      <vt:lpstr>Trebuchet MS</vt:lpstr>
      <vt:lpstr>Book Antiqua</vt:lpstr>
      <vt:lpstr>Montserrat ExtraBold</vt:lpstr>
      <vt:lpstr>inherit</vt:lpstr>
      <vt:lpstr>Myriad Pro</vt:lpstr>
      <vt:lpstr>Calibri</vt:lpstr>
      <vt:lpstr>Wingdings 3</vt:lpstr>
      <vt:lpstr>Circe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Поляков Константин Константинович</dc:creator>
  <cp:lastModifiedBy>donstu CIPP</cp:lastModifiedBy>
  <cp:revision>914</cp:revision>
  <cp:lastPrinted>2018-05-14T14:40:43Z</cp:lastPrinted>
  <dcterms:created xsi:type="dcterms:W3CDTF">2017-04-06T13:54:06Z</dcterms:created>
  <dcterms:modified xsi:type="dcterms:W3CDTF">2019-07-04T11:43:08Z</dcterms:modified>
</cp:coreProperties>
</file>